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94" r:id="rId1"/>
  </p:sldMasterIdLst>
  <p:notesMasterIdLst>
    <p:notesMasterId r:id="rId33"/>
  </p:notesMasterIdLst>
  <p:handoutMasterIdLst>
    <p:handoutMasterId r:id="rId34"/>
  </p:handoutMasterIdLst>
  <p:sldIdLst>
    <p:sldId id="329" r:id="rId2"/>
    <p:sldId id="346" r:id="rId3"/>
    <p:sldId id="350" r:id="rId4"/>
    <p:sldId id="348" r:id="rId5"/>
    <p:sldId id="333" r:id="rId6"/>
    <p:sldId id="334" r:id="rId7"/>
    <p:sldId id="351" r:id="rId8"/>
    <p:sldId id="376" r:id="rId9"/>
    <p:sldId id="352" r:id="rId10"/>
    <p:sldId id="353" r:id="rId11"/>
    <p:sldId id="354" r:id="rId12"/>
    <p:sldId id="355" r:id="rId13"/>
    <p:sldId id="379" r:id="rId14"/>
    <p:sldId id="378" r:id="rId15"/>
    <p:sldId id="357" r:id="rId16"/>
    <p:sldId id="358" r:id="rId17"/>
    <p:sldId id="349" r:id="rId18"/>
    <p:sldId id="359" r:id="rId19"/>
    <p:sldId id="360" r:id="rId20"/>
    <p:sldId id="361" r:id="rId21"/>
    <p:sldId id="340" r:id="rId22"/>
    <p:sldId id="365" r:id="rId23"/>
    <p:sldId id="366" r:id="rId24"/>
    <p:sldId id="374" r:id="rId25"/>
    <p:sldId id="373" r:id="rId26"/>
    <p:sldId id="367" r:id="rId27"/>
    <p:sldId id="375" r:id="rId28"/>
    <p:sldId id="368" r:id="rId29"/>
    <p:sldId id="369" r:id="rId30"/>
    <p:sldId id="370" r:id="rId31"/>
    <p:sldId id="371" r:id="rId32"/>
  </p:sldIdLst>
  <p:sldSz cx="9144000" cy="6858000" type="screen4x3"/>
  <p:notesSz cx="6858000" cy="9144000"/>
  <p:embeddedFontLst>
    <p:embeddedFont>
      <p:font typeface="Tahoma" pitchFamily="34" charset="0"/>
      <p:regular r:id="rId35"/>
      <p:bold r:id="rId36"/>
    </p:embeddedFont>
    <p:embeddedFont>
      <p:font typeface="Arial Black" pitchFamily="34" charset="0"/>
      <p:bold r:id="rId37"/>
    </p:embeddedFont>
    <p:embeddedFont>
      <p:font typeface="Calibri" pitchFamily="34" charset="0"/>
      <p:regular r:id="rId38"/>
      <p:bold r:id="rId39"/>
      <p:italic r:id="rId40"/>
      <p:boldItalic r:id="rId41"/>
    </p:embeddedFont>
  </p:embeddedFontLst>
  <p:defaultTextStyle>
    <a:defPPr>
      <a:defRPr lang="en-US"/>
    </a:defPPr>
    <a:lvl1pPr algn="l" rtl="0" fontAlgn="base">
      <a:spcBef>
        <a:spcPct val="0"/>
      </a:spcBef>
      <a:spcAft>
        <a:spcPct val="0"/>
      </a:spcAft>
      <a:defRPr sz="2400" kern="1200">
        <a:solidFill>
          <a:schemeClr val="tx1"/>
        </a:solidFill>
        <a:latin typeface="Tahoma" pitchFamily="34" charset="0"/>
        <a:ea typeface="+mn-ea"/>
        <a:cs typeface="+mn-cs"/>
      </a:defRPr>
    </a:lvl1pPr>
    <a:lvl2pPr marL="457200" algn="l" rtl="0" fontAlgn="base">
      <a:spcBef>
        <a:spcPct val="0"/>
      </a:spcBef>
      <a:spcAft>
        <a:spcPct val="0"/>
      </a:spcAft>
      <a:defRPr sz="2400" kern="1200">
        <a:solidFill>
          <a:schemeClr val="tx1"/>
        </a:solidFill>
        <a:latin typeface="Tahoma" pitchFamily="34" charset="0"/>
        <a:ea typeface="+mn-ea"/>
        <a:cs typeface="+mn-cs"/>
      </a:defRPr>
    </a:lvl2pPr>
    <a:lvl3pPr marL="914400" algn="l" rtl="0" fontAlgn="base">
      <a:spcBef>
        <a:spcPct val="0"/>
      </a:spcBef>
      <a:spcAft>
        <a:spcPct val="0"/>
      </a:spcAft>
      <a:defRPr sz="2400" kern="1200">
        <a:solidFill>
          <a:schemeClr val="tx1"/>
        </a:solidFill>
        <a:latin typeface="Tahoma" pitchFamily="34" charset="0"/>
        <a:ea typeface="+mn-ea"/>
        <a:cs typeface="+mn-cs"/>
      </a:defRPr>
    </a:lvl3pPr>
    <a:lvl4pPr marL="1371600" algn="l" rtl="0" fontAlgn="base">
      <a:spcBef>
        <a:spcPct val="0"/>
      </a:spcBef>
      <a:spcAft>
        <a:spcPct val="0"/>
      </a:spcAft>
      <a:defRPr sz="2400" kern="1200">
        <a:solidFill>
          <a:schemeClr val="tx1"/>
        </a:solidFill>
        <a:latin typeface="Tahoma" pitchFamily="34" charset="0"/>
        <a:ea typeface="+mn-ea"/>
        <a:cs typeface="+mn-cs"/>
      </a:defRPr>
    </a:lvl4pPr>
    <a:lvl5pPr marL="1828800" algn="l" rtl="0" fontAlgn="base">
      <a:spcBef>
        <a:spcPct val="0"/>
      </a:spcBef>
      <a:spcAft>
        <a:spcPct val="0"/>
      </a:spcAft>
      <a:defRPr sz="2400" kern="1200">
        <a:solidFill>
          <a:schemeClr val="tx1"/>
        </a:solidFill>
        <a:latin typeface="Tahoma" pitchFamily="34" charset="0"/>
        <a:ea typeface="+mn-ea"/>
        <a:cs typeface="+mn-cs"/>
      </a:defRPr>
    </a:lvl5pPr>
    <a:lvl6pPr marL="2286000" algn="l" defTabSz="914400" rtl="0" eaLnBrk="1" latinLnBrk="0" hangingPunct="1">
      <a:defRPr sz="2400" kern="1200">
        <a:solidFill>
          <a:schemeClr val="tx1"/>
        </a:solidFill>
        <a:latin typeface="Tahoma" pitchFamily="34" charset="0"/>
        <a:ea typeface="+mn-ea"/>
        <a:cs typeface="+mn-cs"/>
      </a:defRPr>
    </a:lvl6pPr>
    <a:lvl7pPr marL="2743200" algn="l" defTabSz="914400" rtl="0" eaLnBrk="1" latinLnBrk="0" hangingPunct="1">
      <a:defRPr sz="2400" kern="1200">
        <a:solidFill>
          <a:schemeClr val="tx1"/>
        </a:solidFill>
        <a:latin typeface="Tahoma" pitchFamily="34" charset="0"/>
        <a:ea typeface="+mn-ea"/>
        <a:cs typeface="+mn-cs"/>
      </a:defRPr>
    </a:lvl7pPr>
    <a:lvl8pPr marL="3200400" algn="l" defTabSz="914400" rtl="0" eaLnBrk="1" latinLnBrk="0" hangingPunct="1">
      <a:defRPr sz="2400" kern="1200">
        <a:solidFill>
          <a:schemeClr val="tx1"/>
        </a:solidFill>
        <a:latin typeface="Tahoma" pitchFamily="34" charset="0"/>
        <a:ea typeface="+mn-ea"/>
        <a:cs typeface="+mn-cs"/>
      </a:defRPr>
    </a:lvl8pPr>
    <a:lvl9pPr marL="3657600" algn="l" defTabSz="914400" rtl="0" eaLnBrk="1" latinLnBrk="0" hangingPunct="1">
      <a:defRPr sz="2400" kern="1200">
        <a:solidFill>
          <a:schemeClr val="tx1"/>
        </a:solidFill>
        <a:latin typeface="Tahom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showPr>
  <p:clrMru>
    <a:srgbClr val="00CC00"/>
    <a:srgbClr val="FFE181"/>
    <a:srgbClr val="000099"/>
    <a:srgbClr val="FF6600"/>
    <a:srgbClr val="A50021"/>
    <a:srgbClr val="FFFF00"/>
    <a:srgbClr val="008000"/>
    <a:srgbClr val="CC0000"/>
    <a:srgbClr val="FFCCCC"/>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136" autoAdjust="0"/>
    <p:restoredTop sz="97978" autoAdjust="0"/>
  </p:normalViewPr>
  <p:slideViewPr>
    <p:cSldViewPr>
      <p:cViewPr>
        <p:scale>
          <a:sx n="60" d="100"/>
          <a:sy n="60" d="100"/>
        </p:scale>
        <p:origin x="-902" y="-403"/>
      </p:cViewPr>
      <p:guideLst>
        <p:guide orient="horz" pos="2160"/>
        <p:guide pos="2880"/>
      </p:guideLst>
    </p:cSldViewPr>
  </p:slideViewPr>
  <p:outlineViewPr>
    <p:cViewPr>
      <p:scale>
        <a:sx n="33" d="100"/>
        <a:sy n="33" d="100"/>
      </p:scale>
      <p:origin x="0" y="144"/>
    </p:cViewPr>
    <p:sldLst>
      <p:sld r:id="rId1" collapse="1"/>
    </p:sldLst>
  </p:outlineViewPr>
  <p:notesTextViewPr>
    <p:cViewPr>
      <p:scale>
        <a:sx n="100" d="100"/>
        <a:sy n="100" d="100"/>
      </p:scale>
      <p:origin x="0" y="0"/>
    </p:cViewPr>
  </p:notesTextViewPr>
  <p:sorterViewPr>
    <p:cViewPr>
      <p:scale>
        <a:sx n="92" d="100"/>
        <a:sy n="92" d="100"/>
      </p:scale>
      <p:origin x="0" y="0"/>
    </p:cViewPr>
  </p:sorterViewPr>
  <p:notesViewPr>
    <p:cSldViewPr>
      <p:cViewPr varScale="1">
        <p:scale>
          <a:sx n="83" d="100"/>
          <a:sy n="83" d="100"/>
        </p:scale>
        <p:origin x="-2040" y="-90"/>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handoutMaster" Target="handoutMasters/handoutMaster1.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3.fntdata"/><Relationship Id="rId40" Type="http://schemas.openxmlformats.org/officeDocument/2006/relationships/font" Target="fonts/font6.fntdata"/><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2.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1.fntdata"/><Relationship Id="rId43" Type="http://schemas.openxmlformats.org/officeDocument/2006/relationships/viewProps" Target="viewProps.xml"/></Relationships>
</file>

<file path=ppt/_rels/viewProps.xml.rels><?xml version="1.0" encoding="UTF-8" standalone="yes"?>
<Relationships xmlns="http://schemas.openxmlformats.org/package/2006/relationships"><Relationship Id="rId1"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7206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472067"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472068"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472069"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6407B423-0E60-4F0C-825A-34F020DBB8FE}" type="slidenum">
              <a:rPr lang="en-US"/>
              <a:pPr>
                <a:defRPr/>
              </a:pPr>
              <a:t>‹#›</a:t>
            </a:fld>
            <a:endParaRPr lang="en-US"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62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26627"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3379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2662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6630"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26631"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19D37C4E-0101-43CE-8803-8C38E8435CA7}" type="slidenum">
              <a:rPr lang="en-US"/>
              <a:pPr>
                <a:defRPr/>
              </a:pPr>
              <a:t>‹#›</a:t>
            </a:fld>
            <a:endParaRPr 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ahoma"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Tahoma"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Tahoma"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Tahoma"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Tahoma"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p>
            <a:fld id="{C0AD6F82-16F0-40EF-A0DE-64948C1B5ECD}" type="slidenum">
              <a:rPr lang="en-US" smtClean="0"/>
              <a:pPr/>
              <a:t>1</a:t>
            </a:fld>
            <a:endParaRPr lang="en-US" smtClean="0"/>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ChangeArrowheads="1" noTextEdit="1"/>
          </p:cNvSpPr>
          <p:nvPr>
            <p:ph type="sldImg"/>
          </p:nvPr>
        </p:nvSpPr>
        <p:spPr>
          <a:xfrm>
            <a:off x="1165225" y="695325"/>
            <a:ext cx="4527550" cy="3395663"/>
          </a:xfrm>
          <a:ln/>
        </p:spPr>
      </p:sp>
      <p:sp>
        <p:nvSpPr>
          <p:cNvPr id="43011" name="Rectangle 3"/>
          <p:cNvSpPr>
            <a:spLocks noGrp="1" noChangeArrowheads="1"/>
          </p:cNvSpPr>
          <p:nvPr>
            <p:ph type="body" idx="1"/>
          </p:nvPr>
        </p:nvSpPr>
        <p:spPr>
          <a:xfrm>
            <a:off x="914400" y="4322763"/>
            <a:ext cx="5029200" cy="4167187"/>
          </a:xfrm>
          <a:noFill/>
          <a:ln/>
        </p:spPr>
        <p:txBody>
          <a:bodyPr/>
          <a:lstStyle/>
          <a:p>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Rot="1" noChangeAspect="1" noChangeArrowheads="1" noTextEdit="1"/>
          </p:cNvSpPr>
          <p:nvPr>
            <p:ph type="sldImg"/>
          </p:nvPr>
        </p:nvSpPr>
        <p:spPr>
          <a:xfrm>
            <a:off x="1165225" y="695325"/>
            <a:ext cx="4527550" cy="3395663"/>
          </a:xfrm>
          <a:ln/>
        </p:spPr>
      </p:sp>
      <p:sp>
        <p:nvSpPr>
          <p:cNvPr id="45059" name="Rectangle 3"/>
          <p:cNvSpPr>
            <a:spLocks noGrp="1" noChangeArrowheads="1"/>
          </p:cNvSpPr>
          <p:nvPr>
            <p:ph type="body" idx="1"/>
          </p:nvPr>
        </p:nvSpPr>
        <p:spPr>
          <a:xfrm>
            <a:off x="914400" y="4322763"/>
            <a:ext cx="5029200" cy="4167187"/>
          </a:xfrm>
          <a:noFill/>
          <a:ln/>
        </p:spPr>
        <p:txBody>
          <a:bodyPr/>
          <a:lstStyle/>
          <a:p>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a:ln/>
        </p:spPr>
      </p:sp>
      <p:sp>
        <p:nvSpPr>
          <p:cNvPr id="46083" name="Notes Placeholder 2"/>
          <p:cNvSpPr>
            <a:spLocks noGrp="1"/>
          </p:cNvSpPr>
          <p:nvPr>
            <p:ph type="body" idx="1"/>
          </p:nvPr>
        </p:nvSpPr>
        <p:spPr>
          <a:noFill/>
          <a:ln/>
        </p:spPr>
        <p:txBody>
          <a:bodyPr/>
          <a:lstStyle/>
          <a:p>
            <a:pPr>
              <a:spcBef>
                <a:spcPct val="0"/>
              </a:spcBef>
            </a:pPr>
            <a:endParaRPr lang="en-US" smtClean="0"/>
          </a:p>
        </p:txBody>
      </p:sp>
      <p:sp>
        <p:nvSpPr>
          <p:cNvPr id="46084"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76A65DAF-62A6-40DC-9D39-CF0A856F3C2C}" type="slidenum">
              <a:rPr lang="en-US" sz="1200">
                <a:latin typeface="Calibri" pitchFamily="34" charset="0"/>
              </a:rPr>
              <a:pPr algn="r"/>
              <a:t>24</a:t>
            </a:fld>
            <a:endParaRPr lang="en-US" sz="1200">
              <a:latin typeface="Calibri"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Rot="1" noChangeAspect="1" noChangeArrowheads="1" noTextEdit="1"/>
          </p:cNvSpPr>
          <p:nvPr>
            <p:ph type="sldImg"/>
          </p:nvPr>
        </p:nvSpPr>
        <p:spPr>
          <a:xfrm>
            <a:off x="1165225" y="695325"/>
            <a:ext cx="4527550" cy="3395663"/>
          </a:xfrm>
          <a:ln/>
        </p:spPr>
      </p:sp>
      <p:sp>
        <p:nvSpPr>
          <p:cNvPr id="35843" name="Rectangle 3"/>
          <p:cNvSpPr>
            <a:spLocks noGrp="1" noChangeArrowheads="1"/>
          </p:cNvSpPr>
          <p:nvPr>
            <p:ph type="body" idx="1"/>
          </p:nvPr>
        </p:nvSpPr>
        <p:spPr>
          <a:xfrm>
            <a:off x="914400" y="4322763"/>
            <a:ext cx="5029200" cy="4167187"/>
          </a:xfrm>
          <a:noFill/>
          <a:ln/>
        </p:spPr>
        <p:txBody>
          <a:bodyPr/>
          <a:lstStyle/>
          <a:p>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Rot="1" noChangeAspect="1" noChangeArrowheads="1" noTextEdit="1"/>
          </p:cNvSpPr>
          <p:nvPr>
            <p:ph type="sldImg"/>
          </p:nvPr>
        </p:nvSpPr>
        <p:spPr>
          <a:xfrm>
            <a:off x="1165225" y="695325"/>
            <a:ext cx="4527550" cy="3395663"/>
          </a:xfrm>
          <a:ln/>
        </p:spPr>
      </p:sp>
      <p:sp>
        <p:nvSpPr>
          <p:cNvPr id="36867" name="Rectangle 3"/>
          <p:cNvSpPr>
            <a:spLocks noGrp="1" noChangeArrowheads="1"/>
          </p:cNvSpPr>
          <p:nvPr>
            <p:ph type="body" idx="1"/>
          </p:nvPr>
        </p:nvSpPr>
        <p:spPr>
          <a:xfrm>
            <a:off x="914400" y="4322763"/>
            <a:ext cx="5029200" cy="4167187"/>
          </a:xfrm>
          <a:noFill/>
          <a:ln/>
        </p:spPr>
        <p:txBody>
          <a:bodyPr/>
          <a:lstStyle/>
          <a:p>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Rot="1" noChangeAspect="1" noChangeArrowheads="1" noTextEdit="1"/>
          </p:cNvSpPr>
          <p:nvPr>
            <p:ph type="sldImg"/>
          </p:nvPr>
        </p:nvSpPr>
        <p:spPr bwMode="auto">
          <a:xfrm>
            <a:off x="1165225" y="695325"/>
            <a:ext cx="4527550" cy="3395663"/>
          </a:xfrm>
          <a:prstGeom prst="rect">
            <a:avLst/>
          </a:prstGeom>
          <a:noFill/>
          <a:ln>
            <a:solidFill>
              <a:srgbClr val="000000"/>
            </a:solidFill>
            <a:miter lim="800000"/>
            <a:headEnd/>
            <a:tailEnd/>
          </a:ln>
        </p:spPr>
      </p:sp>
      <p:sp>
        <p:nvSpPr>
          <p:cNvPr id="38915" name="Rectangle 3"/>
          <p:cNvSpPr>
            <a:spLocks noGrp="1" noChangeArrowheads="1"/>
          </p:cNvSpPr>
          <p:nvPr>
            <p:ph type="body" idx="1"/>
          </p:nvPr>
        </p:nvSpPr>
        <p:spPr bwMode="auto">
          <a:xfrm>
            <a:off x="914400" y="4321975"/>
            <a:ext cx="5029200" cy="4167619"/>
          </a:xfrm>
          <a:prstGeom prst="rect">
            <a:avLst/>
          </a:prstGeom>
          <a:noFill/>
          <a:ln>
            <a:miter lim="800000"/>
            <a:headEnd/>
            <a:tailEnd/>
          </a:ln>
        </p:spPr>
        <p:txBody>
          <a:bodyPr/>
          <a:lstStyle/>
          <a:p>
            <a:r>
              <a:rPr lang="en-US" dirty="0" smtClean="0">
                <a:latin typeface="Arial" charset="0"/>
              </a:rPr>
              <a:t>Consumer attitude can be impacted by effective marketing communications. </a:t>
            </a:r>
            <a:r>
              <a:rPr lang="en-US" b="1" dirty="0" smtClean="0">
                <a:latin typeface="Arial" charset="0"/>
              </a:rPr>
              <a:t>Attitude</a:t>
            </a:r>
            <a:r>
              <a:rPr lang="en-US" b="0" baseline="0" dirty="0" smtClean="0">
                <a:latin typeface="Arial" charset="0"/>
              </a:rPr>
              <a:t> is the mental position a person takes towards a topic, person, or an event that influences an individual’s feelings, perceptions, learning processes, and behaviors. Attitude consists of three components.</a:t>
            </a:r>
          </a:p>
          <a:p>
            <a:r>
              <a:rPr lang="en-US" b="1" baseline="0" dirty="0" smtClean="0">
                <a:latin typeface="Arial" charset="0"/>
              </a:rPr>
              <a:t>Affective</a:t>
            </a:r>
            <a:r>
              <a:rPr lang="en-US" b="0" baseline="0" dirty="0" smtClean="0">
                <a:latin typeface="Arial" charset="0"/>
              </a:rPr>
              <a:t> is the feeling and emotional part of attitude.</a:t>
            </a:r>
          </a:p>
          <a:p>
            <a:r>
              <a:rPr lang="en-US" b="1" baseline="0" dirty="0" smtClean="0">
                <a:latin typeface="Arial" charset="0"/>
              </a:rPr>
              <a:t>Cognitive </a:t>
            </a:r>
            <a:r>
              <a:rPr lang="en-US" b="0" baseline="0" dirty="0" smtClean="0">
                <a:latin typeface="Arial" charset="0"/>
              </a:rPr>
              <a:t>is the individual’s knowledge, understanding, and interpretation of a topic, person, or thing.</a:t>
            </a:r>
          </a:p>
          <a:p>
            <a:r>
              <a:rPr lang="en-US" b="1" baseline="0" dirty="0" smtClean="0">
                <a:latin typeface="Arial" charset="0"/>
              </a:rPr>
              <a:t>Conative</a:t>
            </a:r>
            <a:r>
              <a:rPr lang="en-US" b="0" baseline="0" dirty="0" smtClean="0">
                <a:latin typeface="Arial" charset="0"/>
              </a:rPr>
              <a:t> is an individual's intentions, actions, or behavior.</a:t>
            </a:r>
          </a:p>
          <a:p>
            <a:r>
              <a:rPr lang="en-US" b="0" baseline="0" dirty="0" smtClean="0">
                <a:latin typeface="Arial" charset="0"/>
              </a:rPr>
              <a:t>This ad for St. Francis North Hospital is designed to impact the cognitive component of attitude by providing information and knowledge about imaging technology.</a:t>
            </a:r>
            <a:endParaRPr lang="en-US" b="1" dirty="0" smtClean="0">
              <a:latin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Rot="1" noChangeAspect="1" noChangeArrowheads="1" noTextEdit="1"/>
          </p:cNvSpPr>
          <p:nvPr>
            <p:ph type="sldImg"/>
          </p:nvPr>
        </p:nvSpPr>
        <p:spPr>
          <a:xfrm>
            <a:off x="1165225" y="695325"/>
            <a:ext cx="4527550" cy="3395663"/>
          </a:xfrm>
          <a:ln/>
        </p:spPr>
      </p:sp>
      <p:sp>
        <p:nvSpPr>
          <p:cNvPr id="38915" name="Rectangle 3"/>
          <p:cNvSpPr>
            <a:spLocks noGrp="1" noChangeArrowheads="1"/>
          </p:cNvSpPr>
          <p:nvPr>
            <p:ph type="body" idx="1"/>
          </p:nvPr>
        </p:nvSpPr>
        <p:spPr>
          <a:xfrm>
            <a:off x="914400" y="4322763"/>
            <a:ext cx="5029200" cy="4167187"/>
          </a:xfrm>
          <a:noFill/>
          <a:ln/>
        </p:spPr>
        <p:txBody>
          <a:bodyPr/>
          <a:lstStyle/>
          <a:p>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Rot="1" noChangeAspect="1" noChangeArrowheads="1" noTextEdit="1"/>
          </p:cNvSpPr>
          <p:nvPr>
            <p:ph type="sldImg"/>
          </p:nvPr>
        </p:nvSpPr>
        <p:spPr>
          <a:xfrm>
            <a:off x="1165225" y="695325"/>
            <a:ext cx="4527550" cy="3395663"/>
          </a:xfrm>
          <a:ln/>
        </p:spPr>
      </p:sp>
      <p:sp>
        <p:nvSpPr>
          <p:cNvPr id="39939" name="Rectangle 3"/>
          <p:cNvSpPr>
            <a:spLocks noGrp="1" noChangeArrowheads="1"/>
          </p:cNvSpPr>
          <p:nvPr>
            <p:ph type="body" idx="1"/>
          </p:nvPr>
        </p:nvSpPr>
        <p:spPr>
          <a:xfrm>
            <a:off x="914400" y="4322763"/>
            <a:ext cx="5029200" cy="4167187"/>
          </a:xfrm>
          <a:noFill/>
          <a:ln/>
        </p:spPr>
        <p:txBody>
          <a:bodyPr/>
          <a:lstStyle/>
          <a:p>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bwMode="auto">
          <a:xfrm>
            <a:off x="1165225" y="695325"/>
            <a:ext cx="4527550" cy="3395663"/>
          </a:xfrm>
          <a:prstGeom prst="rect">
            <a:avLst/>
          </a:prstGeom>
          <a:noFill/>
          <a:ln>
            <a:solidFill>
              <a:srgbClr val="000000"/>
            </a:solidFill>
            <a:miter lim="800000"/>
            <a:headEnd/>
            <a:tailEnd/>
          </a:ln>
        </p:spPr>
      </p:sp>
      <p:sp>
        <p:nvSpPr>
          <p:cNvPr id="40963" name="Rectangle 3"/>
          <p:cNvSpPr>
            <a:spLocks noGrp="1" noChangeArrowheads="1"/>
          </p:cNvSpPr>
          <p:nvPr>
            <p:ph type="body" idx="1"/>
          </p:nvPr>
        </p:nvSpPr>
        <p:spPr bwMode="auto">
          <a:xfrm>
            <a:off x="914400" y="4321975"/>
            <a:ext cx="5029200" cy="4167619"/>
          </a:xfrm>
          <a:prstGeom prst="rect">
            <a:avLst/>
          </a:prstGeom>
          <a:noFill/>
          <a:ln>
            <a:miter lim="800000"/>
            <a:headEnd/>
            <a:tailEnd/>
          </a:ln>
        </p:spPr>
        <p:txBody>
          <a:bodyPr/>
          <a:lstStyle/>
          <a:p>
            <a:r>
              <a:rPr lang="en-US" dirty="0" smtClean="0">
                <a:latin typeface="Arial" charset="0"/>
              </a:rPr>
              <a:t>Marketing messages</a:t>
            </a:r>
            <a:r>
              <a:rPr lang="en-US" baseline="0" dirty="0" smtClean="0">
                <a:latin typeface="Arial" charset="0"/>
              </a:rPr>
              <a:t> have three roles when it comes to cognitive mapping. First, the message may be designed to strengthen current linkages. Second, it may be designed to modify current linkages. Third, it may create new linkages. If consumers did not know that lemons could be used as a salt substitute, then this ad would create a new linkage. Perhaps consumers knew there were some natural salt substitutes but weren’t sure if they really were good or not, this ad may modify that linkage to say lemons would be a good option to try. Adding new linkages or modifying current linkages is more difficult than strengthening current linkages.</a:t>
            </a:r>
            <a:endParaRPr lang="en-US" dirty="0" smtClean="0">
              <a:latin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1165225" y="695325"/>
            <a:ext cx="4527550" cy="3395663"/>
          </a:xfrm>
          <a:ln/>
        </p:spPr>
      </p:sp>
      <p:sp>
        <p:nvSpPr>
          <p:cNvPr id="40963" name="Rectangle 3"/>
          <p:cNvSpPr>
            <a:spLocks noGrp="1" noChangeArrowheads="1"/>
          </p:cNvSpPr>
          <p:nvPr>
            <p:ph type="body" idx="1"/>
          </p:nvPr>
        </p:nvSpPr>
        <p:spPr>
          <a:xfrm>
            <a:off x="914400" y="4322763"/>
            <a:ext cx="5029200" cy="4167187"/>
          </a:xfrm>
          <a:noFill/>
          <a:ln/>
        </p:spPr>
        <p:txBody>
          <a:bodyPr/>
          <a:lstStyle/>
          <a:p>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Rot="1" noChangeAspect="1" noChangeArrowheads="1" noTextEdit="1"/>
          </p:cNvSpPr>
          <p:nvPr>
            <p:ph type="sldImg"/>
          </p:nvPr>
        </p:nvSpPr>
        <p:spPr>
          <a:xfrm>
            <a:off x="1165225" y="695325"/>
            <a:ext cx="4527550" cy="3395663"/>
          </a:xfrm>
          <a:ln/>
        </p:spPr>
      </p:sp>
      <p:sp>
        <p:nvSpPr>
          <p:cNvPr id="41987" name="Rectangle 3"/>
          <p:cNvSpPr>
            <a:spLocks noGrp="1" noChangeArrowheads="1"/>
          </p:cNvSpPr>
          <p:nvPr>
            <p:ph type="body" idx="1"/>
          </p:nvPr>
        </p:nvSpPr>
        <p:spPr>
          <a:xfrm>
            <a:off x="914400" y="4322763"/>
            <a:ext cx="5029200" cy="4167187"/>
          </a:xfrm>
          <a:noFill/>
          <a:ln/>
        </p:spPr>
        <p:txBody>
          <a:bodyPr/>
          <a:lstStyle/>
          <a:p>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457200"/>
            <a:ext cx="1943100" cy="6172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457200"/>
            <a:ext cx="5676900" cy="6172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2057400"/>
            <a:ext cx="37338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24400" y="2057400"/>
            <a:ext cx="37338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32" name="Rectangle 8"/>
          <p:cNvSpPr>
            <a:spLocks noChangeArrowheads="1"/>
          </p:cNvSpPr>
          <p:nvPr userDrawn="1"/>
        </p:nvSpPr>
        <p:spPr bwMode="auto">
          <a:xfrm>
            <a:off x="0" y="2"/>
            <a:ext cx="9144000" cy="6858000"/>
          </a:xfrm>
          <a:prstGeom prst="rect">
            <a:avLst/>
          </a:prstGeom>
          <a:solidFill>
            <a:srgbClr val="000099"/>
          </a:solidFill>
          <a:ln w="38100">
            <a:noFill/>
            <a:miter lim="800000"/>
            <a:headEnd/>
            <a:tailEnd/>
          </a:ln>
        </p:spPr>
        <p:txBody>
          <a:bodyPr wrap="none" anchor="ctr"/>
          <a:lstStyle/>
          <a:p>
            <a:pPr algn="ctr">
              <a:defRPr/>
            </a:pPr>
            <a:endParaRPr lang="en-US" dirty="0">
              <a:solidFill>
                <a:srgbClr val="CC0000"/>
              </a:solidFill>
            </a:endParaRPr>
          </a:p>
        </p:txBody>
      </p:sp>
      <p:sp>
        <p:nvSpPr>
          <p:cNvPr id="1034" name="Rectangle 10"/>
          <p:cNvSpPr>
            <a:spLocks noChangeArrowheads="1"/>
          </p:cNvSpPr>
          <p:nvPr userDrawn="1"/>
        </p:nvSpPr>
        <p:spPr bwMode="auto">
          <a:xfrm>
            <a:off x="152400" y="179940"/>
            <a:ext cx="8823960" cy="6492240"/>
          </a:xfrm>
          <a:prstGeom prst="rect">
            <a:avLst/>
          </a:prstGeom>
          <a:solidFill>
            <a:schemeClr val="bg1"/>
          </a:solidFill>
          <a:ln w="76200">
            <a:noFill/>
            <a:miter lim="800000"/>
            <a:headEnd/>
            <a:tailEnd/>
          </a:ln>
          <a:effectLst/>
        </p:spPr>
        <p:txBody>
          <a:bodyPr wrap="none" anchor="ctr"/>
          <a:lstStyle/>
          <a:p>
            <a:pPr>
              <a:defRPr/>
            </a:pPr>
            <a:endParaRPr lang="en-US" dirty="0"/>
          </a:p>
        </p:txBody>
      </p:sp>
      <p:sp>
        <p:nvSpPr>
          <p:cNvPr id="1028" name="Rectangle 2"/>
          <p:cNvSpPr>
            <a:spLocks noGrp="1" noChangeArrowheads="1"/>
          </p:cNvSpPr>
          <p:nvPr>
            <p:ph type="title"/>
          </p:nvPr>
        </p:nvSpPr>
        <p:spPr bwMode="auto">
          <a:xfrm>
            <a:off x="685800" y="4572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a:t>
            </a:r>
            <a:br>
              <a:rPr lang="en-US" smtClean="0"/>
            </a:br>
            <a:r>
              <a:rPr lang="en-US" smtClean="0"/>
              <a:t>Master title style</a:t>
            </a:r>
          </a:p>
        </p:txBody>
      </p:sp>
      <p:sp>
        <p:nvSpPr>
          <p:cNvPr id="1029" name="Rectangle 3"/>
          <p:cNvSpPr>
            <a:spLocks noGrp="1" noChangeArrowheads="1"/>
          </p:cNvSpPr>
          <p:nvPr>
            <p:ph type="body" idx="1"/>
          </p:nvPr>
        </p:nvSpPr>
        <p:spPr bwMode="auto">
          <a:xfrm>
            <a:off x="838200" y="2057400"/>
            <a:ext cx="7620000" cy="4572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   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Lst>
  <p:transition/>
  <p:timing>
    <p:tnLst>
      <p:par>
        <p:cTn id="1" dur="indefinite" restart="never" nodeType="tmRoot"/>
      </p:par>
    </p:tnLst>
  </p:timing>
  <p:hf hdr="0" dt="0"/>
  <p:txStyles>
    <p:titleStyle>
      <a:lvl1pPr algn="ctr" rtl="0" eaLnBrk="0" fontAlgn="base" hangingPunct="0">
        <a:spcBef>
          <a:spcPct val="0"/>
        </a:spcBef>
        <a:spcAft>
          <a:spcPct val="0"/>
        </a:spcAft>
        <a:defRPr sz="3600" b="1">
          <a:solidFill>
            <a:schemeClr val="tx2"/>
          </a:solidFill>
          <a:latin typeface="+mj-lt"/>
          <a:ea typeface="+mj-ea"/>
          <a:cs typeface="+mj-cs"/>
        </a:defRPr>
      </a:lvl1pPr>
      <a:lvl2pPr algn="ctr" rtl="0" eaLnBrk="0" fontAlgn="base" hangingPunct="0">
        <a:spcBef>
          <a:spcPct val="0"/>
        </a:spcBef>
        <a:spcAft>
          <a:spcPct val="0"/>
        </a:spcAft>
        <a:defRPr sz="3600" b="1">
          <a:solidFill>
            <a:schemeClr val="tx2"/>
          </a:solidFill>
          <a:latin typeface="Tahoma" pitchFamily="34" charset="0"/>
        </a:defRPr>
      </a:lvl2pPr>
      <a:lvl3pPr algn="ctr" rtl="0" eaLnBrk="0" fontAlgn="base" hangingPunct="0">
        <a:spcBef>
          <a:spcPct val="0"/>
        </a:spcBef>
        <a:spcAft>
          <a:spcPct val="0"/>
        </a:spcAft>
        <a:defRPr sz="3600" b="1">
          <a:solidFill>
            <a:schemeClr val="tx2"/>
          </a:solidFill>
          <a:latin typeface="Tahoma" pitchFamily="34" charset="0"/>
        </a:defRPr>
      </a:lvl3pPr>
      <a:lvl4pPr algn="ctr" rtl="0" eaLnBrk="0" fontAlgn="base" hangingPunct="0">
        <a:spcBef>
          <a:spcPct val="0"/>
        </a:spcBef>
        <a:spcAft>
          <a:spcPct val="0"/>
        </a:spcAft>
        <a:defRPr sz="3600" b="1">
          <a:solidFill>
            <a:schemeClr val="tx2"/>
          </a:solidFill>
          <a:latin typeface="Tahoma" pitchFamily="34" charset="0"/>
        </a:defRPr>
      </a:lvl4pPr>
      <a:lvl5pPr algn="ctr" rtl="0" eaLnBrk="0" fontAlgn="base" hangingPunct="0">
        <a:spcBef>
          <a:spcPct val="0"/>
        </a:spcBef>
        <a:spcAft>
          <a:spcPct val="0"/>
        </a:spcAft>
        <a:defRPr sz="3600" b="1">
          <a:solidFill>
            <a:schemeClr val="tx2"/>
          </a:solidFill>
          <a:latin typeface="Tahoma" pitchFamily="34" charset="0"/>
        </a:defRPr>
      </a:lvl5pPr>
      <a:lvl6pPr marL="457200" algn="ctr" rtl="0" fontAlgn="base">
        <a:spcBef>
          <a:spcPct val="0"/>
        </a:spcBef>
        <a:spcAft>
          <a:spcPct val="0"/>
        </a:spcAft>
        <a:defRPr sz="3600" b="1">
          <a:solidFill>
            <a:schemeClr val="tx2"/>
          </a:solidFill>
          <a:latin typeface="Tahoma" pitchFamily="34" charset="0"/>
        </a:defRPr>
      </a:lvl6pPr>
      <a:lvl7pPr marL="914400" algn="ctr" rtl="0" fontAlgn="base">
        <a:spcBef>
          <a:spcPct val="0"/>
        </a:spcBef>
        <a:spcAft>
          <a:spcPct val="0"/>
        </a:spcAft>
        <a:defRPr sz="3600" b="1">
          <a:solidFill>
            <a:schemeClr val="tx2"/>
          </a:solidFill>
          <a:latin typeface="Tahoma" pitchFamily="34" charset="0"/>
        </a:defRPr>
      </a:lvl7pPr>
      <a:lvl8pPr marL="1371600" algn="ctr" rtl="0" fontAlgn="base">
        <a:spcBef>
          <a:spcPct val="0"/>
        </a:spcBef>
        <a:spcAft>
          <a:spcPct val="0"/>
        </a:spcAft>
        <a:defRPr sz="3600" b="1">
          <a:solidFill>
            <a:schemeClr val="tx2"/>
          </a:solidFill>
          <a:latin typeface="Tahoma" pitchFamily="34" charset="0"/>
        </a:defRPr>
      </a:lvl8pPr>
      <a:lvl9pPr marL="1828800" algn="ctr" rtl="0" fontAlgn="base">
        <a:spcBef>
          <a:spcPct val="0"/>
        </a:spcBef>
        <a:spcAft>
          <a:spcPct val="0"/>
        </a:spcAft>
        <a:defRPr sz="3600" b="1">
          <a:solidFill>
            <a:schemeClr val="tx2"/>
          </a:solidFill>
          <a:latin typeface="Tahoma" pitchFamily="34" charset="0"/>
        </a:defRPr>
      </a:lvl9pPr>
    </p:titleStyle>
    <p:bodyStyle>
      <a:lvl1pPr marL="342900" indent="-342900" algn="l" rtl="0" eaLnBrk="0" fontAlgn="base" hangingPunct="0">
        <a:spcBef>
          <a:spcPct val="10000"/>
        </a:spcBef>
        <a:spcAft>
          <a:spcPct val="0"/>
        </a:spcAft>
        <a:buClr>
          <a:srgbClr val="000099"/>
        </a:buClr>
        <a:buChar char="•"/>
        <a:tabLst>
          <a:tab pos="0" algn="l"/>
        </a:tabLst>
        <a:defRPr sz="3200" b="1">
          <a:solidFill>
            <a:srgbClr val="000099"/>
          </a:solidFill>
          <a:latin typeface="+mn-lt"/>
          <a:ea typeface="+mn-ea"/>
          <a:cs typeface="+mn-cs"/>
        </a:defRPr>
      </a:lvl1pPr>
      <a:lvl2pPr marL="742950" indent="-285750" algn="l" rtl="0" eaLnBrk="0" fontAlgn="base" hangingPunct="0">
        <a:spcBef>
          <a:spcPct val="10000"/>
        </a:spcBef>
        <a:spcAft>
          <a:spcPct val="0"/>
        </a:spcAft>
        <a:buClr>
          <a:srgbClr val="000099"/>
        </a:buClr>
        <a:buFont typeface="Wingdings" pitchFamily="2" charset="2"/>
        <a:buChar char="§"/>
        <a:tabLst>
          <a:tab pos="0" algn="l"/>
        </a:tabLst>
        <a:defRPr sz="2800" b="1">
          <a:solidFill>
            <a:srgbClr val="000099"/>
          </a:solidFill>
          <a:latin typeface="+mn-lt"/>
        </a:defRPr>
      </a:lvl2pPr>
      <a:lvl3pPr marL="1143000" indent="-228600" algn="l" rtl="0" eaLnBrk="0" fontAlgn="base" hangingPunct="0">
        <a:spcBef>
          <a:spcPct val="5000"/>
        </a:spcBef>
        <a:spcAft>
          <a:spcPct val="0"/>
        </a:spcAft>
        <a:buClr>
          <a:srgbClr val="000099"/>
        </a:buClr>
        <a:buChar char="•"/>
        <a:tabLst>
          <a:tab pos="0" algn="l"/>
        </a:tabLst>
        <a:defRPr sz="2400" b="1">
          <a:solidFill>
            <a:srgbClr val="CC0000"/>
          </a:solidFill>
          <a:latin typeface="+mn-lt"/>
        </a:defRPr>
      </a:lvl3pPr>
      <a:lvl4pPr marL="1600200" indent="-228600" algn="l" rtl="0" eaLnBrk="0" fontAlgn="base" hangingPunct="0">
        <a:spcBef>
          <a:spcPct val="5000"/>
        </a:spcBef>
        <a:spcAft>
          <a:spcPct val="0"/>
        </a:spcAft>
        <a:buClr>
          <a:srgbClr val="000099"/>
        </a:buClr>
        <a:buChar char="–"/>
        <a:tabLst>
          <a:tab pos="0" algn="l"/>
        </a:tabLst>
        <a:defRPr sz="2400" b="1">
          <a:solidFill>
            <a:srgbClr val="CC0000"/>
          </a:solidFill>
          <a:latin typeface="+mn-lt"/>
        </a:defRPr>
      </a:lvl4pPr>
      <a:lvl5pPr marL="2057400" indent="-228600" algn="l" rtl="0" eaLnBrk="0" fontAlgn="base" hangingPunct="0">
        <a:spcBef>
          <a:spcPct val="5000"/>
        </a:spcBef>
        <a:spcAft>
          <a:spcPct val="0"/>
        </a:spcAft>
        <a:buClr>
          <a:srgbClr val="000099"/>
        </a:buClr>
        <a:buChar char="»"/>
        <a:tabLst>
          <a:tab pos="0" algn="l"/>
        </a:tabLst>
        <a:defRPr sz="2400" b="1">
          <a:solidFill>
            <a:srgbClr val="CC0000"/>
          </a:solidFill>
          <a:latin typeface="+mn-lt"/>
        </a:defRPr>
      </a:lvl5pPr>
      <a:lvl6pPr marL="2514600" indent="-228600" algn="l" rtl="0" fontAlgn="base">
        <a:spcBef>
          <a:spcPct val="5000"/>
        </a:spcBef>
        <a:spcAft>
          <a:spcPct val="0"/>
        </a:spcAft>
        <a:buClr>
          <a:srgbClr val="000099"/>
        </a:buClr>
        <a:buChar char="»"/>
        <a:tabLst>
          <a:tab pos="0" algn="l"/>
        </a:tabLst>
        <a:defRPr sz="2400" b="1">
          <a:solidFill>
            <a:srgbClr val="CC0000"/>
          </a:solidFill>
          <a:latin typeface="+mn-lt"/>
        </a:defRPr>
      </a:lvl6pPr>
      <a:lvl7pPr marL="2971800" indent="-228600" algn="l" rtl="0" fontAlgn="base">
        <a:spcBef>
          <a:spcPct val="5000"/>
        </a:spcBef>
        <a:spcAft>
          <a:spcPct val="0"/>
        </a:spcAft>
        <a:buClr>
          <a:srgbClr val="000099"/>
        </a:buClr>
        <a:buChar char="»"/>
        <a:tabLst>
          <a:tab pos="0" algn="l"/>
        </a:tabLst>
        <a:defRPr sz="2400" b="1">
          <a:solidFill>
            <a:srgbClr val="CC0000"/>
          </a:solidFill>
          <a:latin typeface="+mn-lt"/>
        </a:defRPr>
      </a:lvl7pPr>
      <a:lvl8pPr marL="3429000" indent="-228600" algn="l" rtl="0" fontAlgn="base">
        <a:spcBef>
          <a:spcPct val="5000"/>
        </a:spcBef>
        <a:spcAft>
          <a:spcPct val="0"/>
        </a:spcAft>
        <a:buClr>
          <a:srgbClr val="000099"/>
        </a:buClr>
        <a:buChar char="»"/>
        <a:tabLst>
          <a:tab pos="0" algn="l"/>
        </a:tabLst>
        <a:defRPr sz="2400" b="1">
          <a:solidFill>
            <a:srgbClr val="CC0000"/>
          </a:solidFill>
          <a:latin typeface="+mn-lt"/>
        </a:defRPr>
      </a:lvl8pPr>
      <a:lvl9pPr marL="3886200" indent="-228600" algn="l" rtl="0" fontAlgn="base">
        <a:spcBef>
          <a:spcPct val="5000"/>
        </a:spcBef>
        <a:spcAft>
          <a:spcPct val="0"/>
        </a:spcAft>
        <a:buClr>
          <a:srgbClr val="000099"/>
        </a:buClr>
        <a:buChar char="»"/>
        <a:tabLst>
          <a:tab pos="0" algn="l"/>
        </a:tabLst>
        <a:defRPr sz="2400" b="1">
          <a:solidFill>
            <a:srgbClr val="CC000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0" name="Rectangle 2"/>
          <p:cNvSpPr>
            <a:spLocks noGrp="1" noChangeArrowheads="1"/>
          </p:cNvSpPr>
          <p:nvPr>
            <p:ph type="ctrTitle" idx="4294967295"/>
          </p:nvPr>
        </p:nvSpPr>
        <p:spPr>
          <a:xfrm>
            <a:off x="381000" y="1295400"/>
            <a:ext cx="8458200" cy="2133600"/>
          </a:xfrm>
        </p:spPr>
        <p:txBody>
          <a:bodyPr/>
          <a:lstStyle/>
          <a:p>
            <a:pPr eaLnBrk="1" hangingPunct="1"/>
            <a:r>
              <a:rPr lang="en-US" sz="5400" dirty="0" smtClean="0">
                <a:solidFill>
                  <a:schemeClr val="accent2"/>
                </a:solidFill>
              </a:rPr>
              <a:t>Buyer Behaviors</a:t>
            </a:r>
          </a:p>
        </p:txBody>
      </p:sp>
      <p:sp>
        <p:nvSpPr>
          <p:cNvPr id="2051" name="Rectangle 3"/>
          <p:cNvSpPr>
            <a:spLocks noGrp="1" noChangeArrowheads="1"/>
          </p:cNvSpPr>
          <p:nvPr>
            <p:ph type="subTitle" idx="4294967295"/>
          </p:nvPr>
        </p:nvSpPr>
        <p:spPr>
          <a:xfrm>
            <a:off x="0" y="3581400"/>
            <a:ext cx="9144000" cy="838200"/>
          </a:xfrm>
        </p:spPr>
        <p:txBody>
          <a:bodyPr/>
          <a:lstStyle/>
          <a:p>
            <a:pPr marL="0" indent="0" algn="ctr" eaLnBrk="1" hangingPunct="1">
              <a:buFontTx/>
              <a:buNone/>
            </a:pPr>
            <a:r>
              <a:rPr lang="en-US" sz="6600" dirty="0" smtClean="0">
                <a:solidFill>
                  <a:srgbClr val="FF0000"/>
                </a:solidFill>
              </a:rPr>
              <a:t>Chapter 3</a:t>
            </a: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63284" y="152400"/>
            <a:ext cx="8851392" cy="1216152"/>
          </a:xfrm>
          <a:prstGeom prst="rect">
            <a:avLst/>
          </a:prstGeom>
          <a:solidFill>
            <a:srgbClr val="FFC000">
              <a:alpha val="50000"/>
            </a:srgbClr>
          </a:solidFill>
          <a:ln w="9525">
            <a:noFill/>
            <a:miter lim="800000"/>
            <a:headEnd/>
            <a:tailEnd/>
          </a:ln>
        </p:spPr>
        <p:txBody>
          <a:bodyPr wrap="none" anchor="ctr"/>
          <a:lstStyle/>
          <a:p>
            <a:endParaRPr lang="en-US"/>
          </a:p>
        </p:txBody>
      </p:sp>
      <p:sp>
        <p:nvSpPr>
          <p:cNvPr id="11266" name="Rectangle 2"/>
          <p:cNvSpPr>
            <a:spLocks noGrp="1" noChangeArrowheads="1"/>
          </p:cNvSpPr>
          <p:nvPr>
            <p:ph type="title"/>
          </p:nvPr>
        </p:nvSpPr>
        <p:spPr>
          <a:xfrm>
            <a:off x="304800" y="228600"/>
            <a:ext cx="8534400" cy="1066800"/>
          </a:xfrm>
          <a:noFill/>
        </p:spPr>
        <p:txBody>
          <a:bodyPr lIns="92075" tIns="46038" rIns="92075" bIns="46038"/>
          <a:lstStyle/>
          <a:p>
            <a:pPr eaLnBrk="1" hangingPunct="1"/>
            <a:r>
              <a:rPr lang="en-US" sz="4000" dirty="0" smtClean="0">
                <a:solidFill>
                  <a:schemeClr val="accent2"/>
                </a:solidFill>
              </a:rPr>
              <a:t>Attitude Sequence</a:t>
            </a:r>
          </a:p>
        </p:txBody>
      </p:sp>
      <p:sp>
        <p:nvSpPr>
          <p:cNvPr id="11267" name="Rectangle 3"/>
          <p:cNvSpPr>
            <a:spLocks noGrp="1" noChangeArrowheads="1"/>
          </p:cNvSpPr>
          <p:nvPr>
            <p:ph type="body" sz="half" idx="1"/>
          </p:nvPr>
        </p:nvSpPr>
        <p:spPr>
          <a:xfrm>
            <a:off x="1066800" y="2209800"/>
            <a:ext cx="7023100" cy="2794000"/>
          </a:xfrm>
          <a:noFill/>
        </p:spPr>
        <p:txBody>
          <a:bodyPr lIns="92075" tIns="46038" rIns="92075" bIns="46038"/>
          <a:lstStyle/>
          <a:p>
            <a:pPr eaLnBrk="1" hangingPunct="1">
              <a:lnSpc>
                <a:spcPct val="80000"/>
              </a:lnSpc>
            </a:pPr>
            <a:r>
              <a:rPr lang="en-US" dirty="0" smtClean="0">
                <a:solidFill>
                  <a:schemeClr val="accent2"/>
                </a:solidFill>
              </a:rPr>
              <a:t>Cognitive  </a:t>
            </a:r>
            <a:r>
              <a:rPr lang="en-US" dirty="0" smtClean="0">
                <a:solidFill>
                  <a:schemeClr val="accent2"/>
                </a:solidFill>
                <a:sym typeface="Wingdings" pitchFamily="2" charset="2"/>
              </a:rPr>
              <a:t>  Affective    </a:t>
            </a:r>
            <a:r>
              <a:rPr lang="en-US" dirty="0" err="1" smtClean="0">
                <a:solidFill>
                  <a:schemeClr val="accent2"/>
                </a:solidFill>
                <a:sym typeface="Wingdings" pitchFamily="2" charset="2"/>
              </a:rPr>
              <a:t>Conative</a:t>
            </a:r>
            <a:endParaRPr lang="en-US" dirty="0" smtClean="0">
              <a:solidFill>
                <a:schemeClr val="accent2"/>
              </a:solidFill>
              <a:sym typeface="Wingdings" pitchFamily="2" charset="2"/>
            </a:endParaRPr>
          </a:p>
          <a:p>
            <a:pPr algn="r" eaLnBrk="1" hangingPunct="1">
              <a:lnSpc>
                <a:spcPct val="80000"/>
              </a:lnSpc>
              <a:buFont typeface="Wingdings" pitchFamily="2" charset="2"/>
              <a:buNone/>
            </a:pPr>
            <a:r>
              <a:rPr lang="en-US" sz="2000" i="1" dirty="0" smtClean="0">
                <a:solidFill>
                  <a:srgbClr val="00B050"/>
                </a:solidFill>
              </a:rPr>
              <a:t>(Think,                   feel,                         do           )</a:t>
            </a:r>
          </a:p>
          <a:p>
            <a:pPr algn="r" eaLnBrk="1" hangingPunct="1">
              <a:lnSpc>
                <a:spcPct val="80000"/>
              </a:lnSpc>
              <a:buFont typeface="Wingdings" pitchFamily="2" charset="2"/>
              <a:buNone/>
            </a:pPr>
            <a:endParaRPr lang="en-US" sz="2000" i="1" dirty="0" smtClean="0">
              <a:solidFill>
                <a:srgbClr val="CC0000"/>
              </a:solidFill>
            </a:endParaRPr>
          </a:p>
          <a:p>
            <a:pPr eaLnBrk="1" hangingPunct="1">
              <a:lnSpc>
                <a:spcPct val="80000"/>
              </a:lnSpc>
            </a:pPr>
            <a:r>
              <a:rPr lang="en-US" dirty="0" smtClean="0">
                <a:solidFill>
                  <a:schemeClr val="accent2"/>
                </a:solidFill>
              </a:rPr>
              <a:t>Affective  </a:t>
            </a:r>
            <a:r>
              <a:rPr lang="en-US" dirty="0" smtClean="0">
                <a:solidFill>
                  <a:schemeClr val="accent2"/>
                </a:solidFill>
                <a:sym typeface="Wingdings" pitchFamily="2" charset="2"/>
              </a:rPr>
              <a:t>  </a:t>
            </a:r>
            <a:r>
              <a:rPr lang="en-US" dirty="0" err="1" smtClean="0">
                <a:solidFill>
                  <a:schemeClr val="accent2"/>
                </a:solidFill>
                <a:sym typeface="Wingdings" pitchFamily="2" charset="2"/>
              </a:rPr>
              <a:t>Conative</a:t>
            </a:r>
            <a:r>
              <a:rPr lang="en-US" dirty="0" smtClean="0">
                <a:solidFill>
                  <a:schemeClr val="accent2"/>
                </a:solidFill>
                <a:sym typeface="Wingdings" pitchFamily="2" charset="2"/>
              </a:rPr>
              <a:t>     Cognitive</a:t>
            </a:r>
          </a:p>
          <a:p>
            <a:pPr algn="r" eaLnBrk="1" hangingPunct="1">
              <a:lnSpc>
                <a:spcPct val="80000"/>
              </a:lnSpc>
              <a:buFont typeface="Wingdings" pitchFamily="2" charset="2"/>
              <a:buNone/>
            </a:pPr>
            <a:r>
              <a:rPr lang="en-US" sz="2000" i="1" dirty="0" smtClean="0">
                <a:solidFill>
                  <a:srgbClr val="00B050"/>
                </a:solidFill>
              </a:rPr>
              <a:t>(Feel,                      do,                         think        )</a:t>
            </a:r>
          </a:p>
          <a:p>
            <a:pPr algn="r" eaLnBrk="1" hangingPunct="1">
              <a:lnSpc>
                <a:spcPct val="80000"/>
              </a:lnSpc>
              <a:buFont typeface="Wingdings" pitchFamily="2" charset="2"/>
              <a:buNone/>
            </a:pPr>
            <a:endParaRPr lang="en-US" sz="2000" i="1" dirty="0" smtClean="0">
              <a:solidFill>
                <a:srgbClr val="CC0000"/>
              </a:solidFill>
            </a:endParaRPr>
          </a:p>
          <a:p>
            <a:pPr eaLnBrk="1" hangingPunct="1">
              <a:lnSpc>
                <a:spcPct val="80000"/>
              </a:lnSpc>
              <a:buClr>
                <a:schemeClr val="accent2"/>
              </a:buClr>
            </a:pPr>
            <a:r>
              <a:rPr lang="en-US" dirty="0" err="1" smtClean="0">
                <a:solidFill>
                  <a:schemeClr val="accent2"/>
                </a:solidFill>
              </a:rPr>
              <a:t>Conative</a:t>
            </a:r>
            <a:r>
              <a:rPr lang="en-US" dirty="0" smtClean="0">
                <a:solidFill>
                  <a:schemeClr val="accent2"/>
                </a:solidFill>
              </a:rPr>
              <a:t>  </a:t>
            </a:r>
            <a:r>
              <a:rPr lang="en-US" dirty="0" smtClean="0">
                <a:solidFill>
                  <a:schemeClr val="accent2"/>
                </a:solidFill>
                <a:sym typeface="Wingdings" pitchFamily="2" charset="2"/>
              </a:rPr>
              <a:t>  Cognitive    Affective</a:t>
            </a:r>
          </a:p>
          <a:p>
            <a:pPr algn="r" eaLnBrk="1" hangingPunct="1">
              <a:lnSpc>
                <a:spcPct val="80000"/>
              </a:lnSpc>
              <a:buFont typeface="Wingdings" pitchFamily="2" charset="2"/>
              <a:buNone/>
            </a:pPr>
            <a:r>
              <a:rPr lang="en-US" sz="2000" i="1" dirty="0" smtClean="0">
                <a:solidFill>
                  <a:srgbClr val="00CC00"/>
                </a:solidFill>
              </a:rPr>
              <a:t>(Do,                       </a:t>
            </a:r>
            <a:r>
              <a:rPr lang="en-US" sz="2000" i="1" dirty="0" smtClean="0">
                <a:solidFill>
                  <a:srgbClr val="00B050"/>
                </a:solidFill>
              </a:rPr>
              <a:t>think,                       feel         )</a:t>
            </a: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163284" y="152400"/>
            <a:ext cx="8851392" cy="1216152"/>
          </a:xfrm>
          <a:prstGeom prst="rect">
            <a:avLst/>
          </a:prstGeom>
          <a:solidFill>
            <a:srgbClr val="FFC000">
              <a:alpha val="50000"/>
            </a:srgbClr>
          </a:solidFill>
          <a:ln w="9525">
            <a:noFill/>
            <a:miter lim="800000"/>
            <a:headEnd/>
            <a:tailEnd/>
          </a:ln>
        </p:spPr>
        <p:txBody>
          <a:bodyPr wrap="none" anchor="ctr"/>
          <a:lstStyle/>
          <a:p>
            <a:endParaRPr lang="en-US"/>
          </a:p>
        </p:txBody>
      </p:sp>
      <p:sp>
        <p:nvSpPr>
          <p:cNvPr id="12290" name="Rectangle 3"/>
          <p:cNvSpPr>
            <a:spLocks noGrp="1" noChangeArrowheads="1"/>
          </p:cNvSpPr>
          <p:nvPr>
            <p:ph type="body" idx="4294967295"/>
          </p:nvPr>
        </p:nvSpPr>
        <p:spPr>
          <a:xfrm>
            <a:off x="457200" y="2133600"/>
            <a:ext cx="8305800" cy="3810000"/>
          </a:xfrm>
          <a:noFill/>
        </p:spPr>
        <p:txBody>
          <a:bodyPr/>
          <a:lstStyle/>
          <a:p>
            <a:pPr marL="465138" indent="-465138" eaLnBrk="1" hangingPunct="1">
              <a:buClr>
                <a:schemeClr val="accent2"/>
              </a:buClr>
              <a:tabLst>
                <a:tab pos="465138" algn="l"/>
              </a:tabLst>
            </a:pPr>
            <a:r>
              <a:rPr lang="en-US" dirty="0" smtClean="0">
                <a:solidFill>
                  <a:schemeClr val="accent2"/>
                </a:solidFill>
              </a:rPr>
              <a:t>Simulations of knowledge structures and memories</a:t>
            </a:r>
          </a:p>
          <a:p>
            <a:pPr marL="465138" indent="-465138" eaLnBrk="1" hangingPunct="1">
              <a:buClr>
                <a:schemeClr val="accent2"/>
              </a:buClr>
              <a:tabLst>
                <a:tab pos="465138" algn="l"/>
              </a:tabLst>
            </a:pPr>
            <a:r>
              <a:rPr lang="en-US" dirty="0" smtClean="0">
                <a:solidFill>
                  <a:schemeClr val="accent2"/>
                </a:solidFill>
              </a:rPr>
              <a:t>Assumptions, beliefs, interpretations</a:t>
            </a:r>
          </a:p>
          <a:p>
            <a:pPr marL="465138" indent="-465138" eaLnBrk="1" hangingPunct="1">
              <a:buClr>
                <a:schemeClr val="accent2"/>
              </a:buClr>
              <a:tabLst>
                <a:tab pos="465138" algn="l"/>
              </a:tabLst>
            </a:pPr>
            <a:r>
              <a:rPr lang="en-US" dirty="0" smtClean="0">
                <a:solidFill>
                  <a:schemeClr val="accent2"/>
                </a:solidFill>
              </a:rPr>
              <a:t>Marketing messages aim to: </a:t>
            </a:r>
          </a:p>
          <a:p>
            <a:pPr marL="1020763" lvl="1" eaLnBrk="1" hangingPunct="1">
              <a:buClr>
                <a:schemeClr val="accent2"/>
              </a:buClr>
              <a:tabLst>
                <a:tab pos="465138" algn="l"/>
              </a:tabLst>
            </a:pPr>
            <a:r>
              <a:rPr lang="en-US" dirty="0" smtClean="0">
                <a:solidFill>
                  <a:schemeClr val="accent2"/>
                </a:solidFill>
              </a:rPr>
              <a:t>Strengthen current linkage</a:t>
            </a:r>
          </a:p>
          <a:p>
            <a:pPr marL="1020763" lvl="1" eaLnBrk="1" hangingPunct="1">
              <a:buClr>
                <a:schemeClr val="accent2"/>
              </a:buClr>
              <a:tabLst>
                <a:tab pos="465138" algn="l"/>
              </a:tabLst>
            </a:pPr>
            <a:r>
              <a:rPr lang="en-US" dirty="0" smtClean="0">
                <a:solidFill>
                  <a:schemeClr val="accent2"/>
                </a:solidFill>
              </a:rPr>
              <a:t>Modify current linkage</a:t>
            </a:r>
          </a:p>
          <a:p>
            <a:pPr marL="1020763" lvl="1" eaLnBrk="1" hangingPunct="1">
              <a:buClr>
                <a:schemeClr val="accent2"/>
              </a:buClr>
              <a:tabLst>
                <a:tab pos="465138" algn="l"/>
              </a:tabLst>
            </a:pPr>
            <a:r>
              <a:rPr lang="en-US" dirty="0" smtClean="0">
                <a:solidFill>
                  <a:schemeClr val="accent2"/>
                </a:solidFill>
              </a:rPr>
              <a:t>Create a new linkage</a:t>
            </a:r>
          </a:p>
        </p:txBody>
      </p:sp>
      <p:sp>
        <p:nvSpPr>
          <p:cNvPr id="12292" name="Rectangle 6"/>
          <p:cNvSpPr>
            <a:spLocks noGrp="1" noChangeArrowheads="1"/>
          </p:cNvSpPr>
          <p:nvPr>
            <p:ph type="title" idx="4294967295"/>
          </p:nvPr>
        </p:nvSpPr>
        <p:spPr>
          <a:xfrm>
            <a:off x="0" y="304800"/>
            <a:ext cx="9144000" cy="990600"/>
          </a:xfrm>
          <a:noFill/>
        </p:spPr>
        <p:txBody>
          <a:bodyPr/>
          <a:lstStyle/>
          <a:p>
            <a:pPr eaLnBrk="1" hangingPunct="1"/>
            <a:r>
              <a:rPr lang="en-US" sz="4400" dirty="0" smtClean="0">
                <a:solidFill>
                  <a:schemeClr val="accent2"/>
                </a:solidFill>
              </a:rPr>
              <a:t>Cognitive Mapping (CM)</a:t>
            </a: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152400" y="152400"/>
            <a:ext cx="8839200" cy="1581150"/>
          </a:xfrm>
          <a:solidFill>
            <a:srgbClr val="FFC000">
              <a:alpha val="50000"/>
            </a:srgbClr>
          </a:solidFill>
        </p:spPr>
        <p:txBody>
          <a:bodyPr lIns="92075" tIns="46038" rIns="92075" bIns="46038"/>
          <a:lstStyle/>
          <a:p>
            <a:pPr eaLnBrk="1" hangingPunct="1"/>
            <a:r>
              <a:rPr lang="en-US" dirty="0" smtClean="0">
                <a:solidFill>
                  <a:schemeClr val="accent2"/>
                </a:solidFill>
              </a:rPr>
              <a:t>Principles concerning processing of information and cognitive mapping:</a:t>
            </a:r>
          </a:p>
        </p:txBody>
      </p:sp>
      <p:sp>
        <p:nvSpPr>
          <p:cNvPr id="13315" name="Rectangle 3"/>
          <p:cNvSpPr>
            <a:spLocks noGrp="1" noChangeArrowheads="1"/>
          </p:cNvSpPr>
          <p:nvPr>
            <p:ph type="body" sz="half" idx="1"/>
          </p:nvPr>
        </p:nvSpPr>
        <p:spPr>
          <a:xfrm>
            <a:off x="990600" y="2286000"/>
            <a:ext cx="7086600" cy="2743200"/>
          </a:xfrm>
          <a:noFill/>
        </p:spPr>
        <p:txBody>
          <a:bodyPr lIns="92075" tIns="46038" rIns="92075" bIns="46038"/>
          <a:lstStyle/>
          <a:p>
            <a:pPr eaLnBrk="1" hangingPunct="1">
              <a:lnSpc>
                <a:spcPct val="90000"/>
              </a:lnSpc>
              <a:buClr>
                <a:schemeClr val="accent2"/>
              </a:buClr>
            </a:pPr>
            <a:r>
              <a:rPr lang="en-US" dirty="0" smtClean="0">
                <a:solidFill>
                  <a:schemeClr val="accent2"/>
                </a:solidFill>
              </a:rPr>
              <a:t>CM enhances movement from short-term to long-term memory.</a:t>
            </a:r>
          </a:p>
          <a:p>
            <a:pPr eaLnBrk="1" hangingPunct="1">
              <a:lnSpc>
                <a:spcPct val="90000"/>
              </a:lnSpc>
              <a:buClr>
                <a:schemeClr val="accent2"/>
              </a:buClr>
            </a:pPr>
            <a:r>
              <a:rPr lang="en-US" dirty="0" smtClean="0">
                <a:solidFill>
                  <a:schemeClr val="accent2"/>
                </a:solidFill>
              </a:rPr>
              <a:t>Repetition </a:t>
            </a:r>
            <a:r>
              <a:rPr lang="en-US" dirty="0" smtClean="0">
                <a:solidFill>
                  <a:schemeClr val="accent2"/>
                </a:solidFill>
              </a:rPr>
              <a:t>is necessary to establish new linkages.</a:t>
            </a:r>
          </a:p>
          <a:p>
            <a:pPr eaLnBrk="1" hangingPunct="1">
              <a:lnSpc>
                <a:spcPct val="90000"/>
              </a:lnSpc>
              <a:buClr>
                <a:schemeClr val="accent2"/>
              </a:buClr>
            </a:pPr>
            <a:r>
              <a:rPr lang="en-US" dirty="0" smtClean="0">
                <a:solidFill>
                  <a:schemeClr val="accent2"/>
                </a:solidFill>
              </a:rPr>
              <a:t>Once linkage exists, difficult to modify or create new linkages.</a:t>
            </a: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Rectangle 2"/>
          <p:cNvSpPr>
            <a:spLocks noChangeArrowheads="1"/>
          </p:cNvSpPr>
          <p:nvPr/>
        </p:nvSpPr>
        <p:spPr bwMode="auto">
          <a:xfrm>
            <a:off x="163284" y="167088"/>
            <a:ext cx="8851392" cy="1356912"/>
          </a:xfrm>
          <a:prstGeom prst="rect">
            <a:avLst/>
          </a:prstGeom>
          <a:solidFill>
            <a:srgbClr val="FFC000">
              <a:alpha val="50000"/>
            </a:srgbClr>
          </a:solidFill>
          <a:ln w="9525">
            <a:noFill/>
            <a:miter lim="800000"/>
            <a:headEnd/>
            <a:tailEnd/>
          </a:ln>
        </p:spPr>
        <p:txBody>
          <a:bodyPr wrap="none" anchor="ctr"/>
          <a:lstStyle/>
          <a:p>
            <a:endParaRPr lang="en-US"/>
          </a:p>
        </p:txBody>
      </p:sp>
      <p:sp>
        <p:nvSpPr>
          <p:cNvPr id="15" name="TextBox 14"/>
          <p:cNvSpPr txBox="1"/>
          <p:nvPr/>
        </p:nvSpPr>
        <p:spPr>
          <a:xfrm>
            <a:off x="304800" y="2057401"/>
            <a:ext cx="3657600" cy="1384995"/>
          </a:xfrm>
          <a:prstGeom prst="rect">
            <a:avLst/>
          </a:prstGeom>
          <a:noFill/>
          <a:ln w="12700" cap="rnd">
            <a:solidFill>
              <a:schemeClr val="accent2"/>
            </a:solidFill>
          </a:ln>
        </p:spPr>
        <p:txBody>
          <a:bodyPr wrap="square" rtlCol="0">
            <a:spAutoFit/>
          </a:bodyPr>
          <a:lstStyle/>
          <a:p>
            <a:pPr algn="ctr"/>
            <a:r>
              <a:rPr lang="en-US" sz="2800" b="1" i="1" dirty="0" smtClean="0">
                <a:solidFill>
                  <a:schemeClr val="accent2"/>
                </a:solidFill>
              </a:rPr>
              <a:t>“Establish a new linkage as alternative to salt”</a:t>
            </a:r>
          </a:p>
        </p:txBody>
      </p:sp>
      <p:sp>
        <p:nvSpPr>
          <p:cNvPr id="16" name="TextBox 15"/>
          <p:cNvSpPr txBox="1"/>
          <p:nvPr/>
        </p:nvSpPr>
        <p:spPr>
          <a:xfrm>
            <a:off x="5029200" y="1676400"/>
            <a:ext cx="3140603" cy="461665"/>
          </a:xfrm>
          <a:prstGeom prst="rect">
            <a:avLst/>
          </a:prstGeom>
          <a:noFill/>
        </p:spPr>
        <p:txBody>
          <a:bodyPr wrap="none" rtlCol="0">
            <a:spAutoFit/>
          </a:bodyPr>
          <a:lstStyle/>
          <a:p>
            <a:pPr algn="l"/>
            <a:r>
              <a:rPr lang="en-US" b="1" dirty="0" smtClean="0">
                <a:solidFill>
                  <a:schemeClr val="accent2"/>
                </a:solidFill>
              </a:rPr>
              <a:t>Strengthen linkage</a:t>
            </a:r>
            <a:endParaRPr lang="en-US" b="1" dirty="0">
              <a:solidFill>
                <a:schemeClr val="accent2"/>
              </a:solidFill>
            </a:endParaRPr>
          </a:p>
        </p:txBody>
      </p:sp>
      <p:sp>
        <p:nvSpPr>
          <p:cNvPr id="17" name="TextBox 16"/>
          <p:cNvSpPr txBox="1"/>
          <p:nvPr/>
        </p:nvSpPr>
        <p:spPr>
          <a:xfrm>
            <a:off x="5638800" y="2286000"/>
            <a:ext cx="2993986" cy="461665"/>
          </a:xfrm>
          <a:prstGeom prst="rect">
            <a:avLst/>
          </a:prstGeom>
          <a:noFill/>
        </p:spPr>
        <p:txBody>
          <a:bodyPr wrap="square" rtlCol="0">
            <a:spAutoFit/>
          </a:bodyPr>
          <a:lstStyle/>
          <a:p>
            <a:pPr algn="l"/>
            <a:r>
              <a:rPr lang="en-US" b="1" dirty="0" smtClean="0">
                <a:solidFill>
                  <a:schemeClr val="accent2"/>
                </a:solidFill>
              </a:rPr>
              <a:t>Modify linkage</a:t>
            </a:r>
            <a:endParaRPr lang="en-US" b="1" dirty="0">
              <a:solidFill>
                <a:schemeClr val="accent2"/>
              </a:solidFill>
            </a:endParaRPr>
          </a:p>
        </p:txBody>
      </p:sp>
      <p:sp>
        <p:nvSpPr>
          <p:cNvPr id="18" name="TextBox 17"/>
          <p:cNvSpPr txBox="1"/>
          <p:nvPr/>
        </p:nvSpPr>
        <p:spPr>
          <a:xfrm>
            <a:off x="4343400" y="3352800"/>
            <a:ext cx="3810000" cy="523220"/>
          </a:xfrm>
          <a:prstGeom prst="rect">
            <a:avLst/>
          </a:prstGeom>
          <a:noFill/>
        </p:spPr>
        <p:txBody>
          <a:bodyPr wrap="square" rtlCol="0">
            <a:spAutoFit/>
          </a:bodyPr>
          <a:lstStyle/>
          <a:p>
            <a:pPr algn="l"/>
            <a:r>
              <a:rPr lang="en-US" sz="2800" b="1" dirty="0" smtClean="0">
                <a:solidFill>
                  <a:srgbClr val="00B050"/>
                </a:solidFill>
              </a:rPr>
              <a:t>Create new linkage</a:t>
            </a:r>
            <a:endParaRPr lang="en-US" sz="2800" b="1" dirty="0">
              <a:solidFill>
                <a:srgbClr val="00B050"/>
              </a:solidFill>
            </a:endParaRPr>
          </a:p>
        </p:txBody>
      </p:sp>
      <p:cxnSp>
        <p:nvCxnSpPr>
          <p:cNvPr id="22" name="Straight Arrow Connector 21"/>
          <p:cNvCxnSpPr>
            <a:stCxn id="15" idx="3"/>
            <a:endCxn id="16" idx="1"/>
          </p:cNvCxnSpPr>
          <p:nvPr/>
        </p:nvCxnSpPr>
        <p:spPr bwMode="auto">
          <a:xfrm flipV="1">
            <a:off x="3962400" y="1907233"/>
            <a:ext cx="1066800" cy="842666"/>
          </a:xfrm>
          <a:prstGeom prst="straightConnector1">
            <a:avLst/>
          </a:prstGeom>
          <a:solidFill>
            <a:schemeClr val="accent1"/>
          </a:solidFill>
          <a:ln w="28575" cap="flat" cmpd="sng" algn="ctr">
            <a:solidFill>
              <a:srgbClr val="0033CC"/>
            </a:solidFill>
            <a:prstDash val="solid"/>
            <a:round/>
            <a:headEnd type="none" w="sm" len="sm"/>
            <a:tailEnd type="arrow"/>
          </a:ln>
          <a:effectLst/>
        </p:spPr>
      </p:cxnSp>
      <p:cxnSp>
        <p:nvCxnSpPr>
          <p:cNvPr id="23" name="Straight Arrow Connector 22"/>
          <p:cNvCxnSpPr>
            <a:stCxn id="15" idx="3"/>
            <a:endCxn id="17" idx="1"/>
          </p:cNvCxnSpPr>
          <p:nvPr/>
        </p:nvCxnSpPr>
        <p:spPr bwMode="auto">
          <a:xfrm flipV="1">
            <a:off x="3962400" y="2516833"/>
            <a:ext cx="1676400" cy="233066"/>
          </a:xfrm>
          <a:prstGeom prst="straightConnector1">
            <a:avLst/>
          </a:prstGeom>
          <a:solidFill>
            <a:schemeClr val="accent1"/>
          </a:solidFill>
          <a:ln w="28575" cap="flat" cmpd="sng" algn="ctr">
            <a:solidFill>
              <a:srgbClr val="0033CC"/>
            </a:solidFill>
            <a:prstDash val="solid"/>
            <a:round/>
            <a:headEnd type="none" w="sm" len="sm"/>
            <a:tailEnd type="arrow"/>
          </a:ln>
          <a:effectLst/>
        </p:spPr>
      </p:cxnSp>
      <p:cxnSp>
        <p:nvCxnSpPr>
          <p:cNvPr id="26" name="Straight Arrow Connector 25"/>
          <p:cNvCxnSpPr>
            <a:stCxn id="15" idx="3"/>
          </p:cNvCxnSpPr>
          <p:nvPr/>
        </p:nvCxnSpPr>
        <p:spPr bwMode="auto">
          <a:xfrm>
            <a:off x="3962400" y="2749899"/>
            <a:ext cx="609600" cy="679101"/>
          </a:xfrm>
          <a:prstGeom prst="straightConnector1">
            <a:avLst/>
          </a:prstGeom>
          <a:solidFill>
            <a:schemeClr val="accent1"/>
          </a:solidFill>
          <a:ln w="28575" cap="flat" cmpd="sng" algn="ctr">
            <a:solidFill>
              <a:srgbClr val="00B050"/>
            </a:solidFill>
            <a:prstDash val="solid"/>
            <a:round/>
            <a:headEnd type="none" w="sm" len="sm"/>
            <a:tailEnd type="arrow"/>
          </a:ln>
          <a:effectLst/>
        </p:spPr>
      </p:cxnSp>
      <p:pic>
        <p:nvPicPr>
          <p:cNvPr id="8194" name="Picture 2"/>
          <p:cNvPicPr>
            <a:picLocks noChangeAspect="1" noChangeArrowheads="1"/>
          </p:cNvPicPr>
          <p:nvPr/>
        </p:nvPicPr>
        <p:blipFill>
          <a:blip r:embed="rId3" cstate="print"/>
          <a:srcRect/>
          <a:stretch>
            <a:fillRect/>
          </a:stretch>
        </p:blipFill>
        <p:spPr bwMode="auto">
          <a:xfrm>
            <a:off x="3747971" y="3886200"/>
            <a:ext cx="4938829" cy="2576093"/>
          </a:xfrm>
          <a:prstGeom prst="rect">
            <a:avLst/>
          </a:prstGeom>
          <a:noFill/>
          <a:ln w="9525">
            <a:noFill/>
            <a:miter lim="800000"/>
            <a:headEnd/>
            <a:tailEnd/>
          </a:ln>
          <a:effectLst/>
        </p:spPr>
      </p:pic>
      <p:sp>
        <p:nvSpPr>
          <p:cNvPr id="13324" name="Rectangle 12"/>
          <p:cNvSpPr>
            <a:spLocks noChangeArrowheads="1"/>
          </p:cNvSpPr>
          <p:nvPr/>
        </p:nvSpPr>
        <p:spPr bwMode="auto">
          <a:xfrm>
            <a:off x="304800" y="304800"/>
            <a:ext cx="8534400" cy="1219200"/>
          </a:xfrm>
          <a:prstGeom prst="rect">
            <a:avLst/>
          </a:prstGeom>
          <a:noFill/>
          <a:ln w="9525">
            <a:noFill/>
            <a:miter lim="800000"/>
            <a:headEnd/>
            <a:tailEnd/>
          </a:ln>
        </p:spPr>
        <p:txBody>
          <a:bodyPr lIns="92075" tIns="46038" rIns="92075" bIns="46038" anchor="ctr"/>
          <a:lstStyle/>
          <a:p>
            <a:pPr algn="ctr" eaLnBrk="0" hangingPunct="0"/>
            <a:r>
              <a:rPr lang="en-US" sz="3200" b="1" dirty="0" smtClean="0">
                <a:solidFill>
                  <a:schemeClr val="accent2"/>
                </a:solidFill>
              </a:rPr>
              <a:t>Role of Marketing Messages in Cognitive Mapping</a:t>
            </a:r>
            <a:endParaRPr lang="en-US" sz="3200" b="1" i="1" dirty="0">
              <a:solidFill>
                <a:schemeClr val="accent2"/>
              </a:solidFill>
            </a:endParaRPr>
          </a:p>
        </p:txBody>
      </p:sp>
      <p:sp>
        <p:nvSpPr>
          <p:cNvPr id="20" name="Text Box 12"/>
          <p:cNvSpPr txBox="1">
            <a:spLocks noChangeArrowheads="1"/>
          </p:cNvSpPr>
          <p:nvPr/>
        </p:nvSpPr>
        <p:spPr bwMode="auto">
          <a:xfrm>
            <a:off x="1143000" y="5791200"/>
            <a:ext cx="1524000" cy="457200"/>
          </a:xfrm>
          <a:prstGeom prst="rect">
            <a:avLst/>
          </a:prstGeom>
          <a:noFill/>
          <a:ln w="9525">
            <a:noFill/>
            <a:miter lim="800000"/>
            <a:headEnd/>
            <a:tailEnd/>
          </a:ln>
        </p:spPr>
        <p:txBody>
          <a:bodyPr>
            <a:spAutoFit/>
          </a:bodyPr>
          <a:lstStyle/>
          <a:p>
            <a:pPr algn="ctr">
              <a:spcBef>
                <a:spcPct val="50000"/>
              </a:spcBef>
            </a:pPr>
            <a:r>
              <a:rPr lang="en-US" i="1" dirty="0">
                <a:solidFill>
                  <a:schemeClr val="accent2"/>
                </a:solidFill>
              </a:rPr>
              <a:t>Fig. </a:t>
            </a:r>
            <a:r>
              <a:rPr lang="en-US" i="1" dirty="0" smtClean="0">
                <a:solidFill>
                  <a:schemeClr val="accent2"/>
                </a:solidFill>
              </a:rPr>
              <a:t>3-5</a:t>
            </a:r>
            <a:endParaRPr lang="en-US" i="1" dirty="0">
              <a:solidFill>
                <a:schemeClr val="accent2"/>
              </a:solidFill>
            </a:endParaRPr>
          </a:p>
        </p:txBody>
      </p:sp>
      <p:sp>
        <p:nvSpPr>
          <p:cNvPr id="13" name="TextBox 12"/>
          <p:cNvSpPr txBox="1"/>
          <p:nvPr/>
        </p:nvSpPr>
        <p:spPr>
          <a:xfrm>
            <a:off x="107732" y="4464268"/>
            <a:ext cx="3124200" cy="1323439"/>
          </a:xfrm>
          <a:prstGeom prst="rect">
            <a:avLst/>
          </a:prstGeom>
          <a:noFill/>
          <a:ln w="25400" cap="rnd">
            <a:noFill/>
          </a:ln>
        </p:spPr>
        <p:txBody>
          <a:bodyPr wrap="square" rtlCol="0">
            <a:spAutoFit/>
          </a:bodyPr>
          <a:lstStyle/>
          <a:p>
            <a:pPr algn="ctr"/>
            <a:r>
              <a:rPr lang="en-US" sz="2800" b="1" dirty="0" smtClean="0">
                <a:solidFill>
                  <a:schemeClr val="accent2"/>
                </a:solidFill>
              </a:rPr>
              <a:t>Marketing</a:t>
            </a:r>
          </a:p>
          <a:p>
            <a:pPr algn="ctr"/>
            <a:r>
              <a:rPr lang="en-US" sz="2800" b="1" dirty="0" smtClean="0">
                <a:solidFill>
                  <a:schemeClr val="accent2"/>
                </a:solidFill>
              </a:rPr>
              <a:t>Message</a:t>
            </a:r>
          </a:p>
          <a:p>
            <a:endParaRPr lang="en-US" dirty="0"/>
          </a:p>
        </p:txBody>
      </p:sp>
      <p:sp>
        <p:nvSpPr>
          <p:cNvPr id="58" name="Rounded Rectangular Callout 57"/>
          <p:cNvSpPr/>
          <p:nvPr/>
        </p:nvSpPr>
        <p:spPr>
          <a:xfrm rot="10800000">
            <a:off x="609600" y="4267200"/>
            <a:ext cx="2133600" cy="1447800"/>
          </a:xfrm>
          <a:prstGeom prst="wedgeRoundRectCallout">
            <a:avLst>
              <a:gd name="adj1" fmla="val -27644"/>
              <a:gd name="adj2" fmla="val 106576"/>
              <a:gd name="adj3" fmla="val 16667"/>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63284" y="167088"/>
            <a:ext cx="8851392" cy="1216152"/>
          </a:xfrm>
          <a:prstGeom prst="rect">
            <a:avLst/>
          </a:prstGeom>
          <a:solidFill>
            <a:srgbClr val="FFC000">
              <a:alpha val="50000"/>
            </a:srgbClr>
          </a:solidFill>
          <a:ln w="9525">
            <a:noFill/>
            <a:miter lim="800000"/>
            <a:headEnd/>
            <a:tailEnd/>
          </a:ln>
        </p:spPr>
        <p:txBody>
          <a:bodyPr wrap="none" anchor="ctr"/>
          <a:lstStyle/>
          <a:p>
            <a:endParaRPr lang="en-US"/>
          </a:p>
        </p:txBody>
      </p:sp>
      <p:sp>
        <p:nvSpPr>
          <p:cNvPr id="14338" name="Rectangle 2"/>
          <p:cNvSpPr>
            <a:spLocks noGrp="1" noChangeArrowheads="1"/>
          </p:cNvSpPr>
          <p:nvPr>
            <p:ph type="title"/>
          </p:nvPr>
        </p:nvSpPr>
        <p:spPr>
          <a:xfrm>
            <a:off x="279400" y="304800"/>
            <a:ext cx="8559800" cy="990600"/>
          </a:xfrm>
          <a:noFill/>
        </p:spPr>
        <p:txBody>
          <a:bodyPr lIns="92075" tIns="46038" rIns="92075" bIns="46038"/>
          <a:lstStyle/>
          <a:p>
            <a:pPr eaLnBrk="1" hangingPunct="1"/>
            <a:r>
              <a:rPr lang="en-US" sz="4000" dirty="0" smtClean="0">
                <a:solidFill>
                  <a:schemeClr val="accent2"/>
                </a:solidFill>
              </a:rPr>
              <a:t>Information Processing</a:t>
            </a:r>
          </a:p>
        </p:txBody>
      </p:sp>
      <p:sp>
        <p:nvSpPr>
          <p:cNvPr id="14339" name="Rectangle 3"/>
          <p:cNvSpPr>
            <a:spLocks noGrp="1" noChangeArrowheads="1"/>
          </p:cNvSpPr>
          <p:nvPr>
            <p:ph type="body" sz="half" idx="1"/>
          </p:nvPr>
        </p:nvSpPr>
        <p:spPr>
          <a:xfrm>
            <a:off x="1524000" y="2286000"/>
            <a:ext cx="5962650" cy="2743200"/>
          </a:xfrm>
          <a:noFill/>
        </p:spPr>
        <p:txBody>
          <a:bodyPr lIns="92075" tIns="46038" rIns="92075" bIns="46038"/>
          <a:lstStyle/>
          <a:p>
            <a:pPr eaLnBrk="1" hangingPunct="1">
              <a:buClr>
                <a:schemeClr val="accent2"/>
              </a:buClr>
            </a:pPr>
            <a:r>
              <a:rPr lang="en-US" sz="3200" dirty="0" smtClean="0">
                <a:solidFill>
                  <a:schemeClr val="accent2"/>
                </a:solidFill>
              </a:rPr>
              <a:t>Elaboration Likelihood Model (ELM)</a:t>
            </a:r>
          </a:p>
          <a:p>
            <a:pPr eaLnBrk="1" hangingPunct="1">
              <a:buClr>
                <a:schemeClr val="accent2"/>
              </a:buClr>
            </a:pPr>
            <a:r>
              <a:rPr lang="en-US" sz="3200" dirty="0" smtClean="0">
                <a:solidFill>
                  <a:schemeClr val="accent2"/>
                </a:solidFill>
              </a:rPr>
              <a:t>Hedonic, Experiential Model (HEM)</a:t>
            </a: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63284" y="167088"/>
            <a:ext cx="8851392" cy="1280712"/>
          </a:xfrm>
          <a:prstGeom prst="rect">
            <a:avLst/>
          </a:prstGeom>
          <a:solidFill>
            <a:srgbClr val="FFC000">
              <a:alpha val="50000"/>
            </a:srgbClr>
          </a:solidFill>
          <a:ln w="9525">
            <a:noFill/>
            <a:miter lim="800000"/>
            <a:headEnd/>
            <a:tailEnd/>
          </a:ln>
        </p:spPr>
        <p:txBody>
          <a:bodyPr wrap="none" anchor="ctr"/>
          <a:lstStyle/>
          <a:p>
            <a:endParaRPr lang="en-US"/>
          </a:p>
        </p:txBody>
      </p:sp>
      <p:sp>
        <p:nvSpPr>
          <p:cNvPr id="15362" name="Rectangle 2"/>
          <p:cNvSpPr>
            <a:spLocks noGrp="1" noChangeArrowheads="1"/>
          </p:cNvSpPr>
          <p:nvPr>
            <p:ph type="body" idx="1"/>
          </p:nvPr>
        </p:nvSpPr>
        <p:spPr>
          <a:xfrm>
            <a:off x="609600" y="1905000"/>
            <a:ext cx="7772400" cy="4572000"/>
          </a:xfrm>
        </p:spPr>
        <p:txBody>
          <a:bodyPr/>
          <a:lstStyle/>
          <a:p>
            <a:pPr eaLnBrk="1" hangingPunct="1">
              <a:buFontTx/>
              <a:buNone/>
            </a:pPr>
            <a:r>
              <a:rPr lang="en-US" sz="2800" dirty="0" smtClean="0">
                <a:solidFill>
                  <a:srgbClr val="00B050"/>
                </a:solidFill>
              </a:rPr>
              <a:t>Occurs along two routes:</a:t>
            </a:r>
          </a:p>
          <a:p>
            <a:pPr eaLnBrk="1" hangingPunct="1">
              <a:buClr>
                <a:schemeClr val="accent2"/>
              </a:buClr>
            </a:pPr>
            <a:r>
              <a:rPr lang="en-US" sz="2800" dirty="0" smtClean="0">
                <a:solidFill>
                  <a:schemeClr val="accent2"/>
                </a:solidFill>
              </a:rPr>
              <a:t>Central Route</a:t>
            </a:r>
          </a:p>
          <a:p>
            <a:pPr lvl="1" eaLnBrk="1" hangingPunct="1">
              <a:buClr>
                <a:schemeClr val="accent2"/>
              </a:buClr>
            </a:pPr>
            <a:r>
              <a:rPr lang="en-US" sz="2400" dirty="0" smtClean="0">
                <a:solidFill>
                  <a:schemeClr val="accent2"/>
                </a:solidFill>
              </a:rPr>
              <a:t>Cognitively processes a message with a high degree of attention to core elements of the message  </a:t>
            </a:r>
            <a:r>
              <a:rPr lang="en-US" sz="2400" i="1" dirty="0" smtClean="0">
                <a:solidFill>
                  <a:schemeClr val="accent2"/>
                </a:solidFill>
              </a:rPr>
              <a:t>(uses cognitive skills)</a:t>
            </a:r>
          </a:p>
          <a:p>
            <a:pPr lvl="1" eaLnBrk="1" hangingPunct="1">
              <a:buClr>
                <a:schemeClr val="accent2"/>
              </a:buClr>
              <a:buFont typeface="Wingdings" pitchFamily="2" charset="2"/>
              <a:buNone/>
            </a:pPr>
            <a:endParaRPr lang="en-US" i="1" dirty="0" smtClean="0">
              <a:solidFill>
                <a:schemeClr val="accent2"/>
              </a:solidFill>
            </a:endParaRPr>
          </a:p>
          <a:p>
            <a:pPr eaLnBrk="1" hangingPunct="1">
              <a:buClr>
                <a:schemeClr val="accent2"/>
              </a:buClr>
            </a:pPr>
            <a:r>
              <a:rPr lang="en-US" sz="2800" dirty="0" smtClean="0">
                <a:solidFill>
                  <a:schemeClr val="accent2"/>
                </a:solidFill>
              </a:rPr>
              <a:t>Peripheral Route</a:t>
            </a:r>
          </a:p>
          <a:p>
            <a:pPr lvl="1" eaLnBrk="1" hangingPunct="1">
              <a:buClr>
                <a:schemeClr val="accent2"/>
              </a:buClr>
            </a:pPr>
            <a:r>
              <a:rPr lang="en-US" sz="2400" dirty="0" smtClean="0">
                <a:solidFill>
                  <a:schemeClr val="accent2"/>
                </a:solidFill>
              </a:rPr>
              <a:t>Attention paid to marginal cues imbedded in the message </a:t>
            </a:r>
            <a:r>
              <a:rPr lang="en-US" sz="2400" i="1" dirty="0" smtClean="0">
                <a:solidFill>
                  <a:schemeClr val="accent2"/>
                </a:solidFill>
              </a:rPr>
              <a:t>(repetition important)</a:t>
            </a:r>
          </a:p>
          <a:p>
            <a:pPr lvl="1" eaLnBrk="1" hangingPunct="1">
              <a:buClr>
                <a:schemeClr val="accent2"/>
              </a:buClr>
              <a:buFont typeface="Wingdings" pitchFamily="2" charset="2"/>
              <a:buNone/>
            </a:pPr>
            <a:r>
              <a:rPr lang="en-US" sz="2400" dirty="0" smtClean="0">
                <a:solidFill>
                  <a:schemeClr val="accent2"/>
                </a:solidFill>
              </a:rPr>
              <a:t>			Music, actors, background of an ad</a:t>
            </a:r>
          </a:p>
        </p:txBody>
      </p:sp>
      <p:sp>
        <p:nvSpPr>
          <p:cNvPr id="15363" name="Text Box 3"/>
          <p:cNvSpPr txBox="1">
            <a:spLocks noChangeArrowheads="1"/>
          </p:cNvSpPr>
          <p:nvPr/>
        </p:nvSpPr>
        <p:spPr bwMode="auto">
          <a:xfrm>
            <a:off x="1355725" y="338138"/>
            <a:ext cx="374650" cy="457200"/>
          </a:xfrm>
          <a:prstGeom prst="rect">
            <a:avLst/>
          </a:prstGeom>
          <a:noFill/>
          <a:ln w="9525">
            <a:noFill/>
            <a:miter lim="800000"/>
            <a:headEnd/>
            <a:tailEnd/>
          </a:ln>
        </p:spPr>
        <p:txBody>
          <a:bodyPr wrap="none">
            <a:spAutoFit/>
          </a:bodyPr>
          <a:lstStyle/>
          <a:p>
            <a:r>
              <a:rPr lang="en-US"/>
              <a:t>  </a:t>
            </a:r>
          </a:p>
        </p:txBody>
      </p:sp>
      <p:sp>
        <p:nvSpPr>
          <p:cNvPr id="15364" name="Rectangle 4"/>
          <p:cNvSpPr>
            <a:spLocks noChangeArrowheads="1"/>
          </p:cNvSpPr>
          <p:nvPr/>
        </p:nvSpPr>
        <p:spPr bwMode="auto">
          <a:xfrm>
            <a:off x="304800" y="304800"/>
            <a:ext cx="8534400" cy="1143000"/>
          </a:xfrm>
          <a:prstGeom prst="rect">
            <a:avLst/>
          </a:prstGeom>
          <a:noFill/>
          <a:ln w="9525">
            <a:noFill/>
            <a:miter lim="800000"/>
            <a:headEnd/>
            <a:tailEnd/>
          </a:ln>
        </p:spPr>
        <p:txBody>
          <a:bodyPr anchor="ctr" anchorCtr="1"/>
          <a:lstStyle/>
          <a:p>
            <a:pPr algn="ctr"/>
            <a:r>
              <a:rPr lang="en-US" sz="3600" b="1" dirty="0" smtClean="0">
                <a:solidFill>
                  <a:schemeClr val="accent2"/>
                </a:solidFill>
              </a:rPr>
              <a:t>Information </a:t>
            </a:r>
            <a:r>
              <a:rPr lang="en-US" sz="3600" b="1" dirty="0" smtClean="0">
                <a:solidFill>
                  <a:schemeClr val="accent2"/>
                </a:solidFill>
              </a:rPr>
              <a:t>Processing</a:t>
            </a:r>
            <a:endParaRPr lang="en-US" sz="3600" b="1" dirty="0">
              <a:solidFill>
                <a:schemeClr val="accent2"/>
              </a:solidFill>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p:cNvSpPr>
            <a:spLocks noChangeArrowheads="1"/>
          </p:cNvSpPr>
          <p:nvPr/>
        </p:nvSpPr>
        <p:spPr bwMode="auto">
          <a:xfrm>
            <a:off x="4737536" y="197068"/>
            <a:ext cx="3962400" cy="1340068"/>
          </a:xfrm>
          <a:prstGeom prst="rect">
            <a:avLst/>
          </a:prstGeom>
          <a:solidFill>
            <a:srgbClr val="FFC000">
              <a:alpha val="50000"/>
            </a:srgbClr>
          </a:solidFill>
          <a:ln w="9525">
            <a:noFill/>
            <a:miter lim="800000"/>
            <a:headEnd/>
            <a:tailEnd/>
          </a:ln>
        </p:spPr>
        <p:txBody>
          <a:bodyPr wrap="none" anchor="ctr"/>
          <a:lstStyle/>
          <a:p>
            <a:endParaRPr lang="en-US"/>
          </a:p>
        </p:txBody>
      </p:sp>
      <p:sp>
        <p:nvSpPr>
          <p:cNvPr id="16387" name="Rectangle 4"/>
          <p:cNvSpPr>
            <a:spLocks noChangeArrowheads="1"/>
          </p:cNvSpPr>
          <p:nvPr/>
        </p:nvSpPr>
        <p:spPr bwMode="auto">
          <a:xfrm>
            <a:off x="381000" y="183932"/>
            <a:ext cx="3962400" cy="1340068"/>
          </a:xfrm>
          <a:prstGeom prst="rect">
            <a:avLst/>
          </a:prstGeom>
          <a:solidFill>
            <a:srgbClr val="FFC000">
              <a:alpha val="50000"/>
            </a:srgbClr>
          </a:solidFill>
          <a:ln w="9525">
            <a:noFill/>
            <a:miter lim="800000"/>
            <a:headEnd/>
            <a:tailEnd/>
          </a:ln>
        </p:spPr>
        <p:txBody>
          <a:bodyPr wrap="none" anchor="ctr"/>
          <a:lstStyle/>
          <a:p>
            <a:endParaRPr lang="en-US" dirty="0"/>
          </a:p>
        </p:txBody>
      </p:sp>
      <p:sp>
        <p:nvSpPr>
          <p:cNvPr id="16388" name="Rectangle 2"/>
          <p:cNvSpPr>
            <a:spLocks noGrp="1" noChangeArrowheads="1"/>
          </p:cNvSpPr>
          <p:nvPr>
            <p:ph type="body" idx="1"/>
          </p:nvPr>
        </p:nvSpPr>
        <p:spPr>
          <a:xfrm>
            <a:off x="549166" y="609600"/>
            <a:ext cx="3657600" cy="5486400"/>
          </a:xfrm>
          <a:noFill/>
        </p:spPr>
        <p:txBody>
          <a:bodyPr/>
          <a:lstStyle/>
          <a:p>
            <a:pPr algn="ctr" eaLnBrk="1" hangingPunct="1">
              <a:buFontTx/>
              <a:buNone/>
            </a:pPr>
            <a:r>
              <a:rPr lang="en-US" sz="4000" dirty="0" smtClean="0">
                <a:solidFill>
                  <a:schemeClr val="accent2"/>
                </a:solidFill>
              </a:rPr>
              <a:t>ELM</a:t>
            </a:r>
            <a:r>
              <a:rPr lang="en-US" b="0" dirty="0" smtClean="0">
                <a:solidFill>
                  <a:schemeClr val="accent2"/>
                </a:solidFill>
              </a:rPr>
              <a:t> </a:t>
            </a:r>
          </a:p>
          <a:p>
            <a:pPr eaLnBrk="1" hangingPunct="1">
              <a:buFontTx/>
              <a:buNone/>
            </a:pPr>
            <a:endParaRPr lang="en-US" sz="2800" dirty="0" smtClean="0"/>
          </a:p>
          <a:p>
            <a:pPr algn="ctr" eaLnBrk="1" hangingPunct="1">
              <a:buFontTx/>
              <a:buNone/>
            </a:pPr>
            <a:r>
              <a:rPr lang="en-US" sz="2800" dirty="0" smtClean="0">
                <a:solidFill>
                  <a:srgbClr val="00B050"/>
                </a:solidFill>
              </a:rPr>
              <a:t>Consumers pay attention to</a:t>
            </a:r>
          </a:p>
          <a:p>
            <a:pPr eaLnBrk="1" hangingPunct="1"/>
            <a:r>
              <a:rPr lang="en-US" sz="2800" dirty="0" smtClean="0">
                <a:solidFill>
                  <a:schemeClr val="accent2"/>
                </a:solidFill>
              </a:rPr>
              <a:t>Prices</a:t>
            </a:r>
          </a:p>
          <a:p>
            <a:pPr eaLnBrk="1" hangingPunct="1"/>
            <a:r>
              <a:rPr lang="en-US" sz="2800" dirty="0" smtClean="0">
                <a:solidFill>
                  <a:schemeClr val="accent2"/>
                </a:solidFill>
              </a:rPr>
              <a:t>Product quality</a:t>
            </a:r>
          </a:p>
          <a:p>
            <a:pPr eaLnBrk="1" hangingPunct="1"/>
            <a:r>
              <a:rPr lang="en-US" sz="2800" dirty="0" smtClean="0">
                <a:solidFill>
                  <a:schemeClr val="accent2"/>
                </a:solidFill>
              </a:rPr>
              <a:t>Company/brand attributes</a:t>
            </a:r>
          </a:p>
          <a:p>
            <a:pPr eaLnBrk="1" hangingPunct="1">
              <a:buFontTx/>
              <a:buNone/>
            </a:pPr>
            <a:r>
              <a:rPr lang="en-US" sz="2800" dirty="0" smtClean="0">
                <a:solidFill>
                  <a:schemeClr val="accent2"/>
                </a:solidFill>
              </a:rPr>
              <a:t>	</a:t>
            </a:r>
          </a:p>
        </p:txBody>
      </p:sp>
      <p:sp>
        <p:nvSpPr>
          <p:cNvPr id="16389" name="Rectangle 3"/>
          <p:cNvSpPr>
            <a:spLocks noChangeArrowheads="1"/>
          </p:cNvSpPr>
          <p:nvPr/>
        </p:nvSpPr>
        <p:spPr bwMode="auto">
          <a:xfrm>
            <a:off x="4908332" y="609600"/>
            <a:ext cx="3657600" cy="5486400"/>
          </a:xfrm>
          <a:prstGeom prst="rect">
            <a:avLst/>
          </a:prstGeom>
          <a:noFill/>
          <a:ln w="9525">
            <a:noFill/>
            <a:miter lim="800000"/>
            <a:headEnd/>
            <a:tailEnd/>
          </a:ln>
        </p:spPr>
        <p:txBody>
          <a:bodyPr lIns="92075" tIns="46038" rIns="92075" bIns="46038"/>
          <a:lstStyle/>
          <a:p>
            <a:pPr marL="342900" indent="-342900" algn="ctr">
              <a:spcBef>
                <a:spcPct val="10000"/>
              </a:spcBef>
              <a:buClr>
                <a:srgbClr val="000099"/>
              </a:buClr>
              <a:tabLst>
                <a:tab pos="0" algn="l"/>
              </a:tabLst>
            </a:pPr>
            <a:r>
              <a:rPr lang="en-US" sz="4000" b="1" dirty="0" smtClean="0">
                <a:solidFill>
                  <a:schemeClr val="accent2"/>
                </a:solidFill>
              </a:rPr>
              <a:t>HEM</a:t>
            </a:r>
            <a:endParaRPr lang="en-US" sz="4000" b="1" dirty="0">
              <a:solidFill>
                <a:schemeClr val="accent2"/>
              </a:solidFill>
            </a:endParaRPr>
          </a:p>
          <a:p>
            <a:pPr marL="342900" indent="-342900">
              <a:spcBef>
                <a:spcPct val="10000"/>
              </a:spcBef>
              <a:buClr>
                <a:srgbClr val="000099"/>
              </a:buClr>
              <a:tabLst>
                <a:tab pos="0" algn="l"/>
              </a:tabLst>
            </a:pPr>
            <a:endParaRPr lang="en-US" sz="2800" b="1" dirty="0">
              <a:solidFill>
                <a:schemeClr val="accent2"/>
              </a:solidFill>
            </a:endParaRPr>
          </a:p>
          <a:p>
            <a:pPr marL="342900" indent="-342900" algn="ctr">
              <a:spcBef>
                <a:spcPct val="10000"/>
              </a:spcBef>
              <a:buClr>
                <a:srgbClr val="000099"/>
              </a:buClr>
              <a:tabLst>
                <a:tab pos="0" algn="l"/>
              </a:tabLst>
            </a:pPr>
            <a:r>
              <a:rPr lang="en-US" sz="2800" b="1" dirty="0">
                <a:solidFill>
                  <a:srgbClr val="00B050"/>
                </a:solidFill>
              </a:rPr>
              <a:t>Consumers pay attention to</a:t>
            </a:r>
          </a:p>
          <a:p>
            <a:pPr marL="342900" indent="-342900">
              <a:spcBef>
                <a:spcPct val="10000"/>
              </a:spcBef>
              <a:buClr>
                <a:srgbClr val="000099"/>
              </a:buClr>
              <a:buFontTx/>
              <a:buChar char="•"/>
              <a:tabLst>
                <a:tab pos="0" algn="l"/>
              </a:tabLst>
            </a:pPr>
            <a:r>
              <a:rPr lang="en-US" sz="2800" b="1" dirty="0">
                <a:solidFill>
                  <a:schemeClr val="accent2"/>
                </a:solidFill>
              </a:rPr>
              <a:t>Emotions</a:t>
            </a:r>
          </a:p>
          <a:p>
            <a:pPr marL="342900" indent="-342900">
              <a:spcBef>
                <a:spcPct val="10000"/>
              </a:spcBef>
              <a:buClr>
                <a:srgbClr val="000099"/>
              </a:buClr>
              <a:buFontTx/>
              <a:buChar char="•"/>
              <a:tabLst>
                <a:tab pos="0" algn="l"/>
              </a:tabLst>
            </a:pPr>
            <a:r>
              <a:rPr lang="en-US" sz="2800" b="1" dirty="0">
                <a:solidFill>
                  <a:schemeClr val="accent2"/>
                </a:solidFill>
              </a:rPr>
              <a:t>Feelings</a:t>
            </a:r>
          </a:p>
          <a:p>
            <a:pPr marL="342900" indent="-342900">
              <a:spcBef>
                <a:spcPct val="10000"/>
              </a:spcBef>
              <a:buClr>
                <a:srgbClr val="000099"/>
              </a:buClr>
              <a:buFontTx/>
              <a:buChar char="•"/>
              <a:tabLst>
                <a:tab pos="0" algn="l"/>
              </a:tabLst>
            </a:pPr>
            <a:r>
              <a:rPr lang="en-US" sz="2800" b="1" dirty="0">
                <a:solidFill>
                  <a:schemeClr val="accent2"/>
                </a:solidFill>
              </a:rPr>
              <a:t>Fun</a:t>
            </a:r>
          </a:p>
          <a:p>
            <a:pPr marL="342900" indent="-342900">
              <a:spcBef>
                <a:spcPct val="10000"/>
              </a:spcBef>
              <a:buClr>
                <a:srgbClr val="000099"/>
              </a:buClr>
              <a:buFontTx/>
              <a:buChar char="•"/>
              <a:tabLst>
                <a:tab pos="0" algn="l"/>
              </a:tabLst>
            </a:pPr>
            <a:r>
              <a:rPr lang="en-US" sz="2800" b="1" dirty="0">
                <a:solidFill>
                  <a:schemeClr val="accent2"/>
                </a:solidFill>
              </a:rPr>
              <a:t>New or unusual experiences</a:t>
            </a:r>
          </a:p>
          <a:p>
            <a:pPr marL="342900" indent="-342900">
              <a:spcBef>
                <a:spcPct val="10000"/>
              </a:spcBef>
              <a:buClr>
                <a:srgbClr val="000099"/>
              </a:buClr>
              <a:tabLst>
                <a:tab pos="0" algn="l"/>
              </a:tabLst>
            </a:pPr>
            <a:r>
              <a:rPr lang="en-US" sz="3200" dirty="0">
                <a:solidFill>
                  <a:schemeClr val="accent2"/>
                </a:solidFill>
              </a:rPr>
              <a:t>	</a:t>
            </a:r>
          </a:p>
        </p:txBody>
      </p:sp>
      <p:cxnSp>
        <p:nvCxnSpPr>
          <p:cNvPr id="8" name="Straight Connector 7"/>
          <p:cNvCxnSpPr/>
          <p:nvPr/>
        </p:nvCxnSpPr>
        <p:spPr>
          <a:xfrm>
            <a:off x="4524702" y="304800"/>
            <a:ext cx="0" cy="5943600"/>
          </a:xfrm>
          <a:prstGeom prst="line">
            <a:avLst/>
          </a:prstGeom>
          <a:ln w="12700">
            <a:solidFill>
              <a:srgbClr val="FFC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 name="Rectangle 2"/>
          <p:cNvSpPr>
            <a:spLocks noChangeArrowheads="1"/>
          </p:cNvSpPr>
          <p:nvPr/>
        </p:nvSpPr>
        <p:spPr bwMode="auto">
          <a:xfrm>
            <a:off x="163284" y="167088"/>
            <a:ext cx="8851392" cy="1128312"/>
          </a:xfrm>
          <a:prstGeom prst="rect">
            <a:avLst/>
          </a:prstGeom>
          <a:solidFill>
            <a:srgbClr val="FFC000">
              <a:alpha val="50000"/>
            </a:srgbClr>
          </a:solidFill>
          <a:ln w="9525">
            <a:noFill/>
            <a:miter lim="800000"/>
            <a:headEnd/>
            <a:tailEnd/>
          </a:ln>
        </p:spPr>
        <p:txBody>
          <a:bodyPr wrap="none" anchor="ctr"/>
          <a:lstStyle/>
          <a:p>
            <a:endParaRPr lang="en-US"/>
          </a:p>
        </p:txBody>
      </p:sp>
      <p:sp>
        <p:nvSpPr>
          <p:cNvPr id="17410" name="Slide Number Placeholder 6"/>
          <p:cNvSpPr txBox="1">
            <a:spLocks noGrp="1"/>
          </p:cNvSpPr>
          <p:nvPr/>
        </p:nvSpPr>
        <p:spPr bwMode="auto">
          <a:xfrm>
            <a:off x="6553200" y="6553200"/>
            <a:ext cx="1905000" cy="457200"/>
          </a:xfrm>
          <a:prstGeom prst="rect">
            <a:avLst/>
          </a:prstGeom>
          <a:noFill/>
          <a:ln w="9525">
            <a:noFill/>
            <a:miter lim="800000"/>
            <a:headEnd/>
            <a:tailEnd/>
          </a:ln>
        </p:spPr>
        <p:txBody>
          <a:bodyPr wrap="none" lIns="92075" tIns="46038" rIns="92075" bIns="46038" anchor="ctr"/>
          <a:lstStyle/>
          <a:p>
            <a:pPr algn="r" eaLnBrk="0" hangingPunct="0"/>
            <a:r>
              <a:rPr lang="en-US" sz="1400">
                <a:latin typeface="Arial" charset="0"/>
              </a:rPr>
              <a:t>3-</a:t>
            </a:r>
            <a:fld id="{70447A53-E154-4F27-BA73-680C29045B19}" type="slidenum">
              <a:rPr lang="en-US" sz="1400">
                <a:latin typeface="Arial" charset="0"/>
              </a:rPr>
              <a:pPr algn="r" eaLnBrk="0" hangingPunct="0"/>
              <a:t>17</a:t>
            </a:fld>
            <a:endParaRPr lang="en-US" sz="1400">
              <a:latin typeface="Arial" charset="0"/>
            </a:endParaRPr>
          </a:p>
        </p:txBody>
      </p:sp>
      <p:sp>
        <p:nvSpPr>
          <p:cNvPr id="17411" name="Rectangle 9"/>
          <p:cNvSpPr>
            <a:spLocks noChangeArrowheads="1"/>
          </p:cNvSpPr>
          <p:nvPr/>
        </p:nvSpPr>
        <p:spPr bwMode="auto">
          <a:xfrm>
            <a:off x="1447800" y="2819400"/>
            <a:ext cx="2209800" cy="914400"/>
          </a:xfrm>
          <a:prstGeom prst="rect">
            <a:avLst/>
          </a:prstGeom>
          <a:noFill/>
          <a:ln w="9525">
            <a:solidFill>
              <a:schemeClr val="accent2"/>
            </a:solidFill>
            <a:miter lim="800000"/>
            <a:headEnd/>
            <a:tailEnd/>
          </a:ln>
        </p:spPr>
        <p:txBody>
          <a:bodyPr wrap="none" anchor="ctr"/>
          <a:lstStyle/>
          <a:p>
            <a:pPr algn="ctr"/>
            <a:r>
              <a:rPr lang="en-US" sz="2800" b="1" dirty="0">
                <a:solidFill>
                  <a:schemeClr val="accent2"/>
                </a:solidFill>
              </a:rPr>
              <a:t>Information</a:t>
            </a:r>
          </a:p>
          <a:p>
            <a:pPr algn="ctr"/>
            <a:r>
              <a:rPr lang="en-US" sz="2800" b="1" dirty="0">
                <a:solidFill>
                  <a:schemeClr val="accent2"/>
                </a:solidFill>
              </a:rPr>
              <a:t>Search</a:t>
            </a:r>
          </a:p>
        </p:txBody>
      </p:sp>
      <p:sp>
        <p:nvSpPr>
          <p:cNvPr id="17412" name="Text Box 10"/>
          <p:cNvSpPr txBox="1">
            <a:spLocks noChangeArrowheads="1"/>
          </p:cNvSpPr>
          <p:nvPr/>
        </p:nvSpPr>
        <p:spPr bwMode="auto">
          <a:xfrm>
            <a:off x="2057400" y="4177430"/>
            <a:ext cx="2555508" cy="954107"/>
          </a:xfrm>
          <a:prstGeom prst="rect">
            <a:avLst/>
          </a:prstGeom>
          <a:noFill/>
          <a:ln w="9525">
            <a:solidFill>
              <a:schemeClr val="accent2"/>
            </a:solidFill>
            <a:miter lim="800000"/>
            <a:headEnd/>
            <a:tailEnd/>
          </a:ln>
        </p:spPr>
        <p:txBody>
          <a:bodyPr wrap="none">
            <a:spAutoFit/>
          </a:bodyPr>
          <a:lstStyle/>
          <a:p>
            <a:pPr algn="ctr"/>
            <a:r>
              <a:rPr lang="en-US" sz="2800" b="1" dirty="0">
                <a:solidFill>
                  <a:schemeClr val="accent2"/>
                </a:solidFill>
              </a:rPr>
              <a:t>Evaluation of</a:t>
            </a:r>
          </a:p>
          <a:p>
            <a:pPr algn="ctr"/>
            <a:r>
              <a:rPr lang="en-US" sz="2800" b="1" dirty="0">
                <a:solidFill>
                  <a:schemeClr val="accent2"/>
                </a:solidFill>
              </a:rPr>
              <a:t>Alternatives</a:t>
            </a:r>
          </a:p>
        </p:txBody>
      </p:sp>
      <p:sp>
        <p:nvSpPr>
          <p:cNvPr id="17414" name="Line 12"/>
          <p:cNvSpPr>
            <a:spLocks noChangeShapeType="1"/>
          </p:cNvSpPr>
          <p:nvPr/>
        </p:nvSpPr>
        <p:spPr bwMode="auto">
          <a:xfrm>
            <a:off x="1752600" y="2438400"/>
            <a:ext cx="762000" cy="381000"/>
          </a:xfrm>
          <a:prstGeom prst="line">
            <a:avLst/>
          </a:prstGeom>
          <a:noFill/>
          <a:ln w="38100">
            <a:solidFill>
              <a:schemeClr val="accent2"/>
            </a:solidFill>
            <a:round/>
            <a:headEnd/>
            <a:tailEnd type="triangle" w="med" len="med"/>
          </a:ln>
        </p:spPr>
        <p:txBody>
          <a:bodyPr/>
          <a:lstStyle/>
          <a:p>
            <a:endParaRPr lang="en-US"/>
          </a:p>
        </p:txBody>
      </p:sp>
      <p:sp>
        <p:nvSpPr>
          <p:cNvPr id="17415" name="Line 13"/>
          <p:cNvSpPr>
            <a:spLocks noChangeShapeType="1"/>
          </p:cNvSpPr>
          <p:nvPr/>
        </p:nvSpPr>
        <p:spPr bwMode="auto">
          <a:xfrm flipV="1">
            <a:off x="4637835" y="4673194"/>
            <a:ext cx="533400" cy="1"/>
          </a:xfrm>
          <a:prstGeom prst="line">
            <a:avLst/>
          </a:prstGeom>
          <a:noFill/>
          <a:ln w="38100">
            <a:solidFill>
              <a:schemeClr val="accent2"/>
            </a:solidFill>
            <a:round/>
            <a:headEnd/>
            <a:tailEnd type="triangle" w="med" len="med"/>
          </a:ln>
        </p:spPr>
        <p:txBody>
          <a:bodyPr/>
          <a:lstStyle/>
          <a:p>
            <a:endParaRPr lang="en-US"/>
          </a:p>
        </p:txBody>
      </p:sp>
      <p:sp>
        <p:nvSpPr>
          <p:cNvPr id="17417" name="Rectangle 15"/>
          <p:cNvSpPr>
            <a:spLocks noChangeArrowheads="1"/>
          </p:cNvSpPr>
          <p:nvPr/>
        </p:nvSpPr>
        <p:spPr bwMode="auto">
          <a:xfrm>
            <a:off x="381000" y="1447800"/>
            <a:ext cx="2209800" cy="990600"/>
          </a:xfrm>
          <a:prstGeom prst="rect">
            <a:avLst/>
          </a:prstGeom>
          <a:noFill/>
          <a:ln w="9525">
            <a:solidFill>
              <a:schemeClr val="accent2"/>
            </a:solidFill>
            <a:miter lim="800000"/>
            <a:headEnd/>
            <a:tailEnd/>
          </a:ln>
        </p:spPr>
        <p:txBody>
          <a:bodyPr wrap="none" anchor="ctr"/>
          <a:lstStyle/>
          <a:p>
            <a:pPr algn="ctr"/>
            <a:r>
              <a:rPr lang="en-US" sz="2800" b="1" dirty="0">
                <a:solidFill>
                  <a:schemeClr val="accent2"/>
                </a:solidFill>
              </a:rPr>
              <a:t>Problem</a:t>
            </a:r>
          </a:p>
          <a:p>
            <a:pPr algn="ctr"/>
            <a:r>
              <a:rPr lang="en-US" sz="2800" b="1" dirty="0">
                <a:solidFill>
                  <a:schemeClr val="accent2"/>
                </a:solidFill>
              </a:rPr>
              <a:t>Recognition</a:t>
            </a:r>
          </a:p>
        </p:txBody>
      </p:sp>
      <p:grpSp>
        <p:nvGrpSpPr>
          <p:cNvPr id="14" name="Group 13"/>
          <p:cNvGrpSpPr/>
          <p:nvPr/>
        </p:nvGrpSpPr>
        <p:grpSpPr>
          <a:xfrm>
            <a:off x="5181600" y="2971800"/>
            <a:ext cx="3369976" cy="3416320"/>
            <a:chOff x="6086475" y="2286000"/>
            <a:chExt cx="2754589" cy="3043123"/>
          </a:xfrm>
        </p:grpSpPr>
        <p:sp>
          <p:nvSpPr>
            <p:cNvPr id="17413" name="Text Box 11"/>
            <p:cNvSpPr txBox="1">
              <a:spLocks noChangeArrowheads="1"/>
            </p:cNvSpPr>
            <p:nvPr/>
          </p:nvSpPr>
          <p:spPr bwMode="auto">
            <a:xfrm>
              <a:off x="6619876" y="2286000"/>
              <a:ext cx="2221188" cy="3043123"/>
            </a:xfrm>
            <a:prstGeom prst="rect">
              <a:avLst/>
            </a:prstGeom>
            <a:noFill/>
            <a:ln w="9525">
              <a:noFill/>
              <a:miter lim="800000"/>
              <a:headEnd/>
              <a:tailEnd/>
            </a:ln>
          </p:spPr>
          <p:txBody>
            <a:bodyPr wrap="none">
              <a:spAutoFit/>
            </a:bodyPr>
            <a:lstStyle/>
            <a:p>
              <a:r>
                <a:rPr lang="en-US" sz="2800" b="1" dirty="0">
                  <a:solidFill>
                    <a:srgbClr val="00B050"/>
                  </a:solidFill>
                </a:rPr>
                <a:t>Evoked set</a:t>
              </a:r>
            </a:p>
            <a:p>
              <a:endParaRPr lang="en-US" sz="2200" b="1" dirty="0">
                <a:solidFill>
                  <a:srgbClr val="00B050"/>
                </a:solidFill>
              </a:endParaRPr>
            </a:p>
            <a:p>
              <a:endParaRPr lang="en-US" sz="2200" b="1" dirty="0">
                <a:solidFill>
                  <a:srgbClr val="00B050"/>
                </a:solidFill>
              </a:endParaRPr>
            </a:p>
            <a:p>
              <a:endParaRPr lang="en-US" sz="2200" b="1" dirty="0">
                <a:solidFill>
                  <a:srgbClr val="00B050"/>
                </a:solidFill>
              </a:endParaRPr>
            </a:p>
            <a:p>
              <a:r>
                <a:rPr lang="en-US" sz="2800" b="1" dirty="0" err="1">
                  <a:solidFill>
                    <a:srgbClr val="00B050"/>
                  </a:solidFill>
                </a:rPr>
                <a:t>Multiattribute</a:t>
              </a:r>
              <a:endParaRPr lang="en-US" sz="2800" b="1" dirty="0">
                <a:solidFill>
                  <a:srgbClr val="00B050"/>
                </a:solidFill>
              </a:endParaRPr>
            </a:p>
            <a:p>
              <a:endParaRPr lang="en-US" sz="2200" b="1" dirty="0">
                <a:solidFill>
                  <a:srgbClr val="00B050"/>
                </a:solidFill>
              </a:endParaRPr>
            </a:p>
            <a:p>
              <a:endParaRPr lang="en-US" sz="2200" b="1" dirty="0">
                <a:solidFill>
                  <a:srgbClr val="00B050"/>
                </a:solidFill>
              </a:endParaRPr>
            </a:p>
            <a:p>
              <a:endParaRPr lang="en-US" sz="2200" b="1" dirty="0">
                <a:solidFill>
                  <a:srgbClr val="00B050"/>
                </a:solidFill>
              </a:endParaRPr>
            </a:p>
            <a:p>
              <a:r>
                <a:rPr lang="en-US" sz="2800" b="1" dirty="0">
                  <a:solidFill>
                    <a:srgbClr val="00B050"/>
                  </a:solidFill>
                </a:rPr>
                <a:t>Affect referral</a:t>
              </a:r>
            </a:p>
          </p:txBody>
        </p:sp>
        <p:sp>
          <p:nvSpPr>
            <p:cNvPr id="17416" name="Line 14"/>
            <p:cNvSpPr>
              <a:spLocks noChangeShapeType="1"/>
            </p:cNvSpPr>
            <p:nvPr/>
          </p:nvSpPr>
          <p:spPr bwMode="auto">
            <a:xfrm flipV="1">
              <a:off x="6086475" y="2743200"/>
              <a:ext cx="914400" cy="1066800"/>
            </a:xfrm>
            <a:prstGeom prst="line">
              <a:avLst/>
            </a:prstGeom>
            <a:noFill/>
            <a:ln w="57150">
              <a:solidFill>
                <a:schemeClr val="accent2"/>
              </a:solidFill>
              <a:round/>
              <a:headEnd/>
              <a:tailEnd type="triangle" w="med" len="med"/>
            </a:ln>
          </p:spPr>
          <p:txBody>
            <a:bodyPr/>
            <a:lstStyle/>
            <a:p>
              <a:endParaRPr lang="en-US"/>
            </a:p>
          </p:txBody>
        </p:sp>
        <p:sp>
          <p:nvSpPr>
            <p:cNvPr id="17418" name="Line 16"/>
            <p:cNvSpPr>
              <a:spLocks noChangeShapeType="1"/>
            </p:cNvSpPr>
            <p:nvPr/>
          </p:nvSpPr>
          <p:spPr bwMode="auto">
            <a:xfrm>
              <a:off x="6086475" y="3810000"/>
              <a:ext cx="914400" cy="1066800"/>
            </a:xfrm>
            <a:prstGeom prst="line">
              <a:avLst/>
            </a:prstGeom>
            <a:noFill/>
            <a:ln w="57150">
              <a:solidFill>
                <a:schemeClr val="accent2"/>
              </a:solidFill>
              <a:round/>
              <a:headEnd/>
              <a:tailEnd type="triangle" w="med" len="med"/>
            </a:ln>
          </p:spPr>
          <p:txBody>
            <a:bodyPr/>
            <a:lstStyle/>
            <a:p>
              <a:endParaRPr lang="en-US"/>
            </a:p>
          </p:txBody>
        </p:sp>
        <p:sp>
          <p:nvSpPr>
            <p:cNvPr id="17419" name="Line 17"/>
            <p:cNvSpPr>
              <a:spLocks noChangeShapeType="1"/>
            </p:cNvSpPr>
            <p:nvPr/>
          </p:nvSpPr>
          <p:spPr bwMode="auto">
            <a:xfrm flipV="1">
              <a:off x="6086475" y="3810000"/>
              <a:ext cx="533400" cy="0"/>
            </a:xfrm>
            <a:prstGeom prst="line">
              <a:avLst/>
            </a:prstGeom>
            <a:noFill/>
            <a:ln w="57150">
              <a:solidFill>
                <a:schemeClr val="accent2"/>
              </a:solidFill>
              <a:round/>
              <a:headEnd/>
              <a:tailEnd type="triangle" w="med" len="med"/>
            </a:ln>
          </p:spPr>
          <p:txBody>
            <a:bodyPr/>
            <a:lstStyle/>
            <a:p>
              <a:endParaRPr lang="en-US"/>
            </a:p>
          </p:txBody>
        </p:sp>
      </p:grpSp>
      <p:sp>
        <p:nvSpPr>
          <p:cNvPr id="17420" name="Text Box 21"/>
          <p:cNvSpPr txBox="1">
            <a:spLocks noChangeArrowheads="1"/>
          </p:cNvSpPr>
          <p:nvPr/>
        </p:nvSpPr>
        <p:spPr bwMode="auto">
          <a:xfrm>
            <a:off x="381000" y="5638800"/>
            <a:ext cx="2133600" cy="457200"/>
          </a:xfrm>
          <a:prstGeom prst="rect">
            <a:avLst/>
          </a:prstGeom>
          <a:noFill/>
          <a:ln w="12700">
            <a:noFill/>
            <a:miter lim="800000"/>
            <a:headEnd type="none" w="sm" len="sm"/>
            <a:tailEnd type="none" w="sm" len="sm"/>
          </a:ln>
        </p:spPr>
        <p:txBody>
          <a:bodyPr>
            <a:spAutoFit/>
          </a:bodyPr>
          <a:lstStyle/>
          <a:p>
            <a:pPr algn="ctr"/>
            <a:r>
              <a:rPr lang="en-US" i="1" dirty="0">
                <a:solidFill>
                  <a:schemeClr val="accent2"/>
                </a:solidFill>
              </a:rPr>
              <a:t>F </a:t>
            </a:r>
            <a:r>
              <a:rPr lang="en-US" i="1" dirty="0" err="1">
                <a:solidFill>
                  <a:schemeClr val="accent2"/>
                </a:solidFill>
              </a:rPr>
              <a:t>ig</a:t>
            </a:r>
            <a:r>
              <a:rPr lang="en-US" i="1" dirty="0">
                <a:solidFill>
                  <a:schemeClr val="accent2"/>
                </a:solidFill>
              </a:rPr>
              <a:t> 3 . 6</a:t>
            </a:r>
          </a:p>
        </p:txBody>
      </p:sp>
      <p:sp>
        <p:nvSpPr>
          <p:cNvPr id="17421" name="Rectangle 22"/>
          <p:cNvSpPr>
            <a:spLocks noChangeArrowheads="1"/>
          </p:cNvSpPr>
          <p:nvPr/>
        </p:nvSpPr>
        <p:spPr bwMode="auto">
          <a:xfrm>
            <a:off x="304800" y="304800"/>
            <a:ext cx="8534400" cy="990600"/>
          </a:xfrm>
          <a:prstGeom prst="rect">
            <a:avLst/>
          </a:prstGeom>
          <a:noFill/>
          <a:ln w="9525">
            <a:noFill/>
            <a:miter lim="800000"/>
            <a:headEnd/>
            <a:tailEnd/>
          </a:ln>
        </p:spPr>
        <p:txBody>
          <a:bodyPr lIns="92075" tIns="46038" rIns="92075" bIns="46038" anchor="ctr"/>
          <a:lstStyle/>
          <a:p>
            <a:pPr algn="ctr" eaLnBrk="0" hangingPunct="0"/>
            <a:r>
              <a:rPr lang="en-US" sz="4000" b="1" dirty="0">
                <a:solidFill>
                  <a:schemeClr val="accent2"/>
                </a:solidFill>
                <a:latin typeface="+mj-lt"/>
              </a:rPr>
              <a:t>Evaluation of Alternatives</a:t>
            </a:r>
          </a:p>
        </p:txBody>
      </p:sp>
      <p:sp>
        <p:nvSpPr>
          <p:cNvPr id="15" name="Line 12"/>
          <p:cNvSpPr>
            <a:spLocks noChangeShapeType="1"/>
          </p:cNvSpPr>
          <p:nvPr/>
        </p:nvSpPr>
        <p:spPr bwMode="auto">
          <a:xfrm>
            <a:off x="2590800" y="3733800"/>
            <a:ext cx="762000" cy="457200"/>
          </a:xfrm>
          <a:prstGeom prst="line">
            <a:avLst/>
          </a:prstGeom>
          <a:noFill/>
          <a:ln w="38100">
            <a:solidFill>
              <a:schemeClr val="accent2"/>
            </a:solidFill>
            <a:round/>
            <a:headEnd/>
            <a:tailEnd type="triangle" w="med" len="med"/>
          </a:ln>
        </p:spPr>
        <p:txBody>
          <a:bodyPr/>
          <a:lstStyle/>
          <a:p>
            <a:endParaRPr lang="en-US"/>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63284" y="167088"/>
            <a:ext cx="8851392" cy="1280712"/>
          </a:xfrm>
          <a:prstGeom prst="rect">
            <a:avLst/>
          </a:prstGeom>
          <a:solidFill>
            <a:srgbClr val="FFC000">
              <a:alpha val="50000"/>
            </a:srgbClr>
          </a:solidFill>
          <a:ln w="9525">
            <a:noFill/>
            <a:miter lim="800000"/>
            <a:headEnd/>
            <a:tailEnd/>
          </a:ln>
        </p:spPr>
        <p:txBody>
          <a:bodyPr wrap="none" anchor="ctr"/>
          <a:lstStyle/>
          <a:p>
            <a:endParaRPr lang="en-US"/>
          </a:p>
        </p:txBody>
      </p:sp>
      <p:sp>
        <p:nvSpPr>
          <p:cNvPr id="18434" name="Rectangle 2"/>
          <p:cNvSpPr>
            <a:spLocks noGrp="1" noChangeArrowheads="1"/>
          </p:cNvSpPr>
          <p:nvPr>
            <p:ph type="body" idx="4294967295"/>
          </p:nvPr>
        </p:nvSpPr>
        <p:spPr>
          <a:xfrm>
            <a:off x="609600" y="1600200"/>
            <a:ext cx="7848600" cy="4724400"/>
          </a:xfrm>
          <a:noFill/>
        </p:spPr>
        <p:txBody>
          <a:bodyPr/>
          <a:lstStyle/>
          <a:p>
            <a:pPr marL="465138" indent="-465138" eaLnBrk="1" hangingPunct="1">
              <a:lnSpc>
                <a:spcPct val="90000"/>
              </a:lnSpc>
              <a:buClr>
                <a:schemeClr val="accent2"/>
              </a:buClr>
              <a:tabLst>
                <a:tab pos="465138" algn="l"/>
              </a:tabLst>
            </a:pPr>
            <a:r>
              <a:rPr lang="en-US" sz="2800" dirty="0" smtClean="0">
                <a:solidFill>
                  <a:schemeClr val="accent2"/>
                </a:solidFill>
              </a:rPr>
              <a:t>Evoked set method</a:t>
            </a:r>
          </a:p>
          <a:p>
            <a:pPr marL="1020763" lvl="1" eaLnBrk="1" hangingPunct="1">
              <a:lnSpc>
                <a:spcPct val="90000"/>
              </a:lnSpc>
              <a:buClr>
                <a:schemeClr val="accent2"/>
              </a:buClr>
              <a:tabLst>
                <a:tab pos="465138" algn="l"/>
              </a:tabLst>
            </a:pPr>
            <a:r>
              <a:rPr lang="en-US" sz="2400" dirty="0" smtClean="0">
                <a:solidFill>
                  <a:schemeClr val="accent2"/>
                </a:solidFill>
              </a:rPr>
              <a:t>Evoked set</a:t>
            </a:r>
          </a:p>
          <a:p>
            <a:pPr marL="1020763" lvl="1" eaLnBrk="1" hangingPunct="1">
              <a:lnSpc>
                <a:spcPct val="90000"/>
              </a:lnSpc>
              <a:buClr>
                <a:schemeClr val="accent2"/>
              </a:buClr>
              <a:tabLst>
                <a:tab pos="465138" algn="l"/>
              </a:tabLst>
            </a:pPr>
            <a:r>
              <a:rPr lang="en-US" sz="2400" dirty="0" smtClean="0">
                <a:solidFill>
                  <a:schemeClr val="bg1">
                    <a:lumMod val="65000"/>
                  </a:schemeClr>
                </a:solidFill>
              </a:rPr>
              <a:t>Inept set</a:t>
            </a:r>
          </a:p>
          <a:p>
            <a:pPr marL="1020763" lvl="1" eaLnBrk="1" hangingPunct="1">
              <a:lnSpc>
                <a:spcPct val="90000"/>
              </a:lnSpc>
              <a:buClr>
                <a:schemeClr val="accent2"/>
              </a:buClr>
              <a:tabLst>
                <a:tab pos="465138" algn="l"/>
              </a:tabLst>
            </a:pPr>
            <a:r>
              <a:rPr lang="en-US" sz="2400" dirty="0" smtClean="0">
                <a:solidFill>
                  <a:schemeClr val="bg1">
                    <a:lumMod val="65000"/>
                  </a:schemeClr>
                </a:solidFill>
              </a:rPr>
              <a:t>Inert set</a:t>
            </a:r>
          </a:p>
          <a:p>
            <a:pPr marL="465138" indent="-465138" eaLnBrk="1" hangingPunct="1">
              <a:lnSpc>
                <a:spcPct val="90000"/>
              </a:lnSpc>
              <a:buClr>
                <a:schemeClr val="accent2"/>
              </a:buClr>
              <a:tabLst>
                <a:tab pos="465138" algn="l"/>
              </a:tabLst>
            </a:pPr>
            <a:r>
              <a:rPr lang="en-US" sz="2800" dirty="0" err="1" smtClean="0">
                <a:solidFill>
                  <a:schemeClr val="accent2"/>
                </a:solidFill>
              </a:rPr>
              <a:t>Multiattribute</a:t>
            </a:r>
            <a:r>
              <a:rPr lang="en-US" sz="2800" dirty="0" smtClean="0">
                <a:solidFill>
                  <a:schemeClr val="accent2"/>
                </a:solidFill>
              </a:rPr>
              <a:t> method</a:t>
            </a:r>
          </a:p>
          <a:p>
            <a:pPr marL="1020763" lvl="1" eaLnBrk="1" hangingPunct="1">
              <a:lnSpc>
                <a:spcPct val="90000"/>
              </a:lnSpc>
              <a:buClr>
                <a:schemeClr val="accent2"/>
              </a:buClr>
              <a:tabLst>
                <a:tab pos="465138" algn="l"/>
              </a:tabLst>
            </a:pPr>
            <a:r>
              <a:rPr lang="en-US" sz="2400" dirty="0" smtClean="0">
                <a:solidFill>
                  <a:schemeClr val="accent2"/>
                </a:solidFill>
              </a:rPr>
              <a:t>Based on beliefs about a brand’s performance on product attributes and the importance of each attribute.  </a:t>
            </a:r>
            <a:r>
              <a:rPr lang="en-US" sz="2400" i="1" dirty="0" smtClean="0">
                <a:solidFill>
                  <a:schemeClr val="accent2"/>
                </a:solidFill>
              </a:rPr>
              <a:t>(High involvement)</a:t>
            </a:r>
            <a:endParaRPr lang="en-US" sz="3200" i="1" dirty="0" smtClean="0">
              <a:solidFill>
                <a:schemeClr val="accent2"/>
              </a:solidFill>
            </a:endParaRPr>
          </a:p>
          <a:p>
            <a:pPr marL="465138" indent="-465138" eaLnBrk="1" hangingPunct="1">
              <a:lnSpc>
                <a:spcPct val="90000"/>
              </a:lnSpc>
              <a:buClr>
                <a:schemeClr val="accent2"/>
              </a:buClr>
              <a:tabLst>
                <a:tab pos="465138" algn="l"/>
              </a:tabLst>
            </a:pPr>
            <a:r>
              <a:rPr lang="en-US" sz="2800" dirty="0" smtClean="0">
                <a:solidFill>
                  <a:schemeClr val="accent2"/>
                </a:solidFill>
              </a:rPr>
              <a:t>Affect referral</a:t>
            </a:r>
          </a:p>
          <a:p>
            <a:pPr marL="1020763" lvl="1" eaLnBrk="1" hangingPunct="1">
              <a:lnSpc>
                <a:spcPct val="90000"/>
              </a:lnSpc>
              <a:buClr>
                <a:schemeClr val="accent2"/>
              </a:buClr>
              <a:tabLst>
                <a:tab pos="465138" algn="l"/>
              </a:tabLst>
            </a:pPr>
            <a:r>
              <a:rPr lang="en-US" sz="2400" dirty="0" smtClean="0">
                <a:solidFill>
                  <a:schemeClr val="accent2"/>
                </a:solidFill>
              </a:rPr>
              <a:t>Chooses brand liked, without evaluation of other brands or attributes</a:t>
            </a:r>
          </a:p>
        </p:txBody>
      </p:sp>
      <p:sp>
        <p:nvSpPr>
          <p:cNvPr id="18436" name="Rectangle 22"/>
          <p:cNvSpPr>
            <a:spLocks noChangeArrowheads="1"/>
          </p:cNvSpPr>
          <p:nvPr/>
        </p:nvSpPr>
        <p:spPr bwMode="auto">
          <a:xfrm>
            <a:off x="304800" y="304800"/>
            <a:ext cx="8534400" cy="1066800"/>
          </a:xfrm>
          <a:prstGeom prst="rect">
            <a:avLst/>
          </a:prstGeom>
          <a:noFill/>
          <a:ln w="9525">
            <a:noFill/>
            <a:miter lim="800000"/>
            <a:headEnd/>
            <a:tailEnd/>
          </a:ln>
        </p:spPr>
        <p:txBody>
          <a:bodyPr lIns="92075" tIns="46038" rIns="92075" bIns="46038" anchor="ctr"/>
          <a:lstStyle/>
          <a:p>
            <a:pPr algn="ctr" eaLnBrk="0" hangingPunct="0"/>
            <a:r>
              <a:rPr lang="en-US" sz="4000" b="1" dirty="0">
                <a:solidFill>
                  <a:schemeClr val="accent2"/>
                </a:solidFill>
                <a:latin typeface="+mj-lt"/>
              </a:rPr>
              <a:t>Evaluation of Alternatives</a:t>
            </a: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63284" y="167088"/>
            <a:ext cx="8851392" cy="1280712"/>
          </a:xfrm>
          <a:prstGeom prst="rect">
            <a:avLst/>
          </a:prstGeom>
          <a:solidFill>
            <a:srgbClr val="FFC000">
              <a:alpha val="50000"/>
            </a:srgbClr>
          </a:solidFill>
          <a:ln w="9525">
            <a:noFill/>
            <a:miter lim="800000"/>
            <a:headEnd/>
            <a:tailEnd/>
          </a:ln>
        </p:spPr>
        <p:txBody>
          <a:bodyPr wrap="none" anchor="ctr"/>
          <a:lstStyle/>
          <a:p>
            <a:endParaRPr lang="en-US"/>
          </a:p>
        </p:txBody>
      </p:sp>
      <p:sp>
        <p:nvSpPr>
          <p:cNvPr id="19458" name="Rectangle 2"/>
          <p:cNvSpPr>
            <a:spLocks noGrp="1" noChangeArrowheads="1"/>
          </p:cNvSpPr>
          <p:nvPr>
            <p:ph type="title"/>
          </p:nvPr>
        </p:nvSpPr>
        <p:spPr>
          <a:xfrm>
            <a:off x="304800" y="304800"/>
            <a:ext cx="8534400" cy="1143000"/>
          </a:xfrm>
          <a:noFill/>
        </p:spPr>
        <p:txBody>
          <a:bodyPr/>
          <a:lstStyle/>
          <a:p>
            <a:pPr eaLnBrk="1" hangingPunct="1"/>
            <a:r>
              <a:rPr lang="en-US" sz="4000" dirty="0" smtClean="0">
                <a:solidFill>
                  <a:schemeClr val="accent2"/>
                </a:solidFill>
              </a:rPr>
              <a:t>Evoked Set</a:t>
            </a:r>
          </a:p>
        </p:txBody>
      </p:sp>
      <p:sp>
        <p:nvSpPr>
          <p:cNvPr id="19459" name="Rectangle 3"/>
          <p:cNvSpPr>
            <a:spLocks noGrp="1" noChangeArrowheads="1"/>
          </p:cNvSpPr>
          <p:nvPr>
            <p:ph type="body" idx="1"/>
          </p:nvPr>
        </p:nvSpPr>
        <p:spPr>
          <a:xfrm>
            <a:off x="762000" y="1828800"/>
            <a:ext cx="7620000" cy="4191000"/>
          </a:xfrm>
        </p:spPr>
        <p:txBody>
          <a:bodyPr/>
          <a:lstStyle/>
          <a:p>
            <a:pPr algn="ctr" eaLnBrk="1" hangingPunct="1">
              <a:buFontTx/>
              <a:buNone/>
            </a:pPr>
            <a:r>
              <a:rPr lang="en-US" dirty="0" smtClean="0">
                <a:solidFill>
                  <a:srgbClr val="00B050"/>
                </a:solidFill>
              </a:rPr>
              <a:t>The set of brands </a:t>
            </a:r>
            <a:r>
              <a:rPr lang="en-US" i="1" u="sng" dirty="0" smtClean="0">
                <a:solidFill>
                  <a:srgbClr val="00B050"/>
                </a:solidFill>
              </a:rPr>
              <a:t>and purchase locations</a:t>
            </a:r>
            <a:r>
              <a:rPr lang="en-US" dirty="0" smtClean="0">
                <a:solidFill>
                  <a:srgbClr val="00B050"/>
                </a:solidFill>
              </a:rPr>
              <a:t> that meet both the objective and subjective requirements of the consumer.</a:t>
            </a:r>
          </a:p>
          <a:p>
            <a:pPr algn="ctr" eaLnBrk="1" hangingPunct="1">
              <a:buFontTx/>
              <a:buNone/>
            </a:pPr>
            <a:endParaRPr lang="en-US" dirty="0" smtClean="0">
              <a:solidFill>
                <a:srgbClr val="CC0000"/>
              </a:solidFill>
            </a:endParaRPr>
          </a:p>
          <a:p>
            <a:pPr eaLnBrk="1" hangingPunct="1">
              <a:buClr>
                <a:schemeClr val="accent2"/>
              </a:buClr>
            </a:pPr>
            <a:r>
              <a:rPr lang="en-US" sz="2800" dirty="0" smtClean="0">
                <a:solidFill>
                  <a:schemeClr val="accent2"/>
                </a:solidFill>
              </a:rPr>
              <a:t>Development of the evoked set begins during the internal search.</a:t>
            </a:r>
          </a:p>
          <a:p>
            <a:pPr eaLnBrk="1" hangingPunct="1">
              <a:buClr>
                <a:schemeClr val="accent2"/>
              </a:buClr>
            </a:pPr>
            <a:r>
              <a:rPr lang="en-US" sz="2800" dirty="0" smtClean="0">
                <a:solidFill>
                  <a:schemeClr val="accent2"/>
                </a:solidFill>
              </a:rPr>
              <a:t>Inclusion in the evoked set is a major goal of marketers.</a:t>
            </a: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33156" name="Rectangle 4"/>
          <p:cNvSpPr>
            <a:spLocks noGrp="1" noChangeArrowheads="1"/>
          </p:cNvSpPr>
          <p:nvPr>
            <p:ph type="title" idx="4294967295"/>
          </p:nvPr>
        </p:nvSpPr>
        <p:spPr>
          <a:xfrm>
            <a:off x="0" y="304800"/>
            <a:ext cx="9144000" cy="1143000"/>
          </a:xfrm>
        </p:spPr>
        <p:txBody>
          <a:bodyPr/>
          <a:lstStyle/>
          <a:p>
            <a:pPr eaLnBrk="1" hangingPunct="1">
              <a:defRPr/>
            </a:pPr>
            <a:r>
              <a:rPr lang="en-US" sz="4000" dirty="0" smtClean="0">
                <a:solidFill>
                  <a:schemeClr val="bg1"/>
                </a:solidFill>
              </a:rPr>
              <a:t>Chapter Overview</a:t>
            </a:r>
            <a:endParaRPr lang="en-US" sz="3200" dirty="0" smtClean="0">
              <a:solidFill>
                <a:schemeClr val="bg1"/>
              </a:solidFill>
              <a:effectLst>
                <a:outerShdw blurRad="38100" dist="38100" dir="2700000" algn="tl">
                  <a:srgbClr val="C0C0C0"/>
                </a:outerShdw>
              </a:effectLst>
            </a:endParaRPr>
          </a:p>
        </p:txBody>
      </p:sp>
      <p:sp>
        <p:nvSpPr>
          <p:cNvPr id="433157" name="Rectangle 5"/>
          <p:cNvSpPr>
            <a:spLocks noChangeArrowheads="1"/>
          </p:cNvSpPr>
          <p:nvPr/>
        </p:nvSpPr>
        <p:spPr bwMode="auto">
          <a:xfrm>
            <a:off x="4419600" y="1981200"/>
            <a:ext cx="4343400" cy="3741738"/>
          </a:xfrm>
          <a:prstGeom prst="rect">
            <a:avLst/>
          </a:prstGeom>
          <a:noFill/>
          <a:ln w="9525">
            <a:noFill/>
            <a:miter lim="800000"/>
            <a:headEnd/>
            <a:tailEnd/>
          </a:ln>
          <a:effectLst/>
        </p:spPr>
        <p:txBody>
          <a:bodyPr/>
          <a:lstStyle/>
          <a:p>
            <a:pPr marL="342900" indent="-342900" algn="ctr">
              <a:spcBef>
                <a:spcPct val="15000"/>
              </a:spcBef>
              <a:buClr>
                <a:schemeClr val="tx1"/>
              </a:buClr>
              <a:defRPr/>
            </a:pPr>
            <a:endParaRPr lang="en-US" b="1" dirty="0">
              <a:solidFill>
                <a:srgbClr val="CC0000"/>
              </a:solidFill>
              <a:effectLst>
                <a:outerShdw blurRad="38100" dist="38100" dir="2700000" algn="tl">
                  <a:srgbClr val="C0C0C0"/>
                </a:outerShdw>
              </a:effectLst>
            </a:endParaRPr>
          </a:p>
          <a:p>
            <a:pPr marL="2057400" lvl="4" indent="-228600">
              <a:spcBef>
                <a:spcPct val="20000"/>
              </a:spcBef>
              <a:buFontTx/>
              <a:buChar char="»"/>
              <a:defRPr/>
            </a:pPr>
            <a:endParaRPr lang="en-US" dirty="0">
              <a:solidFill>
                <a:schemeClr val="tx2"/>
              </a:solidFill>
              <a:effectLst>
                <a:outerShdw blurRad="38100" dist="38100" dir="2700000" algn="tl">
                  <a:srgbClr val="C0C0C0"/>
                </a:outerShdw>
              </a:effectLst>
            </a:endParaRPr>
          </a:p>
        </p:txBody>
      </p:sp>
      <p:sp>
        <p:nvSpPr>
          <p:cNvPr id="3078" name="Rectangle 3"/>
          <p:cNvSpPr txBox="1">
            <a:spLocks noChangeArrowheads="1"/>
          </p:cNvSpPr>
          <p:nvPr/>
        </p:nvSpPr>
        <p:spPr bwMode="auto">
          <a:xfrm>
            <a:off x="1263868" y="2117834"/>
            <a:ext cx="6629400" cy="2743200"/>
          </a:xfrm>
          <a:prstGeom prst="rect">
            <a:avLst/>
          </a:prstGeom>
          <a:noFill/>
          <a:ln w="9525">
            <a:noFill/>
            <a:miter lim="800000"/>
            <a:headEnd/>
            <a:tailEnd/>
          </a:ln>
        </p:spPr>
        <p:txBody>
          <a:bodyPr/>
          <a:lstStyle/>
          <a:p>
            <a:pPr marL="533400" indent="-533400" eaLnBrk="0" hangingPunct="0">
              <a:spcBef>
                <a:spcPct val="10000"/>
              </a:spcBef>
              <a:buClr>
                <a:schemeClr val="accent2"/>
              </a:buClr>
              <a:buFontTx/>
              <a:buChar char="•"/>
              <a:tabLst>
                <a:tab pos="0" algn="l"/>
              </a:tabLst>
            </a:pPr>
            <a:r>
              <a:rPr lang="en-US" sz="2800" b="1" dirty="0">
                <a:solidFill>
                  <a:schemeClr val="accent2"/>
                </a:solidFill>
              </a:rPr>
              <a:t>Consumer purchase process</a:t>
            </a:r>
          </a:p>
          <a:p>
            <a:pPr marL="533400" indent="-533400" eaLnBrk="0" hangingPunct="0">
              <a:spcBef>
                <a:spcPct val="10000"/>
              </a:spcBef>
              <a:buClr>
                <a:schemeClr val="accent2"/>
              </a:buClr>
              <a:buFontTx/>
              <a:buChar char="•"/>
              <a:tabLst>
                <a:tab pos="0" algn="l"/>
              </a:tabLst>
            </a:pPr>
            <a:r>
              <a:rPr lang="en-US" sz="2800" b="1" dirty="0">
                <a:solidFill>
                  <a:schemeClr val="accent2"/>
                </a:solidFill>
              </a:rPr>
              <a:t>Consumer buying environment</a:t>
            </a:r>
          </a:p>
          <a:p>
            <a:pPr marL="533400" indent="-533400" eaLnBrk="0" hangingPunct="0">
              <a:spcBef>
                <a:spcPct val="10000"/>
              </a:spcBef>
              <a:buClr>
                <a:schemeClr val="accent2"/>
              </a:buClr>
              <a:buFontTx/>
              <a:buChar char="•"/>
              <a:tabLst>
                <a:tab pos="0" algn="l"/>
              </a:tabLst>
            </a:pPr>
            <a:r>
              <a:rPr lang="en-US" sz="2800" b="1" dirty="0" smtClean="0">
                <a:solidFill>
                  <a:schemeClr val="accent2"/>
                </a:solidFill>
              </a:rPr>
              <a:t>Trends </a:t>
            </a:r>
            <a:r>
              <a:rPr lang="en-US" sz="2800" b="1" dirty="0">
                <a:solidFill>
                  <a:schemeClr val="accent2"/>
                </a:solidFill>
              </a:rPr>
              <a:t>in consumer behavior</a:t>
            </a:r>
          </a:p>
          <a:p>
            <a:pPr marL="533400" indent="-533400" eaLnBrk="0" hangingPunct="0">
              <a:spcBef>
                <a:spcPct val="10000"/>
              </a:spcBef>
              <a:buClr>
                <a:schemeClr val="accent2"/>
              </a:buClr>
              <a:buFontTx/>
              <a:buChar char="•"/>
              <a:tabLst>
                <a:tab pos="0" algn="l"/>
              </a:tabLst>
            </a:pPr>
            <a:r>
              <a:rPr lang="en-US" sz="2800" b="1" dirty="0">
                <a:solidFill>
                  <a:schemeClr val="accent2"/>
                </a:solidFill>
              </a:rPr>
              <a:t>Business buying center</a:t>
            </a:r>
          </a:p>
          <a:p>
            <a:pPr marL="533400" indent="-533400" eaLnBrk="0" hangingPunct="0">
              <a:spcBef>
                <a:spcPct val="10000"/>
              </a:spcBef>
              <a:buClr>
                <a:schemeClr val="accent2"/>
              </a:buClr>
              <a:buFontTx/>
              <a:buChar char="•"/>
              <a:tabLst>
                <a:tab pos="0" algn="l"/>
              </a:tabLst>
            </a:pPr>
            <a:r>
              <a:rPr lang="en-US" sz="2800" b="1" dirty="0">
                <a:solidFill>
                  <a:schemeClr val="accent2"/>
                </a:solidFill>
              </a:rPr>
              <a:t>B-to-B purchasing process</a:t>
            </a:r>
          </a:p>
        </p:txBody>
      </p:sp>
      <p:sp>
        <p:nvSpPr>
          <p:cNvPr id="7" name="Rectangle 2"/>
          <p:cNvSpPr>
            <a:spLocks noChangeArrowheads="1"/>
          </p:cNvSpPr>
          <p:nvPr/>
        </p:nvSpPr>
        <p:spPr bwMode="auto">
          <a:xfrm>
            <a:off x="163284" y="167088"/>
            <a:ext cx="8851392" cy="1216152"/>
          </a:xfrm>
          <a:prstGeom prst="rect">
            <a:avLst/>
          </a:prstGeom>
          <a:solidFill>
            <a:srgbClr val="FFC000">
              <a:alpha val="50000"/>
            </a:srgbClr>
          </a:solidFill>
          <a:ln w="9525">
            <a:noFill/>
            <a:miter lim="800000"/>
            <a:headEnd/>
            <a:tailEnd/>
          </a:ln>
        </p:spPr>
        <p:txBody>
          <a:bodyPr wrap="none" anchor="ctr"/>
          <a:lstStyle/>
          <a:p>
            <a:endParaRPr lang="en-US"/>
          </a:p>
        </p:txBody>
      </p:sp>
      <p:sp>
        <p:nvSpPr>
          <p:cNvPr id="8" name="Rectangle 4"/>
          <p:cNvSpPr txBox="1">
            <a:spLocks noChangeArrowheads="1"/>
          </p:cNvSpPr>
          <p:nvPr/>
        </p:nvSpPr>
        <p:spPr bwMode="auto">
          <a:xfrm>
            <a:off x="0" y="228600"/>
            <a:ext cx="91440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000" b="1" i="0" u="none" strike="noStrike" kern="0" cap="none" spc="0" normalizeH="0" baseline="0" noProof="0" dirty="0" smtClean="0">
                <a:ln>
                  <a:noFill/>
                </a:ln>
                <a:solidFill>
                  <a:schemeClr val="accent2"/>
                </a:solidFill>
                <a:effectLst/>
                <a:uLnTx/>
                <a:uFillTx/>
                <a:latin typeface="+mj-lt"/>
                <a:ea typeface="+mj-ea"/>
                <a:cs typeface="+mj-cs"/>
              </a:rPr>
              <a:t>Chapter Overview</a:t>
            </a:r>
            <a:endParaRPr kumimoji="0" lang="en-US" sz="4000" b="1" i="0" u="none" strike="noStrike" kern="0" cap="none" spc="0" normalizeH="0" baseline="0" noProof="0" dirty="0">
              <a:ln>
                <a:noFill/>
              </a:ln>
              <a:solidFill>
                <a:schemeClr val="accent2"/>
              </a:solidFill>
              <a:effectLst>
                <a:outerShdw blurRad="38100" dist="38100" dir="2700000" algn="tl">
                  <a:srgbClr val="C0C0C0"/>
                </a:outerShdw>
              </a:effectLst>
              <a:uLnTx/>
              <a:uFillTx/>
              <a:latin typeface="+mj-lt"/>
              <a:ea typeface="+mj-ea"/>
              <a:cs typeface="+mj-cs"/>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63284" y="167088"/>
            <a:ext cx="8851392" cy="1280712"/>
          </a:xfrm>
          <a:prstGeom prst="rect">
            <a:avLst/>
          </a:prstGeom>
          <a:solidFill>
            <a:srgbClr val="FFC000">
              <a:alpha val="50000"/>
            </a:srgbClr>
          </a:solidFill>
          <a:ln w="9525">
            <a:noFill/>
            <a:miter lim="800000"/>
            <a:headEnd/>
            <a:tailEnd/>
          </a:ln>
        </p:spPr>
        <p:txBody>
          <a:bodyPr wrap="none" anchor="ctr"/>
          <a:lstStyle/>
          <a:p>
            <a:endParaRPr lang="en-US"/>
          </a:p>
        </p:txBody>
      </p:sp>
      <p:sp>
        <p:nvSpPr>
          <p:cNvPr id="20482" name="Rectangle 2"/>
          <p:cNvSpPr>
            <a:spLocks noGrp="1" noChangeArrowheads="1"/>
          </p:cNvSpPr>
          <p:nvPr>
            <p:ph type="title"/>
          </p:nvPr>
        </p:nvSpPr>
        <p:spPr>
          <a:xfrm>
            <a:off x="304800" y="304800"/>
            <a:ext cx="8534400" cy="1219200"/>
          </a:xfrm>
          <a:noFill/>
        </p:spPr>
        <p:txBody>
          <a:bodyPr lIns="92075" tIns="46038" rIns="92075" bIns="46038"/>
          <a:lstStyle/>
          <a:p>
            <a:pPr eaLnBrk="1" hangingPunct="1"/>
            <a:r>
              <a:rPr lang="en-US" sz="3200" dirty="0" smtClean="0">
                <a:solidFill>
                  <a:schemeClr val="accent2"/>
                </a:solidFill>
              </a:rPr>
              <a:t>Factors Affecting Consumer Purchasing Behaviors</a:t>
            </a:r>
          </a:p>
        </p:txBody>
      </p:sp>
      <p:sp>
        <p:nvSpPr>
          <p:cNvPr id="20483" name="Rectangle 3"/>
          <p:cNvSpPr>
            <a:spLocks noGrp="1" noChangeArrowheads="1"/>
          </p:cNvSpPr>
          <p:nvPr>
            <p:ph type="body" idx="1"/>
          </p:nvPr>
        </p:nvSpPr>
        <p:spPr>
          <a:xfrm>
            <a:off x="914400" y="1905000"/>
            <a:ext cx="7239000" cy="4191000"/>
          </a:xfrm>
          <a:noFill/>
        </p:spPr>
        <p:txBody>
          <a:bodyPr lIns="92075" tIns="46038" rIns="92075" bIns="46038"/>
          <a:lstStyle/>
          <a:p>
            <a:pPr eaLnBrk="1" hangingPunct="1">
              <a:buClr>
                <a:schemeClr val="accent2"/>
              </a:buClr>
            </a:pPr>
            <a:r>
              <a:rPr lang="en-US" sz="2800" dirty="0" smtClean="0">
                <a:solidFill>
                  <a:schemeClr val="accent2"/>
                </a:solidFill>
              </a:rPr>
              <a:t>Demographics (age, gender, income, etc.)</a:t>
            </a:r>
          </a:p>
          <a:p>
            <a:pPr eaLnBrk="1" hangingPunct="1">
              <a:buClr>
                <a:schemeClr val="accent2"/>
              </a:buClr>
            </a:pPr>
            <a:r>
              <a:rPr lang="en-US" sz="2800" dirty="0" smtClean="0">
                <a:solidFill>
                  <a:schemeClr val="accent2"/>
                </a:solidFill>
              </a:rPr>
              <a:t>Heredity and home environment</a:t>
            </a:r>
          </a:p>
          <a:p>
            <a:pPr eaLnBrk="1" hangingPunct="1">
              <a:buClr>
                <a:schemeClr val="accent2"/>
              </a:buClr>
            </a:pPr>
            <a:r>
              <a:rPr lang="en-US" sz="2800" dirty="0" smtClean="0">
                <a:solidFill>
                  <a:schemeClr val="accent2"/>
                </a:solidFill>
              </a:rPr>
              <a:t>Family life cycle</a:t>
            </a:r>
          </a:p>
          <a:p>
            <a:pPr eaLnBrk="1" hangingPunct="1">
              <a:buClr>
                <a:schemeClr val="accent2"/>
              </a:buClr>
            </a:pPr>
            <a:r>
              <a:rPr lang="en-US" sz="2800" dirty="0" smtClean="0">
                <a:solidFill>
                  <a:schemeClr val="accent2"/>
                </a:solidFill>
              </a:rPr>
              <a:t>Life changing events</a:t>
            </a:r>
          </a:p>
          <a:p>
            <a:pPr eaLnBrk="1" hangingPunct="1">
              <a:buClr>
                <a:schemeClr val="accent2"/>
              </a:buClr>
            </a:pPr>
            <a:r>
              <a:rPr lang="en-US" sz="2800" dirty="0" smtClean="0">
                <a:solidFill>
                  <a:schemeClr val="accent2"/>
                </a:solidFill>
              </a:rPr>
              <a:t>Social/Cultural environment</a:t>
            </a:r>
          </a:p>
          <a:p>
            <a:pPr eaLnBrk="1" hangingPunct="1">
              <a:buClr>
                <a:schemeClr val="accent2"/>
              </a:buClr>
            </a:pPr>
            <a:r>
              <a:rPr lang="en-US" sz="2800" dirty="0" smtClean="0">
                <a:solidFill>
                  <a:schemeClr val="accent2"/>
                </a:solidFill>
              </a:rPr>
              <a:t>Situational environment</a:t>
            </a:r>
          </a:p>
          <a:p>
            <a:pPr lvl="1" eaLnBrk="1" hangingPunct="1">
              <a:buClr>
                <a:schemeClr val="accent2"/>
              </a:buClr>
            </a:pPr>
            <a:r>
              <a:rPr lang="en-US" sz="2400" dirty="0" smtClean="0">
                <a:solidFill>
                  <a:schemeClr val="accent2"/>
                </a:solidFill>
              </a:rPr>
              <a:t>Unplanned/impulse/variety alternatives</a:t>
            </a: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163284" y="167088"/>
            <a:ext cx="8851392" cy="1280712"/>
          </a:xfrm>
          <a:prstGeom prst="rect">
            <a:avLst/>
          </a:prstGeom>
          <a:solidFill>
            <a:srgbClr val="FFC000">
              <a:alpha val="50000"/>
            </a:srgbClr>
          </a:solidFill>
          <a:ln w="9525">
            <a:noFill/>
            <a:miter lim="800000"/>
            <a:headEnd/>
            <a:tailEnd/>
          </a:ln>
        </p:spPr>
        <p:txBody>
          <a:bodyPr wrap="none" anchor="ctr"/>
          <a:lstStyle/>
          <a:p>
            <a:endParaRPr lang="en-US"/>
          </a:p>
        </p:txBody>
      </p:sp>
      <p:sp>
        <p:nvSpPr>
          <p:cNvPr id="22530" name="Rectangle 2"/>
          <p:cNvSpPr>
            <a:spLocks noGrp="1" noChangeArrowheads="1"/>
          </p:cNvSpPr>
          <p:nvPr>
            <p:ph type="body" idx="4294967295"/>
          </p:nvPr>
        </p:nvSpPr>
        <p:spPr>
          <a:xfrm>
            <a:off x="1943100" y="2057400"/>
            <a:ext cx="5257800" cy="3124200"/>
          </a:xfrm>
          <a:noFill/>
        </p:spPr>
        <p:txBody>
          <a:bodyPr/>
          <a:lstStyle/>
          <a:p>
            <a:pPr marL="465138" indent="-465138" eaLnBrk="1" hangingPunct="1">
              <a:lnSpc>
                <a:spcPct val="80000"/>
              </a:lnSpc>
              <a:buClr>
                <a:schemeClr val="accent2"/>
              </a:buClr>
              <a:tabLst>
                <a:tab pos="465138" algn="l"/>
              </a:tabLst>
            </a:pPr>
            <a:r>
              <a:rPr lang="en-US" sz="2800" dirty="0" smtClean="0">
                <a:solidFill>
                  <a:schemeClr val="accent2"/>
                </a:solidFill>
              </a:rPr>
              <a:t>Age complexity</a:t>
            </a:r>
          </a:p>
          <a:p>
            <a:pPr marL="465138" indent="-465138" eaLnBrk="1" hangingPunct="1">
              <a:lnSpc>
                <a:spcPct val="80000"/>
              </a:lnSpc>
              <a:buClr>
                <a:schemeClr val="accent2"/>
              </a:buClr>
              <a:tabLst>
                <a:tab pos="465138" algn="l"/>
              </a:tabLst>
            </a:pPr>
            <a:r>
              <a:rPr lang="en-US" sz="2800" dirty="0" smtClean="0">
                <a:solidFill>
                  <a:schemeClr val="accent2"/>
                </a:solidFill>
              </a:rPr>
              <a:t>Gender complexity</a:t>
            </a:r>
          </a:p>
          <a:p>
            <a:pPr marL="465138" indent="-465138" eaLnBrk="1" hangingPunct="1">
              <a:lnSpc>
                <a:spcPct val="80000"/>
              </a:lnSpc>
              <a:buClr>
                <a:schemeClr val="accent2"/>
              </a:buClr>
              <a:tabLst>
                <a:tab pos="465138" algn="l"/>
              </a:tabLst>
            </a:pPr>
            <a:r>
              <a:rPr lang="en-US" sz="2800" dirty="0" smtClean="0">
                <a:solidFill>
                  <a:schemeClr val="accent2"/>
                </a:solidFill>
              </a:rPr>
              <a:t>Individualism</a:t>
            </a:r>
          </a:p>
          <a:p>
            <a:pPr marL="465138" indent="-465138" eaLnBrk="1" hangingPunct="1">
              <a:lnSpc>
                <a:spcPct val="80000"/>
              </a:lnSpc>
              <a:buClr>
                <a:schemeClr val="accent2"/>
              </a:buClr>
              <a:tabLst>
                <a:tab pos="465138" algn="l"/>
              </a:tabLst>
            </a:pPr>
            <a:r>
              <a:rPr lang="en-US" sz="2800" dirty="0" smtClean="0">
                <a:solidFill>
                  <a:schemeClr val="accent2"/>
                </a:solidFill>
              </a:rPr>
              <a:t>Active, busy lifestyles</a:t>
            </a:r>
          </a:p>
          <a:p>
            <a:pPr marL="465138" indent="-465138" eaLnBrk="1" hangingPunct="1">
              <a:lnSpc>
                <a:spcPct val="80000"/>
              </a:lnSpc>
              <a:buClr>
                <a:schemeClr val="accent2"/>
              </a:buClr>
              <a:tabLst>
                <a:tab pos="465138" algn="l"/>
              </a:tabLst>
            </a:pPr>
            <a:r>
              <a:rPr lang="en-US" sz="2800" dirty="0" smtClean="0">
                <a:solidFill>
                  <a:schemeClr val="accent2"/>
                </a:solidFill>
              </a:rPr>
              <a:t>Cocooning</a:t>
            </a:r>
          </a:p>
          <a:p>
            <a:pPr marL="465138" indent="-465138" eaLnBrk="1" hangingPunct="1">
              <a:lnSpc>
                <a:spcPct val="80000"/>
              </a:lnSpc>
              <a:buClr>
                <a:schemeClr val="accent2"/>
              </a:buClr>
              <a:tabLst>
                <a:tab pos="465138" algn="l"/>
              </a:tabLst>
            </a:pPr>
            <a:r>
              <a:rPr lang="en-US" sz="2800" dirty="0" smtClean="0">
                <a:solidFill>
                  <a:schemeClr val="accent2"/>
                </a:solidFill>
              </a:rPr>
              <a:t>Pleasure binges</a:t>
            </a:r>
          </a:p>
          <a:p>
            <a:pPr marL="465138" indent="-465138" eaLnBrk="1" hangingPunct="1">
              <a:lnSpc>
                <a:spcPct val="80000"/>
              </a:lnSpc>
              <a:buClr>
                <a:schemeClr val="accent2"/>
              </a:buClr>
              <a:tabLst>
                <a:tab pos="465138" algn="l"/>
              </a:tabLst>
            </a:pPr>
            <a:r>
              <a:rPr lang="en-US" sz="2800" dirty="0" smtClean="0">
                <a:solidFill>
                  <a:schemeClr val="accent2"/>
                </a:solidFill>
              </a:rPr>
              <a:t>Health Emphasis</a:t>
            </a:r>
          </a:p>
        </p:txBody>
      </p:sp>
      <p:sp>
        <p:nvSpPr>
          <p:cNvPr id="22532" name="Rectangle 4"/>
          <p:cNvSpPr>
            <a:spLocks noGrp="1" noChangeArrowheads="1"/>
          </p:cNvSpPr>
          <p:nvPr>
            <p:ph type="title" idx="4294967295"/>
          </p:nvPr>
        </p:nvSpPr>
        <p:spPr>
          <a:xfrm>
            <a:off x="0" y="304800"/>
            <a:ext cx="9144000" cy="685800"/>
          </a:xfrm>
          <a:noFill/>
        </p:spPr>
        <p:txBody>
          <a:bodyPr/>
          <a:lstStyle/>
          <a:p>
            <a:pPr eaLnBrk="1" hangingPunct="1"/>
            <a:r>
              <a:rPr lang="en-US" sz="4000" dirty="0" smtClean="0">
                <a:solidFill>
                  <a:schemeClr val="bg1"/>
                </a:solidFill>
              </a:rPr>
              <a:t/>
            </a:r>
            <a:br>
              <a:rPr lang="en-US" sz="4000" dirty="0" smtClean="0">
                <a:solidFill>
                  <a:schemeClr val="bg1"/>
                </a:solidFill>
              </a:rPr>
            </a:br>
            <a:r>
              <a:rPr lang="en-US" sz="4000" dirty="0" smtClean="0">
                <a:solidFill>
                  <a:schemeClr val="bg1"/>
                </a:solidFill>
              </a:rPr>
              <a:t> </a:t>
            </a:r>
            <a:r>
              <a:rPr lang="en-US" sz="4000" dirty="0" smtClean="0">
                <a:solidFill>
                  <a:schemeClr val="accent2"/>
                </a:solidFill>
              </a:rPr>
              <a:t>Consumer Trends</a:t>
            </a:r>
            <a:r>
              <a:rPr lang="en-US" sz="2800" dirty="0" smtClean="0">
                <a:solidFill>
                  <a:schemeClr val="bg1"/>
                </a:solidFill>
              </a:rPr>
              <a:t/>
            </a:r>
            <a:br>
              <a:rPr lang="en-US" sz="2800" dirty="0" smtClean="0">
                <a:solidFill>
                  <a:schemeClr val="bg1"/>
                </a:solidFill>
              </a:rPr>
            </a:br>
            <a:endParaRPr lang="en-US" sz="2800" dirty="0" smtClean="0">
              <a:solidFill>
                <a:schemeClr val="bg1"/>
              </a:solidFill>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63284" y="167088"/>
            <a:ext cx="8851392" cy="1280712"/>
          </a:xfrm>
          <a:prstGeom prst="rect">
            <a:avLst/>
          </a:prstGeom>
          <a:solidFill>
            <a:srgbClr val="FFC000">
              <a:alpha val="50000"/>
            </a:srgbClr>
          </a:solidFill>
          <a:ln w="9525">
            <a:noFill/>
            <a:miter lim="800000"/>
            <a:headEnd/>
            <a:tailEnd/>
          </a:ln>
        </p:spPr>
        <p:txBody>
          <a:bodyPr wrap="none" anchor="ctr"/>
          <a:lstStyle/>
          <a:p>
            <a:endParaRPr lang="en-US"/>
          </a:p>
        </p:txBody>
      </p:sp>
      <p:sp>
        <p:nvSpPr>
          <p:cNvPr id="23554" name="Rectangle 2"/>
          <p:cNvSpPr>
            <a:spLocks noGrp="1" noChangeArrowheads="1"/>
          </p:cNvSpPr>
          <p:nvPr>
            <p:ph type="title"/>
          </p:nvPr>
        </p:nvSpPr>
        <p:spPr>
          <a:xfrm>
            <a:off x="304800" y="304800"/>
            <a:ext cx="8534400" cy="1066800"/>
          </a:xfrm>
          <a:noFill/>
        </p:spPr>
        <p:txBody>
          <a:bodyPr lIns="92075" tIns="46038" rIns="92075" bIns="46038"/>
          <a:lstStyle/>
          <a:p>
            <a:pPr eaLnBrk="1" hangingPunct="1"/>
            <a:r>
              <a:rPr lang="en-US" sz="4000" dirty="0" err="1" smtClean="0">
                <a:solidFill>
                  <a:schemeClr val="accent2"/>
                </a:solidFill>
              </a:rPr>
              <a:t>Postpurchase</a:t>
            </a:r>
            <a:r>
              <a:rPr lang="en-US" sz="4000" dirty="0" smtClean="0">
                <a:solidFill>
                  <a:schemeClr val="accent2"/>
                </a:solidFill>
              </a:rPr>
              <a:t> Evaluation</a:t>
            </a:r>
          </a:p>
        </p:txBody>
      </p:sp>
      <p:sp>
        <p:nvSpPr>
          <p:cNvPr id="23555" name="Rectangle 3"/>
          <p:cNvSpPr>
            <a:spLocks noGrp="1" noChangeArrowheads="1"/>
          </p:cNvSpPr>
          <p:nvPr>
            <p:ph type="body" sz="half" idx="1"/>
          </p:nvPr>
        </p:nvSpPr>
        <p:spPr>
          <a:xfrm>
            <a:off x="952500" y="2438400"/>
            <a:ext cx="7239000" cy="2667000"/>
          </a:xfrm>
          <a:noFill/>
        </p:spPr>
        <p:txBody>
          <a:bodyPr lIns="92075" tIns="46038" rIns="92075" bIns="46038"/>
          <a:lstStyle/>
          <a:p>
            <a:pPr eaLnBrk="1" hangingPunct="1">
              <a:buClr>
                <a:schemeClr val="accent2"/>
              </a:buClr>
            </a:pPr>
            <a:r>
              <a:rPr lang="en-US" dirty="0" smtClean="0">
                <a:solidFill>
                  <a:schemeClr val="accent2"/>
                </a:solidFill>
              </a:rPr>
              <a:t>Evaluation of product performance.</a:t>
            </a:r>
          </a:p>
          <a:p>
            <a:pPr eaLnBrk="1" hangingPunct="1">
              <a:buClr>
                <a:schemeClr val="accent2"/>
              </a:buClr>
            </a:pPr>
            <a:r>
              <a:rPr lang="en-US" dirty="0" smtClean="0">
                <a:solidFill>
                  <a:schemeClr val="accent2"/>
                </a:solidFill>
              </a:rPr>
              <a:t>Cognitive dissonance.</a:t>
            </a:r>
          </a:p>
          <a:p>
            <a:pPr eaLnBrk="1" hangingPunct="1">
              <a:buClr>
                <a:schemeClr val="accent2"/>
              </a:buClr>
            </a:pPr>
            <a:r>
              <a:rPr lang="en-US" dirty="0" smtClean="0">
                <a:solidFill>
                  <a:schemeClr val="accent2"/>
                </a:solidFill>
              </a:rPr>
              <a:t>Impacts future purchases.</a:t>
            </a:r>
          </a:p>
          <a:p>
            <a:pPr eaLnBrk="1" hangingPunct="1">
              <a:buClr>
                <a:schemeClr val="accent2"/>
              </a:buClr>
            </a:pPr>
            <a:r>
              <a:rPr lang="en-US" dirty="0" smtClean="0">
                <a:solidFill>
                  <a:schemeClr val="accent2"/>
                </a:solidFill>
              </a:rPr>
              <a:t>Impacts word-of-mouth communications.</a:t>
            </a:r>
          </a:p>
          <a:p>
            <a:pPr eaLnBrk="1" hangingPunct="1">
              <a:buFont typeface="Wingdings" pitchFamily="2" charset="2"/>
              <a:buNone/>
            </a:pPr>
            <a:endParaRPr lang="en-US" dirty="0" smtClean="0"/>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 name="Rectangle 2"/>
          <p:cNvSpPr>
            <a:spLocks noChangeArrowheads="1"/>
          </p:cNvSpPr>
          <p:nvPr/>
        </p:nvSpPr>
        <p:spPr bwMode="auto">
          <a:xfrm>
            <a:off x="163284" y="167088"/>
            <a:ext cx="8851392" cy="1433112"/>
          </a:xfrm>
          <a:prstGeom prst="rect">
            <a:avLst/>
          </a:prstGeom>
          <a:solidFill>
            <a:srgbClr val="FFC000">
              <a:alpha val="50000"/>
            </a:srgbClr>
          </a:solidFill>
          <a:ln w="9525">
            <a:noFill/>
            <a:miter lim="800000"/>
            <a:headEnd/>
            <a:tailEnd/>
          </a:ln>
        </p:spPr>
        <p:txBody>
          <a:bodyPr wrap="none" anchor="ctr"/>
          <a:lstStyle/>
          <a:p>
            <a:endParaRPr lang="en-US"/>
          </a:p>
        </p:txBody>
      </p:sp>
      <p:sp>
        <p:nvSpPr>
          <p:cNvPr id="24579" name="Rectangle 4"/>
          <p:cNvSpPr>
            <a:spLocks noGrp="1" noChangeArrowheads="1"/>
          </p:cNvSpPr>
          <p:nvPr>
            <p:ph type="title" idx="4294967295"/>
          </p:nvPr>
        </p:nvSpPr>
        <p:spPr>
          <a:xfrm>
            <a:off x="0" y="304800"/>
            <a:ext cx="9144000" cy="1143000"/>
          </a:xfrm>
          <a:noFill/>
        </p:spPr>
        <p:txBody>
          <a:bodyPr/>
          <a:lstStyle/>
          <a:p>
            <a:pPr eaLnBrk="1" hangingPunct="1"/>
            <a:r>
              <a:rPr lang="en-US" dirty="0" smtClean="0">
                <a:solidFill>
                  <a:schemeClr val="accent2"/>
                </a:solidFill>
              </a:rPr>
              <a:t>Business-to-Business</a:t>
            </a:r>
            <a:br>
              <a:rPr lang="en-US" dirty="0" smtClean="0">
                <a:solidFill>
                  <a:schemeClr val="accent2"/>
                </a:solidFill>
              </a:rPr>
            </a:br>
            <a:r>
              <a:rPr lang="en-US" dirty="0" smtClean="0">
                <a:solidFill>
                  <a:schemeClr val="accent2"/>
                </a:solidFill>
              </a:rPr>
              <a:t>Buyer Behavior</a:t>
            </a:r>
          </a:p>
        </p:txBody>
      </p:sp>
      <p:sp>
        <p:nvSpPr>
          <p:cNvPr id="24580" name="Rectangle 6"/>
          <p:cNvSpPr>
            <a:spLocks noGrp="1" noChangeArrowheads="1"/>
          </p:cNvSpPr>
          <p:nvPr>
            <p:ph type="body" idx="4294967295"/>
          </p:nvPr>
        </p:nvSpPr>
        <p:spPr>
          <a:xfrm>
            <a:off x="1219200" y="3657600"/>
            <a:ext cx="2971800" cy="2133600"/>
          </a:xfrm>
          <a:noFill/>
        </p:spPr>
        <p:txBody>
          <a:bodyPr/>
          <a:lstStyle/>
          <a:p>
            <a:pPr eaLnBrk="1" hangingPunct="1">
              <a:lnSpc>
                <a:spcPct val="90000"/>
              </a:lnSpc>
              <a:buClr>
                <a:schemeClr val="accent2"/>
              </a:buClr>
            </a:pPr>
            <a:r>
              <a:rPr lang="en-US" sz="2800" dirty="0" smtClean="0">
                <a:solidFill>
                  <a:schemeClr val="accent2"/>
                </a:solidFill>
              </a:rPr>
              <a:t>Users</a:t>
            </a:r>
          </a:p>
          <a:p>
            <a:pPr eaLnBrk="1" hangingPunct="1">
              <a:lnSpc>
                <a:spcPct val="90000"/>
              </a:lnSpc>
              <a:buClr>
                <a:schemeClr val="accent2"/>
              </a:buClr>
            </a:pPr>
            <a:r>
              <a:rPr lang="en-US" sz="2800" dirty="0" smtClean="0">
                <a:solidFill>
                  <a:schemeClr val="accent2"/>
                </a:solidFill>
              </a:rPr>
              <a:t>Buyers</a:t>
            </a:r>
          </a:p>
          <a:p>
            <a:pPr eaLnBrk="1" hangingPunct="1">
              <a:lnSpc>
                <a:spcPct val="90000"/>
              </a:lnSpc>
              <a:buClr>
                <a:schemeClr val="accent2"/>
              </a:buClr>
            </a:pPr>
            <a:r>
              <a:rPr lang="en-US" sz="2800" dirty="0" smtClean="0">
                <a:solidFill>
                  <a:schemeClr val="accent2"/>
                </a:solidFill>
              </a:rPr>
              <a:t>Influencers</a:t>
            </a:r>
          </a:p>
          <a:p>
            <a:pPr eaLnBrk="1" hangingPunct="1">
              <a:lnSpc>
                <a:spcPct val="90000"/>
              </a:lnSpc>
              <a:buClr>
                <a:schemeClr val="accent2"/>
              </a:buClr>
            </a:pPr>
            <a:r>
              <a:rPr lang="en-US" sz="2800" dirty="0" smtClean="0">
                <a:solidFill>
                  <a:schemeClr val="accent2"/>
                </a:solidFill>
              </a:rPr>
              <a:t>Deciders</a:t>
            </a:r>
          </a:p>
        </p:txBody>
      </p:sp>
      <p:sp>
        <p:nvSpPr>
          <p:cNvPr id="24581" name="Line 7"/>
          <p:cNvSpPr>
            <a:spLocks noChangeShapeType="1"/>
          </p:cNvSpPr>
          <p:nvPr/>
        </p:nvSpPr>
        <p:spPr bwMode="auto">
          <a:xfrm>
            <a:off x="4572000" y="3733800"/>
            <a:ext cx="0" cy="2209800"/>
          </a:xfrm>
          <a:prstGeom prst="line">
            <a:avLst/>
          </a:prstGeom>
          <a:noFill/>
          <a:ln w="38100">
            <a:solidFill>
              <a:srgbClr val="00B050"/>
            </a:solidFill>
            <a:round/>
            <a:headEnd/>
            <a:tailEnd/>
          </a:ln>
        </p:spPr>
        <p:txBody>
          <a:bodyPr/>
          <a:lstStyle/>
          <a:p>
            <a:endParaRPr lang="en-US"/>
          </a:p>
        </p:txBody>
      </p:sp>
      <p:sp>
        <p:nvSpPr>
          <p:cNvPr id="24582" name="Text Box 8"/>
          <p:cNvSpPr txBox="1">
            <a:spLocks noChangeArrowheads="1"/>
          </p:cNvSpPr>
          <p:nvPr/>
        </p:nvSpPr>
        <p:spPr bwMode="auto">
          <a:xfrm>
            <a:off x="4953000" y="4191000"/>
            <a:ext cx="2667000" cy="519113"/>
          </a:xfrm>
          <a:prstGeom prst="rect">
            <a:avLst/>
          </a:prstGeom>
          <a:noFill/>
          <a:ln w="9525">
            <a:noFill/>
            <a:miter lim="800000"/>
            <a:headEnd/>
            <a:tailEnd/>
          </a:ln>
        </p:spPr>
        <p:txBody>
          <a:bodyPr>
            <a:spAutoFit/>
          </a:bodyPr>
          <a:lstStyle/>
          <a:p>
            <a:r>
              <a:rPr lang="en-US" sz="2800" b="1" dirty="0">
                <a:solidFill>
                  <a:schemeClr val="accent2"/>
                </a:solidFill>
              </a:rPr>
              <a:t>Gatekeepers</a:t>
            </a:r>
          </a:p>
        </p:txBody>
      </p:sp>
      <p:sp>
        <p:nvSpPr>
          <p:cNvPr id="24584" name="TextBox 10"/>
          <p:cNvSpPr txBox="1">
            <a:spLocks noChangeArrowheads="1"/>
          </p:cNvSpPr>
          <p:nvPr/>
        </p:nvSpPr>
        <p:spPr bwMode="auto">
          <a:xfrm>
            <a:off x="2649538" y="2057400"/>
            <a:ext cx="3917950" cy="1066800"/>
          </a:xfrm>
          <a:prstGeom prst="rect">
            <a:avLst/>
          </a:prstGeom>
          <a:noFill/>
          <a:ln w="9525">
            <a:noFill/>
            <a:miter lim="800000"/>
            <a:headEnd/>
            <a:tailEnd/>
          </a:ln>
        </p:spPr>
        <p:txBody>
          <a:bodyPr>
            <a:spAutoFit/>
          </a:bodyPr>
          <a:lstStyle/>
          <a:p>
            <a:pPr algn="ctr"/>
            <a:r>
              <a:rPr lang="en-US" b="1" i="1" u="sng" dirty="0">
                <a:solidFill>
                  <a:srgbClr val="00B050"/>
                </a:solidFill>
              </a:rPr>
              <a:t>A simplistic view of the</a:t>
            </a:r>
          </a:p>
          <a:p>
            <a:pPr algn="ctr"/>
            <a:r>
              <a:rPr lang="en-US" sz="3200" b="1" u="sng" dirty="0">
                <a:solidFill>
                  <a:srgbClr val="00B050"/>
                </a:solidFill>
              </a:rPr>
              <a:t> </a:t>
            </a:r>
            <a:r>
              <a:rPr lang="en-US" sz="4000" b="1" u="sng" dirty="0">
                <a:solidFill>
                  <a:srgbClr val="00B050"/>
                </a:solidFill>
              </a:rPr>
              <a:t>Buying Center</a:t>
            </a: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2"/>
          <p:cNvSpPr>
            <a:spLocks noChangeArrowheads="1"/>
          </p:cNvSpPr>
          <p:nvPr/>
        </p:nvSpPr>
        <p:spPr bwMode="auto">
          <a:xfrm>
            <a:off x="163284" y="167088"/>
            <a:ext cx="8851392" cy="1280712"/>
          </a:xfrm>
          <a:prstGeom prst="rect">
            <a:avLst/>
          </a:prstGeom>
          <a:solidFill>
            <a:srgbClr val="FFC000">
              <a:alpha val="50000"/>
            </a:srgbClr>
          </a:solidFill>
          <a:ln w="9525">
            <a:noFill/>
            <a:miter lim="800000"/>
            <a:headEnd/>
            <a:tailEnd/>
          </a:ln>
        </p:spPr>
        <p:txBody>
          <a:bodyPr wrap="none" anchor="ctr"/>
          <a:lstStyle/>
          <a:p>
            <a:endParaRPr lang="en-US"/>
          </a:p>
        </p:txBody>
      </p:sp>
      <p:sp>
        <p:nvSpPr>
          <p:cNvPr id="7" name="Rectangle 3"/>
          <p:cNvSpPr>
            <a:spLocks noChangeArrowheads="1"/>
          </p:cNvSpPr>
          <p:nvPr/>
        </p:nvSpPr>
        <p:spPr bwMode="auto">
          <a:xfrm>
            <a:off x="609600" y="1676400"/>
            <a:ext cx="3657600" cy="457200"/>
          </a:xfrm>
          <a:prstGeom prst="rect">
            <a:avLst/>
          </a:prstGeom>
          <a:solidFill>
            <a:schemeClr val="accent2"/>
          </a:solidFill>
          <a:ln>
            <a:headEnd/>
            <a:tailEnd/>
          </a:ln>
        </p:spPr>
        <p:style>
          <a:lnRef idx="3">
            <a:schemeClr val="lt1"/>
          </a:lnRef>
          <a:fillRef idx="1">
            <a:schemeClr val="accent2"/>
          </a:fillRef>
          <a:effectRef idx="1">
            <a:schemeClr val="accent2"/>
          </a:effectRef>
          <a:fontRef idx="minor">
            <a:schemeClr val="lt1"/>
          </a:fontRef>
        </p:style>
        <p:txBody>
          <a:bodyPr wrap="none" anchor="ctr"/>
          <a:lstStyle/>
          <a:p>
            <a:pPr algn="ctr">
              <a:defRPr/>
            </a:pPr>
            <a:r>
              <a:rPr lang="en-US" sz="1800" b="1" dirty="0">
                <a:solidFill>
                  <a:srgbClr val="FFE181"/>
                </a:solidFill>
                <a:latin typeface="Arial" charset="0"/>
              </a:rPr>
              <a:t>1. Problem recognition</a:t>
            </a:r>
          </a:p>
        </p:txBody>
      </p:sp>
      <p:sp>
        <p:nvSpPr>
          <p:cNvPr id="8" name="Rectangle 4"/>
          <p:cNvSpPr>
            <a:spLocks noChangeArrowheads="1"/>
          </p:cNvSpPr>
          <p:nvPr/>
        </p:nvSpPr>
        <p:spPr bwMode="auto">
          <a:xfrm>
            <a:off x="1219200" y="2286000"/>
            <a:ext cx="3886200" cy="457200"/>
          </a:xfrm>
          <a:prstGeom prst="rect">
            <a:avLst/>
          </a:prstGeom>
          <a:solidFill>
            <a:schemeClr val="accent2"/>
          </a:solidFill>
          <a:ln>
            <a:headEnd/>
            <a:tailEnd/>
          </a:ln>
        </p:spPr>
        <p:style>
          <a:lnRef idx="3">
            <a:schemeClr val="lt1"/>
          </a:lnRef>
          <a:fillRef idx="1">
            <a:schemeClr val="accent2"/>
          </a:fillRef>
          <a:effectRef idx="1">
            <a:schemeClr val="accent2"/>
          </a:effectRef>
          <a:fontRef idx="minor">
            <a:schemeClr val="lt1"/>
          </a:fontRef>
        </p:style>
        <p:txBody>
          <a:bodyPr wrap="none" anchor="ctr"/>
          <a:lstStyle/>
          <a:p>
            <a:pPr algn="ctr">
              <a:defRPr/>
            </a:pPr>
            <a:r>
              <a:rPr lang="en-US" sz="1800" b="1" dirty="0">
                <a:solidFill>
                  <a:srgbClr val="FFE181"/>
                </a:solidFill>
                <a:latin typeface="Arial" charset="0"/>
              </a:rPr>
              <a:t>2. General need description</a:t>
            </a:r>
          </a:p>
        </p:txBody>
      </p:sp>
      <p:sp>
        <p:nvSpPr>
          <p:cNvPr id="9" name="Rectangle 5"/>
          <p:cNvSpPr>
            <a:spLocks noChangeArrowheads="1"/>
          </p:cNvSpPr>
          <p:nvPr/>
        </p:nvSpPr>
        <p:spPr bwMode="auto">
          <a:xfrm>
            <a:off x="1905000" y="2895600"/>
            <a:ext cx="3657600" cy="457200"/>
          </a:xfrm>
          <a:prstGeom prst="rect">
            <a:avLst/>
          </a:prstGeom>
          <a:solidFill>
            <a:schemeClr val="accent2"/>
          </a:solidFill>
          <a:ln>
            <a:headEnd/>
            <a:tailEnd/>
          </a:ln>
        </p:spPr>
        <p:style>
          <a:lnRef idx="3">
            <a:schemeClr val="lt1"/>
          </a:lnRef>
          <a:fillRef idx="1">
            <a:schemeClr val="accent2"/>
          </a:fillRef>
          <a:effectRef idx="1">
            <a:schemeClr val="accent2"/>
          </a:effectRef>
          <a:fontRef idx="minor">
            <a:schemeClr val="lt1"/>
          </a:fontRef>
        </p:style>
        <p:txBody>
          <a:bodyPr wrap="none" anchor="ctr"/>
          <a:lstStyle/>
          <a:p>
            <a:pPr algn="ctr">
              <a:defRPr/>
            </a:pPr>
            <a:r>
              <a:rPr lang="en-US" sz="1800" b="1" dirty="0">
                <a:solidFill>
                  <a:srgbClr val="FFE181"/>
                </a:solidFill>
                <a:latin typeface="Arial" charset="0"/>
              </a:rPr>
              <a:t>3. Product specification</a:t>
            </a:r>
          </a:p>
        </p:txBody>
      </p:sp>
      <p:sp>
        <p:nvSpPr>
          <p:cNvPr id="10" name="Rectangle 6"/>
          <p:cNvSpPr>
            <a:spLocks noChangeArrowheads="1"/>
          </p:cNvSpPr>
          <p:nvPr/>
        </p:nvSpPr>
        <p:spPr bwMode="auto">
          <a:xfrm>
            <a:off x="2514600" y="3505200"/>
            <a:ext cx="3657600" cy="457200"/>
          </a:xfrm>
          <a:prstGeom prst="rect">
            <a:avLst/>
          </a:prstGeom>
          <a:solidFill>
            <a:schemeClr val="accent2"/>
          </a:solidFill>
          <a:ln>
            <a:headEnd/>
            <a:tailEnd/>
          </a:ln>
        </p:spPr>
        <p:style>
          <a:lnRef idx="3">
            <a:schemeClr val="lt1"/>
          </a:lnRef>
          <a:fillRef idx="1">
            <a:schemeClr val="accent2"/>
          </a:fillRef>
          <a:effectRef idx="1">
            <a:schemeClr val="accent2"/>
          </a:effectRef>
          <a:fontRef idx="minor">
            <a:schemeClr val="lt1"/>
          </a:fontRef>
        </p:style>
        <p:txBody>
          <a:bodyPr wrap="none" anchor="ctr"/>
          <a:lstStyle/>
          <a:p>
            <a:pPr algn="ctr">
              <a:defRPr/>
            </a:pPr>
            <a:r>
              <a:rPr lang="en-US" sz="1800" b="1" dirty="0">
                <a:solidFill>
                  <a:srgbClr val="FFE181"/>
                </a:solidFill>
                <a:latin typeface="Arial" charset="0"/>
              </a:rPr>
              <a:t>4. Supplier/Source search</a:t>
            </a:r>
          </a:p>
        </p:txBody>
      </p:sp>
      <p:sp>
        <p:nvSpPr>
          <p:cNvPr id="11" name="Rectangle 7"/>
          <p:cNvSpPr>
            <a:spLocks noChangeArrowheads="1"/>
          </p:cNvSpPr>
          <p:nvPr/>
        </p:nvSpPr>
        <p:spPr bwMode="auto">
          <a:xfrm>
            <a:off x="4953000" y="5943600"/>
            <a:ext cx="3810000" cy="457200"/>
          </a:xfrm>
          <a:prstGeom prst="rect">
            <a:avLst/>
          </a:prstGeom>
          <a:solidFill>
            <a:schemeClr val="accent2"/>
          </a:solidFill>
          <a:ln>
            <a:headEnd/>
            <a:tailEnd/>
          </a:ln>
        </p:spPr>
        <p:style>
          <a:lnRef idx="3">
            <a:schemeClr val="lt1"/>
          </a:lnRef>
          <a:fillRef idx="1">
            <a:schemeClr val="accent2"/>
          </a:fillRef>
          <a:effectRef idx="1">
            <a:schemeClr val="accent2"/>
          </a:effectRef>
          <a:fontRef idx="minor">
            <a:schemeClr val="lt1"/>
          </a:fontRef>
        </p:style>
        <p:txBody>
          <a:bodyPr wrap="none" anchor="ctr"/>
          <a:lstStyle/>
          <a:p>
            <a:pPr algn="ctr">
              <a:defRPr/>
            </a:pPr>
            <a:r>
              <a:rPr lang="en-US" sz="1800" b="1" dirty="0">
                <a:solidFill>
                  <a:srgbClr val="FFE181"/>
                </a:solidFill>
                <a:latin typeface="Arial" charset="0"/>
              </a:rPr>
              <a:t>8. Evaluate performance</a:t>
            </a:r>
          </a:p>
        </p:txBody>
      </p:sp>
      <p:sp>
        <p:nvSpPr>
          <p:cNvPr id="12" name="Rectangle 8"/>
          <p:cNvSpPr>
            <a:spLocks noChangeArrowheads="1"/>
          </p:cNvSpPr>
          <p:nvPr/>
        </p:nvSpPr>
        <p:spPr bwMode="auto">
          <a:xfrm>
            <a:off x="4191000" y="5334000"/>
            <a:ext cx="4267200" cy="457200"/>
          </a:xfrm>
          <a:prstGeom prst="rect">
            <a:avLst/>
          </a:prstGeom>
          <a:solidFill>
            <a:schemeClr val="accent2"/>
          </a:solidFill>
          <a:ln>
            <a:headEnd/>
            <a:tailEnd/>
          </a:ln>
        </p:spPr>
        <p:style>
          <a:lnRef idx="3">
            <a:schemeClr val="lt1"/>
          </a:lnRef>
          <a:fillRef idx="1">
            <a:schemeClr val="accent2"/>
          </a:fillRef>
          <a:effectRef idx="1">
            <a:schemeClr val="accent2"/>
          </a:effectRef>
          <a:fontRef idx="minor">
            <a:schemeClr val="lt1"/>
          </a:fontRef>
        </p:style>
        <p:txBody>
          <a:bodyPr wrap="none" anchor="ctr"/>
          <a:lstStyle/>
          <a:p>
            <a:pPr algn="ctr">
              <a:defRPr/>
            </a:pPr>
            <a:r>
              <a:rPr lang="en-US" sz="1800" b="1" dirty="0">
                <a:solidFill>
                  <a:srgbClr val="FFC000"/>
                </a:solidFill>
                <a:latin typeface="Arial" charset="0"/>
              </a:rPr>
              <a:t>7</a:t>
            </a:r>
            <a:r>
              <a:rPr lang="en-US" sz="1800" b="1" dirty="0">
                <a:solidFill>
                  <a:srgbClr val="FFE181"/>
                </a:solidFill>
                <a:latin typeface="Arial" charset="0"/>
              </a:rPr>
              <a:t>. Make the transaction routine</a:t>
            </a:r>
          </a:p>
        </p:txBody>
      </p:sp>
      <p:sp>
        <p:nvSpPr>
          <p:cNvPr id="13" name="Rectangle 9"/>
          <p:cNvSpPr>
            <a:spLocks noChangeArrowheads="1"/>
          </p:cNvSpPr>
          <p:nvPr/>
        </p:nvSpPr>
        <p:spPr bwMode="auto">
          <a:xfrm>
            <a:off x="3733800" y="4724400"/>
            <a:ext cx="3657600" cy="457200"/>
          </a:xfrm>
          <a:prstGeom prst="rect">
            <a:avLst/>
          </a:prstGeom>
          <a:solidFill>
            <a:schemeClr val="accent2"/>
          </a:solidFill>
          <a:ln>
            <a:headEnd/>
            <a:tailEnd/>
          </a:ln>
        </p:spPr>
        <p:style>
          <a:lnRef idx="3">
            <a:schemeClr val="lt1"/>
          </a:lnRef>
          <a:fillRef idx="1">
            <a:schemeClr val="accent2"/>
          </a:fillRef>
          <a:effectRef idx="1">
            <a:schemeClr val="accent2"/>
          </a:effectRef>
          <a:fontRef idx="minor">
            <a:schemeClr val="lt1"/>
          </a:fontRef>
        </p:style>
        <p:txBody>
          <a:bodyPr wrap="none" anchor="ctr"/>
          <a:lstStyle/>
          <a:p>
            <a:pPr algn="ctr">
              <a:defRPr/>
            </a:pPr>
            <a:r>
              <a:rPr lang="en-US" sz="1800" b="1" dirty="0" smtClean="0">
                <a:solidFill>
                  <a:srgbClr val="FFE181"/>
                </a:solidFill>
                <a:latin typeface="Arial" charset="0"/>
              </a:rPr>
              <a:t>6</a:t>
            </a:r>
            <a:r>
              <a:rPr lang="en-US" sz="1800" b="1" dirty="0">
                <a:solidFill>
                  <a:srgbClr val="FFE181"/>
                </a:solidFill>
                <a:latin typeface="Arial" charset="0"/>
              </a:rPr>
              <a:t>. Selection</a:t>
            </a:r>
          </a:p>
        </p:txBody>
      </p:sp>
      <p:sp>
        <p:nvSpPr>
          <p:cNvPr id="14" name="Rectangle 10"/>
          <p:cNvSpPr>
            <a:spLocks noChangeArrowheads="1"/>
          </p:cNvSpPr>
          <p:nvPr/>
        </p:nvSpPr>
        <p:spPr bwMode="auto">
          <a:xfrm>
            <a:off x="3124200" y="4114800"/>
            <a:ext cx="3657600" cy="457200"/>
          </a:xfrm>
          <a:prstGeom prst="rect">
            <a:avLst/>
          </a:prstGeom>
          <a:solidFill>
            <a:schemeClr val="accent2"/>
          </a:solidFill>
          <a:ln>
            <a:headEnd/>
            <a:tailEnd/>
          </a:ln>
        </p:spPr>
        <p:style>
          <a:lnRef idx="3">
            <a:schemeClr val="lt1"/>
          </a:lnRef>
          <a:fillRef idx="1">
            <a:schemeClr val="accent2"/>
          </a:fillRef>
          <a:effectRef idx="1">
            <a:schemeClr val="accent2"/>
          </a:effectRef>
          <a:fontRef idx="minor">
            <a:schemeClr val="lt1"/>
          </a:fontRef>
        </p:style>
        <p:txBody>
          <a:bodyPr wrap="none" anchor="ctr"/>
          <a:lstStyle/>
          <a:p>
            <a:pPr algn="ctr">
              <a:defRPr/>
            </a:pPr>
            <a:r>
              <a:rPr lang="en-US" sz="1800" b="1" dirty="0">
                <a:solidFill>
                  <a:srgbClr val="FFE181"/>
                </a:solidFill>
                <a:latin typeface="Arial" charset="0"/>
              </a:rPr>
              <a:t>5. Proposal Solicitation</a:t>
            </a:r>
          </a:p>
        </p:txBody>
      </p:sp>
      <p:sp>
        <p:nvSpPr>
          <p:cNvPr id="433156" name="Rectangle 4"/>
          <p:cNvSpPr>
            <a:spLocks noChangeArrowheads="1"/>
          </p:cNvSpPr>
          <p:nvPr/>
        </p:nvSpPr>
        <p:spPr bwMode="auto">
          <a:xfrm>
            <a:off x="304800" y="304800"/>
            <a:ext cx="8534400" cy="1143000"/>
          </a:xfrm>
          <a:prstGeom prst="rect">
            <a:avLst/>
          </a:prstGeom>
          <a:noFill/>
          <a:ln w="9525">
            <a:noFill/>
            <a:miter lim="800000"/>
            <a:headEnd/>
            <a:tailEnd/>
          </a:ln>
        </p:spPr>
        <p:txBody>
          <a:bodyPr anchor="ctr"/>
          <a:lstStyle/>
          <a:p>
            <a:pPr algn="ctr">
              <a:defRPr/>
            </a:pPr>
            <a:r>
              <a:rPr lang="en-US" sz="4000" b="1" dirty="0">
                <a:solidFill>
                  <a:schemeClr val="accent2"/>
                </a:solidFill>
              </a:rPr>
              <a:t>Traditional </a:t>
            </a:r>
            <a:r>
              <a:rPr lang="en-US" sz="4000" b="1" dirty="0" err="1">
                <a:solidFill>
                  <a:schemeClr val="accent2"/>
                </a:solidFill>
              </a:rPr>
              <a:t>BtB</a:t>
            </a:r>
            <a:r>
              <a:rPr lang="en-US" sz="4000" b="1" dirty="0">
                <a:solidFill>
                  <a:schemeClr val="accent2"/>
                </a:solidFill>
              </a:rPr>
              <a:t> Buyer Behavior Process</a:t>
            </a:r>
            <a:endParaRPr lang="en-US" sz="3200" b="1" dirty="0">
              <a:solidFill>
                <a:schemeClr val="accent2"/>
              </a:solidFill>
              <a:effectLst>
                <a:outerShdw blurRad="38100" dist="38100" dir="2700000" algn="tl">
                  <a:srgbClr val="000000"/>
                </a:outerShdw>
              </a:effectLst>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
          <p:cNvSpPr>
            <a:spLocks noChangeArrowheads="1"/>
          </p:cNvSpPr>
          <p:nvPr/>
        </p:nvSpPr>
        <p:spPr bwMode="auto">
          <a:xfrm>
            <a:off x="163284" y="167088"/>
            <a:ext cx="8851392" cy="1280712"/>
          </a:xfrm>
          <a:prstGeom prst="rect">
            <a:avLst/>
          </a:prstGeom>
          <a:solidFill>
            <a:srgbClr val="FFC000">
              <a:alpha val="50000"/>
            </a:srgbClr>
          </a:solidFill>
          <a:ln w="9525">
            <a:noFill/>
            <a:miter lim="800000"/>
            <a:headEnd/>
            <a:tailEnd/>
          </a:ln>
        </p:spPr>
        <p:txBody>
          <a:bodyPr wrap="none" anchor="ctr"/>
          <a:lstStyle/>
          <a:p>
            <a:endParaRPr lang="en-US"/>
          </a:p>
        </p:txBody>
      </p:sp>
      <p:grpSp>
        <p:nvGrpSpPr>
          <p:cNvPr id="26626" name="Group 1026"/>
          <p:cNvGrpSpPr>
            <a:grpSpLocks/>
          </p:cNvGrpSpPr>
          <p:nvPr/>
        </p:nvGrpSpPr>
        <p:grpSpPr bwMode="auto">
          <a:xfrm>
            <a:off x="4038600" y="2286000"/>
            <a:ext cx="2590800" cy="3200400"/>
            <a:chOff x="2496" y="1152"/>
            <a:chExt cx="1632" cy="2016"/>
          </a:xfrm>
        </p:grpSpPr>
        <p:grpSp>
          <p:nvGrpSpPr>
            <p:cNvPr id="26648" name="Group 1027"/>
            <p:cNvGrpSpPr>
              <a:grpSpLocks/>
            </p:cNvGrpSpPr>
            <p:nvPr/>
          </p:nvGrpSpPr>
          <p:grpSpPr bwMode="auto">
            <a:xfrm>
              <a:off x="2496" y="1152"/>
              <a:ext cx="1632" cy="2016"/>
              <a:chOff x="2928" y="1416"/>
              <a:chExt cx="624" cy="1488"/>
            </a:xfrm>
          </p:grpSpPr>
          <p:sp>
            <p:nvSpPr>
              <p:cNvPr id="26650" name="Puzzle3"/>
              <p:cNvSpPr>
                <a:spLocks noEditPoints="1" noChangeArrowheads="1"/>
              </p:cNvSpPr>
              <p:nvPr/>
            </p:nvSpPr>
            <p:spPr bwMode="auto">
              <a:xfrm>
                <a:off x="3232" y="1416"/>
                <a:ext cx="245" cy="791"/>
              </a:xfrm>
              <a:custGeom>
                <a:avLst/>
                <a:gdLst>
                  <a:gd name="T0" fmla="*/ 1 w 21600"/>
                  <a:gd name="T1" fmla="*/ 21 h 21600"/>
                  <a:gd name="T2" fmla="*/ 3 w 21600"/>
                  <a:gd name="T3" fmla="*/ 28 h 21600"/>
                  <a:gd name="T4" fmla="*/ 2 w 21600"/>
                  <a:gd name="T5" fmla="*/ 18 h 21600"/>
                  <a:gd name="T6" fmla="*/ 3 w 21600"/>
                  <a:gd name="T7" fmla="*/ 9 h 21600"/>
                  <a:gd name="T8" fmla="*/ 1 w 21600"/>
                  <a:gd name="T9" fmla="*/ 0 h 21600"/>
                  <a:gd name="T10" fmla="*/ 0 w 21600"/>
                  <a:gd name="T11" fmla="*/ 9 h 21600"/>
                  <a:gd name="T12" fmla="*/ 1 w 21600"/>
                  <a:gd name="T13" fmla="*/ 18 h 21600"/>
                  <a:gd name="T14" fmla="*/ 0 w 21600"/>
                  <a:gd name="T15" fmla="*/ 28 h 21600"/>
                  <a:gd name="T16" fmla="*/ 0 60000 65536"/>
                  <a:gd name="T17" fmla="*/ 0 60000 65536"/>
                  <a:gd name="T18" fmla="*/ 0 60000 65536"/>
                  <a:gd name="T19" fmla="*/ 0 60000 65536"/>
                  <a:gd name="T20" fmla="*/ 0 60000 65536"/>
                  <a:gd name="T21" fmla="*/ 0 60000 65536"/>
                  <a:gd name="T22" fmla="*/ 0 60000 65536"/>
                  <a:gd name="T23" fmla="*/ 0 60000 65536"/>
                  <a:gd name="T24" fmla="*/ 2292 w 21600"/>
                  <a:gd name="T25" fmla="*/ 7728 h 21600"/>
                  <a:gd name="T26" fmla="*/ 19131 w 21600"/>
                  <a:gd name="T27" fmla="*/ 20235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6625" y="20892"/>
                    </a:moveTo>
                    <a:lnTo>
                      <a:pt x="7105" y="21023"/>
                    </a:lnTo>
                    <a:lnTo>
                      <a:pt x="7513" y="21088"/>
                    </a:lnTo>
                    <a:lnTo>
                      <a:pt x="7922" y="21115"/>
                    </a:lnTo>
                    <a:lnTo>
                      <a:pt x="8242" y="21115"/>
                    </a:lnTo>
                    <a:lnTo>
                      <a:pt x="8544" y="21062"/>
                    </a:lnTo>
                    <a:lnTo>
                      <a:pt x="8810" y="20997"/>
                    </a:lnTo>
                    <a:lnTo>
                      <a:pt x="9023" y="20892"/>
                    </a:lnTo>
                    <a:lnTo>
                      <a:pt x="9148" y="20761"/>
                    </a:lnTo>
                    <a:lnTo>
                      <a:pt x="9290" y="20616"/>
                    </a:lnTo>
                    <a:lnTo>
                      <a:pt x="9361" y="20459"/>
                    </a:lnTo>
                    <a:lnTo>
                      <a:pt x="9396" y="20289"/>
                    </a:lnTo>
                    <a:lnTo>
                      <a:pt x="9396" y="20092"/>
                    </a:lnTo>
                    <a:lnTo>
                      <a:pt x="9325" y="19909"/>
                    </a:lnTo>
                    <a:lnTo>
                      <a:pt x="9219" y="19738"/>
                    </a:lnTo>
                    <a:lnTo>
                      <a:pt x="9094" y="19555"/>
                    </a:lnTo>
                    <a:lnTo>
                      <a:pt x="8917" y="19384"/>
                    </a:lnTo>
                    <a:lnTo>
                      <a:pt x="8650" y="19162"/>
                    </a:lnTo>
                    <a:lnTo>
                      <a:pt x="8437" y="18900"/>
                    </a:lnTo>
                    <a:lnTo>
                      <a:pt x="8277" y="18624"/>
                    </a:lnTo>
                    <a:lnTo>
                      <a:pt x="8135" y="18349"/>
                    </a:lnTo>
                    <a:lnTo>
                      <a:pt x="8028" y="18048"/>
                    </a:lnTo>
                    <a:lnTo>
                      <a:pt x="7993" y="17746"/>
                    </a:lnTo>
                    <a:lnTo>
                      <a:pt x="7993" y="17471"/>
                    </a:lnTo>
                    <a:lnTo>
                      <a:pt x="8028" y="17169"/>
                    </a:lnTo>
                    <a:lnTo>
                      <a:pt x="8135" y="16920"/>
                    </a:lnTo>
                    <a:lnTo>
                      <a:pt x="8277" y="16671"/>
                    </a:lnTo>
                    <a:lnTo>
                      <a:pt x="8366" y="16540"/>
                    </a:lnTo>
                    <a:lnTo>
                      <a:pt x="8473" y="16409"/>
                    </a:lnTo>
                    <a:lnTo>
                      <a:pt x="8615" y="16317"/>
                    </a:lnTo>
                    <a:lnTo>
                      <a:pt x="8739" y="16213"/>
                    </a:lnTo>
                    <a:lnTo>
                      <a:pt x="8881" y="16134"/>
                    </a:lnTo>
                    <a:lnTo>
                      <a:pt x="9059" y="16055"/>
                    </a:lnTo>
                    <a:lnTo>
                      <a:pt x="9254" y="15990"/>
                    </a:lnTo>
                    <a:lnTo>
                      <a:pt x="9432" y="15911"/>
                    </a:lnTo>
                    <a:lnTo>
                      <a:pt x="9663" y="15885"/>
                    </a:lnTo>
                    <a:lnTo>
                      <a:pt x="9876" y="15833"/>
                    </a:lnTo>
                    <a:lnTo>
                      <a:pt x="10142" y="15806"/>
                    </a:lnTo>
                    <a:lnTo>
                      <a:pt x="10391" y="15806"/>
                    </a:lnTo>
                    <a:lnTo>
                      <a:pt x="10728" y="15806"/>
                    </a:lnTo>
                    <a:lnTo>
                      <a:pt x="10995" y="15806"/>
                    </a:lnTo>
                    <a:lnTo>
                      <a:pt x="11279" y="15833"/>
                    </a:lnTo>
                    <a:lnTo>
                      <a:pt x="11546" y="15885"/>
                    </a:lnTo>
                    <a:lnTo>
                      <a:pt x="11776" y="15937"/>
                    </a:lnTo>
                    <a:lnTo>
                      <a:pt x="12025" y="15990"/>
                    </a:lnTo>
                    <a:lnTo>
                      <a:pt x="12221" y="16055"/>
                    </a:lnTo>
                    <a:lnTo>
                      <a:pt x="12434" y="16134"/>
                    </a:lnTo>
                    <a:lnTo>
                      <a:pt x="12611" y="16213"/>
                    </a:lnTo>
                    <a:lnTo>
                      <a:pt x="12771" y="16317"/>
                    </a:lnTo>
                    <a:lnTo>
                      <a:pt x="12913" y="16409"/>
                    </a:lnTo>
                    <a:lnTo>
                      <a:pt x="13038" y="16514"/>
                    </a:lnTo>
                    <a:lnTo>
                      <a:pt x="13251" y="16737"/>
                    </a:lnTo>
                    <a:lnTo>
                      <a:pt x="13428" y="16986"/>
                    </a:lnTo>
                    <a:lnTo>
                      <a:pt x="13517" y="17248"/>
                    </a:lnTo>
                    <a:lnTo>
                      <a:pt x="13588" y="17523"/>
                    </a:lnTo>
                    <a:lnTo>
                      <a:pt x="13588" y="17799"/>
                    </a:lnTo>
                    <a:lnTo>
                      <a:pt x="13517" y="18074"/>
                    </a:lnTo>
                    <a:lnTo>
                      <a:pt x="13428" y="18323"/>
                    </a:lnTo>
                    <a:lnTo>
                      <a:pt x="13286" y="18572"/>
                    </a:lnTo>
                    <a:lnTo>
                      <a:pt x="13109" y="18808"/>
                    </a:lnTo>
                    <a:lnTo>
                      <a:pt x="12878" y="19031"/>
                    </a:lnTo>
                    <a:lnTo>
                      <a:pt x="12434" y="19411"/>
                    </a:lnTo>
                    <a:lnTo>
                      <a:pt x="12132" y="19738"/>
                    </a:lnTo>
                    <a:lnTo>
                      <a:pt x="12025" y="19856"/>
                    </a:lnTo>
                    <a:lnTo>
                      <a:pt x="11919" y="20014"/>
                    </a:lnTo>
                    <a:lnTo>
                      <a:pt x="11883" y="20132"/>
                    </a:lnTo>
                    <a:lnTo>
                      <a:pt x="11883" y="20263"/>
                    </a:lnTo>
                    <a:lnTo>
                      <a:pt x="11883" y="20394"/>
                    </a:lnTo>
                    <a:lnTo>
                      <a:pt x="11954" y="20485"/>
                    </a:lnTo>
                    <a:lnTo>
                      <a:pt x="12061" y="20590"/>
                    </a:lnTo>
                    <a:lnTo>
                      <a:pt x="12185" y="20695"/>
                    </a:lnTo>
                    <a:lnTo>
                      <a:pt x="12327" y="20787"/>
                    </a:lnTo>
                    <a:lnTo>
                      <a:pt x="12540" y="20892"/>
                    </a:lnTo>
                    <a:lnTo>
                      <a:pt x="12771" y="20997"/>
                    </a:lnTo>
                    <a:lnTo>
                      <a:pt x="13073" y="21088"/>
                    </a:lnTo>
                    <a:lnTo>
                      <a:pt x="13428" y="21193"/>
                    </a:lnTo>
                    <a:lnTo>
                      <a:pt x="13873" y="21298"/>
                    </a:lnTo>
                    <a:lnTo>
                      <a:pt x="14317" y="21390"/>
                    </a:lnTo>
                    <a:lnTo>
                      <a:pt x="14778" y="21468"/>
                    </a:lnTo>
                    <a:lnTo>
                      <a:pt x="15294" y="21547"/>
                    </a:lnTo>
                    <a:lnTo>
                      <a:pt x="15809" y="21600"/>
                    </a:lnTo>
                    <a:lnTo>
                      <a:pt x="16359" y="21652"/>
                    </a:lnTo>
                    <a:lnTo>
                      <a:pt x="16875" y="21678"/>
                    </a:lnTo>
                    <a:lnTo>
                      <a:pt x="17407" y="21678"/>
                    </a:lnTo>
                    <a:lnTo>
                      <a:pt x="17958" y="21678"/>
                    </a:lnTo>
                    <a:lnTo>
                      <a:pt x="18473" y="21652"/>
                    </a:lnTo>
                    <a:lnTo>
                      <a:pt x="18953" y="21573"/>
                    </a:lnTo>
                    <a:lnTo>
                      <a:pt x="19397" y="21495"/>
                    </a:lnTo>
                    <a:lnTo>
                      <a:pt x="19841" y="21390"/>
                    </a:lnTo>
                    <a:lnTo>
                      <a:pt x="20214" y="21272"/>
                    </a:lnTo>
                    <a:lnTo>
                      <a:pt x="20551" y="21088"/>
                    </a:lnTo>
                    <a:lnTo>
                      <a:pt x="20480" y="20787"/>
                    </a:lnTo>
                    <a:lnTo>
                      <a:pt x="20409" y="20485"/>
                    </a:lnTo>
                    <a:lnTo>
                      <a:pt x="20356" y="20158"/>
                    </a:lnTo>
                    <a:lnTo>
                      <a:pt x="20356" y="19804"/>
                    </a:lnTo>
                    <a:lnTo>
                      <a:pt x="20321" y="19083"/>
                    </a:lnTo>
                    <a:lnTo>
                      <a:pt x="20356" y="18349"/>
                    </a:lnTo>
                    <a:lnTo>
                      <a:pt x="20409" y="17641"/>
                    </a:lnTo>
                    <a:lnTo>
                      <a:pt x="20480" y="17012"/>
                    </a:lnTo>
                    <a:lnTo>
                      <a:pt x="20551" y="16488"/>
                    </a:lnTo>
                    <a:lnTo>
                      <a:pt x="20551" y="16055"/>
                    </a:lnTo>
                    <a:lnTo>
                      <a:pt x="20551" y="15911"/>
                    </a:lnTo>
                    <a:lnTo>
                      <a:pt x="20445" y="15754"/>
                    </a:lnTo>
                    <a:lnTo>
                      <a:pt x="20356" y="15610"/>
                    </a:lnTo>
                    <a:lnTo>
                      <a:pt x="20178" y="15452"/>
                    </a:lnTo>
                    <a:lnTo>
                      <a:pt x="20001" y="15334"/>
                    </a:lnTo>
                    <a:lnTo>
                      <a:pt x="19770" y="15230"/>
                    </a:lnTo>
                    <a:lnTo>
                      <a:pt x="19521" y="15125"/>
                    </a:lnTo>
                    <a:lnTo>
                      <a:pt x="19290" y="15059"/>
                    </a:lnTo>
                    <a:lnTo>
                      <a:pt x="19024" y="15007"/>
                    </a:lnTo>
                    <a:lnTo>
                      <a:pt x="18740" y="14954"/>
                    </a:lnTo>
                    <a:lnTo>
                      <a:pt x="18509" y="14954"/>
                    </a:lnTo>
                    <a:lnTo>
                      <a:pt x="18225" y="14954"/>
                    </a:lnTo>
                    <a:lnTo>
                      <a:pt x="17994" y="15007"/>
                    </a:lnTo>
                    <a:lnTo>
                      <a:pt x="17763" y="15085"/>
                    </a:lnTo>
                    <a:lnTo>
                      <a:pt x="17550" y="15177"/>
                    </a:lnTo>
                    <a:lnTo>
                      <a:pt x="17372" y="15308"/>
                    </a:lnTo>
                    <a:lnTo>
                      <a:pt x="17176" y="15426"/>
                    </a:lnTo>
                    <a:lnTo>
                      <a:pt x="16928" y="15557"/>
                    </a:lnTo>
                    <a:lnTo>
                      <a:pt x="16661" y="15636"/>
                    </a:lnTo>
                    <a:lnTo>
                      <a:pt x="16359" y="15688"/>
                    </a:lnTo>
                    <a:lnTo>
                      <a:pt x="16022" y="15715"/>
                    </a:lnTo>
                    <a:lnTo>
                      <a:pt x="15667" y="15688"/>
                    </a:lnTo>
                    <a:lnTo>
                      <a:pt x="15294" y="15662"/>
                    </a:lnTo>
                    <a:lnTo>
                      <a:pt x="14956" y="15583"/>
                    </a:lnTo>
                    <a:lnTo>
                      <a:pt x="14619" y="15479"/>
                    </a:lnTo>
                    <a:lnTo>
                      <a:pt x="14281" y="15334"/>
                    </a:lnTo>
                    <a:lnTo>
                      <a:pt x="13961" y="15177"/>
                    </a:lnTo>
                    <a:lnTo>
                      <a:pt x="13695" y="14981"/>
                    </a:lnTo>
                    <a:lnTo>
                      <a:pt x="13588" y="14850"/>
                    </a:lnTo>
                    <a:lnTo>
                      <a:pt x="13482" y="14732"/>
                    </a:lnTo>
                    <a:lnTo>
                      <a:pt x="13393" y="14600"/>
                    </a:lnTo>
                    <a:lnTo>
                      <a:pt x="13322" y="14456"/>
                    </a:lnTo>
                    <a:lnTo>
                      <a:pt x="13251" y="14299"/>
                    </a:lnTo>
                    <a:lnTo>
                      <a:pt x="13215" y="14155"/>
                    </a:lnTo>
                    <a:lnTo>
                      <a:pt x="13180" y="13971"/>
                    </a:lnTo>
                    <a:lnTo>
                      <a:pt x="13180" y="13801"/>
                    </a:lnTo>
                    <a:lnTo>
                      <a:pt x="13180" y="13591"/>
                    </a:lnTo>
                    <a:lnTo>
                      <a:pt x="13215" y="13395"/>
                    </a:lnTo>
                    <a:lnTo>
                      <a:pt x="13251" y="13198"/>
                    </a:lnTo>
                    <a:lnTo>
                      <a:pt x="13322" y="13015"/>
                    </a:lnTo>
                    <a:lnTo>
                      <a:pt x="13393" y="12870"/>
                    </a:lnTo>
                    <a:lnTo>
                      <a:pt x="13482" y="12713"/>
                    </a:lnTo>
                    <a:lnTo>
                      <a:pt x="13588" y="12569"/>
                    </a:lnTo>
                    <a:lnTo>
                      <a:pt x="13730" y="12438"/>
                    </a:lnTo>
                    <a:lnTo>
                      <a:pt x="13997" y="12215"/>
                    </a:lnTo>
                    <a:lnTo>
                      <a:pt x="14334" y="12005"/>
                    </a:lnTo>
                    <a:lnTo>
                      <a:pt x="14690" y="11861"/>
                    </a:lnTo>
                    <a:lnTo>
                      <a:pt x="15063" y="11756"/>
                    </a:lnTo>
                    <a:lnTo>
                      <a:pt x="15436" y="11678"/>
                    </a:lnTo>
                    <a:lnTo>
                      <a:pt x="15809" y="11638"/>
                    </a:lnTo>
                    <a:lnTo>
                      <a:pt x="16182" y="11638"/>
                    </a:lnTo>
                    <a:lnTo>
                      <a:pt x="16555" y="11678"/>
                    </a:lnTo>
                    <a:lnTo>
                      <a:pt x="16910" y="11730"/>
                    </a:lnTo>
                    <a:lnTo>
                      <a:pt x="17248" y="11835"/>
                    </a:lnTo>
                    <a:lnTo>
                      <a:pt x="17514" y="11966"/>
                    </a:lnTo>
                    <a:lnTo>
                      <a:pt x="17763" y="12110"/>
                    </a:lnTo>
                    <a:lnTo>
                      <a:pt x="17887" y="12215"/>
                    </a:lnTo>
                    <a:lnTo>
                      <a:pt x="18065" y="12307"/>
                    </a:lnTo>
                    <a:lnTo>
                      <a:pt x="18260" y="12412"/>
                    </a:lnTo>
                    <a:lnTo>
                      <a:pt x="18438" y="12464"/>
                    </a:lnTo>
                    <a:lnTo>
                      <a:pt x="18669" y="12543"/>
                    </a:lnTo>
                    <a:lnTo>
                      <a:pt x="18882" y="12569"/>
                    </a:lnTo>
                    <a:lnTo>
                      <a:pt x="19113" y="12595"/>
                    </a:lnTo>
                    <a:lnTo>
                      <a:pt x="19361" y="12608"/>
                    </a:lnTo>
                    <a:lnTo>
                      <a:pt x="19592" y="12608"/>
                    </a:lnTo>
                    <a:lnTo>
                      <a:pt x="19841" y="12595"/>
                    </a:lnTo>
                    <a:lnTo>
                      <a:pt x="20072" y="12543"/>
                    </a:lnTo>
                    <a:lnTo>
                      <a:pt x="20321" y="12490"/>
                    </a:lnTo>
                    <a:lnTo>
                      <a:pt x="20551" y="12438"/>
                    </a:lnTo>
                    <a:lnTo>
                      <a:pt x="20800" y="12333"/>
                    </a:lnTo>
                    <a:lnTo>
                      <a:pt x="20996" y="12241"/>
                    </a:lnTo>
                    <a:lnTo>
                      <a:pt x="21244" y="12110"/>
                    </a:lnTo>
                    <a:lnTo>
                      <a:pt x="21298" y="12032"/>
                    </a:lnTo>
                    <a:lnTo>
                      <a:pt x="21404" y="11966"/>
                    </a:lnTo>
                    <a:lnTo>
                      <a:pt x="21475" y="11861"/>
                    </a:lnTo>
                    <a:lnTo>
                      <a:pt x="21511" y="11730"/>
                    </a:lnTo>
                    <a:lnTo>
                      <a:pt x="21617" y="11481"/>
                    </a:lnTo>
                    <a:lnTo>
                      <a:pt x="21653" y="11180"/>
                    </a:lnTo>
                    <a:lnTo>
                      <a:pt x="21653" y="10826"/>
                    </a:lnTo>
                    <a:lnTo>
                      <a:pt x="21653" y="10472"/>
                    </a:lnTo>
                    <a:lnTo>
                      <a:pt x="21582" y="10092"/>
                    </a:lnTo>
                    <a:lnTo>
                      <a:pt x="21511" y="9725"/>
                    </a:lnTo>
                    <a:lnTo>
                      <a:pt x="21298" y="8912"/>
                    </a:lnTo>
                    <a:lnTo>
                      <a:pt x="21067" y="8191"/>
                    </a:lnTo>
                    <a:lnTo>
                      <a:pt x="20800" y="7536"/>
                    </a:lnTo>
                    <a:lnTo>
                      <a:pt x="20551" y="7025"/>
                    </a:lnTo>
                    <a:lnTo>
                      <a:pt x="20001" y="7103"/>
                    </a:lnTo>
                    <a:lnTo>
                      <a:pt x="19432" y="7156"/>
                    </a:lnTo>
                    <a:lnTo>
                      <a:pt x="18846" y="7208"/>
                    </a:lnTo>
                    <a:lnTo>
                      <a:pt x="18225" y="7208"/>
                    </a:lnTo>
                    <a:lnTo>
                      <a:pt x="17656" y="7208"/>
                    </a:lnTo>
                    <a:lnTo>
                      <a:pt x="17070" y="7182"/>
                    </a:lnTo>
                    <a:lnTo>
                      <a:pt x="16484" y="7156"/>
                    </a:lnTo>
                    <a:lnTo>
                      <a:pt x="15986" y="7103"/>
                    </a:lnTo>
                    <a:lnTo>
                      <a:pt x="14992" y="6999"/>
                    </a:lnTo>
                    <a:lnTo>
                      <a:pt x="14210" y="6907"/>
                    </a:lnTo>
                    <a:lnTo>
                      <a:pt x="13695" y="6828"/>
                    </a:lnTo>
                    <a:lnTo>
                      <a:pt x="13517" y="6802"/>
                    </a:lnTo>
                    <a:lnTo>
                      <a:pt x="13073" y="6645"/>
                    </a:lnTo>
                    <a:lnTo>
                      <a:pt x="12700" y="6474"/>
                    </a:lnTo>
                    <a:lnTo>
                      <a:pt x="12363" y="6304"/>
                    </a:lnTo>
                    <a:lnTo>
                      <a:pt x="12132" y="6094"/>
                    </a:lnTo>
                    <a:lnTo>
                      <a:pt x="11919" y="5871"/>
                    </a:lnTo>
                    <a:lnTo>
                      <a:pt x="11776" y="5649"/>
                    </a:lnTo>
                    <a:lnTo>
                      <a:pt x="11688" y="5413"/>
                    </a:lnTo>
                    <a:lnTo>
                      <a:pt x="11617" y="5190"/>
                    </a:lnTo>
                    <a:lnTo>
                      <a:pt x="11617" y="4941"/>
                    </a:lnTo>
                    <a:lnTo>
                      <a:pt x="11652" y="4718"/>
                    </a:lnTo>
                    <a:lnTo>
                      <a:pt x="11723" y="4482"/>
                    </a:lnTo>
                    <a:lnTo>
                      <a:pt x="11812" y="4285"/>
                    </a:lnTo>
                    <a:lnTo>
                      <a:pt x="11919" y="4089"/>
                    </a:lnTo>
                    <a:lnTo>
                      <a:pt x="12096" y="3905"/>
                    </a:lnTo>
                    <a:lnTo>
                      <a:pt x="12292" y="3735"/>
                    </a:lnTo>
                    <a:lnTo>
                      <a:pt x="12505" y="3604"/>
                    </a:lnTo>
                    <a:lnTo>
                      <a:pt x="12700" y="3460"/>
                    </a:lnTo>
                    <a:lnTo>
                      <a:pt x="12878" y="3250"/>
                    </a:lnTo>
                    <a:lnTo>
                      <a:pt x="13038" y="3027"/>
                    </a:lnTo>
                    <a:lnTo>
                      <a:pt x="13180" y="2752"/>
                    </a:lnTo>
                    <a:lnTo>
                      <a:pt x="13286" y="2477"/>
                    </a:lnTo>
                    <a:lnTo>
                      <a:pt x="13322" y="2175"/>
                    </a:lnTo>
                    <a:lnTo>
                      <a:pt x="13357" y="1874"/>
                    </a:lnTo>
                    <a:lnTo>
                      <a:pt x="13286" y="1572"/>
                    </a:lnTo>
                    <a:lnTo>
                      <a:pt x="13180" y="1271"/>
                    </a:lnTo>
                    <a:lnTo>
                      <a:pt x="13038" y="983"/>
                    </a:lnTo>
                    <a:lnTo>
                      <a:pt x="12949" y="865"/>
                    </a:lnTo>
                    <a:lnTo>
                      <a:pt x="12807" y="733"/>
                    </a:lnTo>
                    <a:lnTo>
                      <a:pt x="12665" y="616"/>
                    </a:lnTo>
                    <a:lnTo>
                      <a:pt x="12505" y="511"/>
                    </a:lnTo>
                    <a:lnTo>
                      <a:pt x="12327" y="406"/>
                    </a:lnTo>
                    <a:lnTo>
                      <a:pt x="12132" y="314"/>
                    </a:lnTo>
                    <a:lnTo>
                      <a:pt x="11883" y="235"/>
                    </a:lnTo>
                    <a:lnTo>
                      <a:pt x="11652" y="183"/>
                    </a:lnTo>
                    <a:lnTo>
                      <a:pt x="11368" y="104"/>
                    </a:lnTo>
                    <a:lnTo>
                      <a:pt x="11101" y="78"/>
                    </a:lnTo>
                    <a:lnTo>
                      <a:pt x="10800" y="52"/>
                    </a:lnTo>
                    <a:lnTo>
                      <a:pt x="10444" y="52"/>
                    </a:lnTo>
                    <a:lnTo>
                      <a:pt x="10142" y="52"/>
                    </a:lnTo>
                    <a:lnTo>
                      <a:pt x="9840" y="78"/>
                    </a:lnTo>
                    <a:lnTo>
                      <a:pt x="9574" y="104"/>
                    </a:lnTo>
                    <a:lnTo>
                      <a:pt x="9325" y="157"/>
                    </a:lnTo>
                    <a:lnTo>
                      <a:pt x="9094" y="209"/>
                    </a:lnTo>
                    <a:lnTo>
                      <a:pt x="8846" y="262"/>
                    </a:lnTo>
                    <a:lnTo>
                      <a:pt x="8650" y="340"/>
                    </a:lnTo>
                    <a:lnTo>
                      <a:pt x="8437" y="432"/>
                    </a:lnTo>
                    <a:lnTo>
                      <a:pt x="8277" y="511"/>
                    </a:lnTo>
                    <a:lnTo>
                      <a:pt x="8100" y="616"/>
                    </a:lnTo>
                    <a:lnTo>
                      <a:pt x="7957" y="707"/>
                    </a:lnTo>
                    <a:lnTo>
                      <a:pt x="7833" y="838"/>
                    </a:lnTo>
                    <a:lnTo>
                      <a:pt x="7620" y="1061"/>
                    </a:lnTo>
                    <a:lnTo>
                      <a:pt x="7442" y="1336"/>
                    </a:lnTo>
                    <a:lnTo>
                      <a:pt x="7353" y="1599"/>
                    </a:lnTo>
                    <a:lnTo>
                      <a:pt x="7318" y="1900"/>
                    </a:lnTo>
                    <a:lnTo>
                      <a:pt x="7318" y="2175"/>
                    </a:lnTo>
                    <a:lnTo>
                      <a:pt x="7353" y="2450"/>
                    </a:lnTo>
                    <a:lnTo>
                      <a:pt x="7442" y="2726"/>
                    </a:lnTo>
                    <a:lnTo>
                      <a:pt x="7620" y="2975"/>
                    </a:lnTo>
                    <a:lnTo>
                      <a:pt x="7833" y="3198"/>
                    </a:lnTo>
                    <a:lnTo>
                      <a:pt x="8064" y="3433"/>
                    </a:lnTo>
                    <a:lnTo>
                      <a:pt x="8295" y="3630"/>
                    </a:lnTo>
                    <a:lnTo>
                      <a:pt x="8508" y="3853"/>
                    </a:lnTo>
                    <a:lnTo>
                      <a:pt x="8686" y="4089"/>
                    </a:lnTo>
                    <a:lnTo>
                      <a:pt x="8775" y="4312"/>
                    </a:lnTo>
                    <a:lnTo>
                      <a:pt x="8846" y="4561"/>
                    </a:lnTo>
                    <a:lnTo>
                      <a:pt x="8846" y="4810"/>
                    </a:lnTo>
                    <a:lnTo>
                      <a:pt x="8810" y="5059"/>
                    </a:lnTo>
                    <a:lnTo>
                      <a:pt x="8721" y="5295"/>
                    </a:lnTo>
                    <a:lnTo>
                      <a:pt x="8579" y="5544"/>
                    </a:lnTo>
                    <a:lnTo>
                      <a:pt x="8366" y="5766"/>
                    </a:lnTo>
                    <a:lnTo>
                      <a:pt x="8135" y="5976"/>
                    </a:lnTo>
                    <a:lnTo>
                      <a:pt x="7833" y="6199"/>
                    </a:lnTo>
                    <a:lnTo>
                      <a:pt x="7478" y="6369"/>
                    </a:lnTo>
                    <a:lnTo>
                      <a:pt x="7069" y="6527"/>
                    </a:lnTo>
                    <a:lnTo>
                      <a:pt x="6590" y="6671"/>
                    </a:lnTo>
                    <a:lnTo>
                      <a:pt x="6092" y="6802"/>
                    </a:lnTo>
                    <a:lnTo>
                      <a:pt x="5684" y="6802"/>
                    </a:lnTo>
                    <a:lnTo>
                      <a:pt x="5133" y="6802"/>
                    </a:lnTo>
                    <a:lnTo>
                      <a:pt x="4547" y="6802"/>
                    </a:lnTo>
                    <a:lnTo>
                      <a:pt x="3872" y="6802"/>
                    </a:lnTo>
                    <a:lnTo>
                      <a:pt x="3144" y="6802"/>
                    </a:lnTo>
                    <a:lnTo>
                      <a:pt x="2362" y="6802"/>
                    </a:lnTo>
                    <a:lnTo>
                      <a:pt x="1545" y="6802"/>
                    </a:lnTo>
                    <a:lnTo>
                      <a:pt x="692" y="6802"/>
                    </a:lnTo>
                    <a:lnTo>
                      <a:pt x="586" y="7234"/>
                    </a:lnTo>
                    <a:lnTo>
                      <a:pt x="461" y="7837"/>
                    </a:lnTo>
                    <a:lnTo>
                      <a:pt x="355" y="8493"/>
                    </a:lnTo>
                    <a:lnTo>
                      <a:pt x="248" y="9187"/>
                    </a:lnTo>
                    <a:lnTo>
                      <a:pt x="142" y="9869"/>
                    </a:lnTo>
                    <a:lnTo>
                      <a:pt x="106" y="10498"/>
                    </a:lnTo>
                    <a:lnTo>
                      <a:pt x="106" y="10983"/>
                    </a:lnTo>
                    <a:lnTo>
                      <a:pt x="106" y="11311"/>
                    </a:lnTo>
                    <a:lnTo>
                      <a:pt x="213" y="11481"/>
                    </a:lnTo>
                    <a:lnTo>
                      <a:pt x="319" y="11651"/>
                    </a:lnTo>
                    <a:lnTo>
                      <a:pt x="497" y="11783"/>
                    </a:lnTo>
                    <a:lnTo>
                      <a:pt x="692" y="11914"/>
                    </a:lnTo>
                    <a:lnTo>
                      <a:pt x="941" y="12032"/>
                    </a:lnTo>
                    <a:lnTo>
                      <a:pt x="1207" y="12110"/>
                    </a:lnTo>
                    <a:lnTo>
                      <a:pt x="1509" y="12189"/>
                    </a:lnTo>
                    <a:lnTo>
                      <a:pt x="1794" y="12241"/>
                    </a:lnTo>
                    <a:lnTo>
                      <a:pt x="2131" y="12267"/>
                    </a:lnTo>
                    <a:lnTo>
                      <a:pt x="2433" y="12281"/>
                    </a:lnTo>
                    <a:lnTo>
                      <a:pt x="2735" y="12267"/>
                    </a:lnTo>
                    <a:lnTo>
                      <a:pt x="3055" y="12241"/>
                    </a:lnTo>
                    <a:lnTo>
                      <a:pt x="3357" y="12189"/>
                    </a:lnTo>
                    <a:lnTo>
                      <a:pt x="3623" y="12084"/>
                    </a:lnTo>
                    <a:lnTo>
                      <a:pt x="3872" y="11979"/>
                    </a:lnTo>
                    <a:lnTo>
                      <a:pt x="4103" y="11861"/>
                    </a:lnTo>
                    <a:lnTo>
                      <a:pt x="4316" y="11704"/>
                    </a:lnTo>
                    <a:lnTo>
                      <a:pt x="4582" y="11612"/>
                    </a:lnTo>
                    <a:lnTo>
                      <a:pt x="4849" y="11533"/>
                    </a:lnTo>
                    <a:lnTo>
                      <a:pt x="5169" y="11507"/>
                    </a:lnTo>
                    <a:lnTo>
                      <a:pt x="5506" y="11481"/>
                    </a:lnTo>
                    <a:lnTo>
                      <a:pt x="5808" y="11507"/>
                    </a:lnTo>
                    <a:lnTo>
                      <a:pt x="6146" y="11560"/>
                    </a:lnTo>
                    <a:lnTo>
                      <a:pt x="6501" y="11651"/>
                    </a:lnTo>
                    <a:lnTo>
                      <a:pt x="6803" y="11783"/>
                    </a:lnTo>
                    <a:lnTo>
                      <a:pt x="7105" y="11940"/>
                    </a:lnTo>
                    <a:lnTo>
                      <a:pt x="7353" y="12110"/>
                    </a:lnTo>
                    <a:lnTo>
                      <a:pt x="7584" y="12333"/>
                    </a:lnTo>
                    <a:lnTo>
                      <a:pt x="7798" y="12595"/>
                    </a:lnTo>
                    <a:lnTo>
                      <a:pt x="7922" y="12870"/>
                    </a:lnTo>
                    <a:lnTo>
                      <a:pt x="8028" y="13198"/>
                    </a:lnTo>
                    <a:lnTo>
                      <a:pt x="8064" y="13526"/>
                    </a:lnTo>
                    <a:lnTo>
                      <a:pt x="8028" y="13775"/>
                    </a:lnTo>
                    <a:lnTo>
                      <a:pt x="7922" y="13998"/>
                    </a:lnTo>
                    <a:lnTo>
                      <a:pt x="7798" y="14220"/>
                    </a:lnTo>
                    <a:lnTo>
                      <a:pt x="7584" y="14404"/>
                    </a:lnTo>
                    <a:lnTo>
                      <a:pt x="7353" y="14574"/>
                    </a:lnTo>
                    <a:lnTo>
                      <a:pt x="7105" y="14732"/>
                    </a:lnTo>
                    <a:lnTo>
                      <a:pt x="6803" y="14850"/>
                    </a:lnTo>
                    <a:lnTo>
                      <a:pt x="6501" y="14954"/>
                    </a:lnTo>
                    <a:lnTo>
                      <a:pt x="6146" y="15033"/>
                    </a:lnTo>
                    <a:lnTo>
                      <a:pt x="5808" y="15085"/>
                    </a:lnTo>
                    <a:lnTo>
                      <a:pt x="5506" y="15085"/>
                    </a:lnTo>
                    <a:lnTo>
                      <a:pt x="5169" y="15059"/>
                    </a:lnTo>
                    <a:lnTo>
                      <a:pt x="4849" y="15007"/>
                    </a:lnTo>
                    <a:lnTo>
                      <a:pt x="4582" y="14902"/>
                    </a:lnTo>
                    <a:lnTo>
                      <a:pt x="4316" y="14784"/>
                    </a:lnTo>
                    <a:lnTo>
                      <a:pt x="4103" y="14600"/>
                    </a:lnTo>
                    <a:lnTo>
                      <a:pt x="3907" y="14430"/>
                    </a:lnTo>
                    <a:lnTo>
                      <a:pt x="3659" y="14299"/>
                    </a:lnTo>
                    <a:lnTo>
                      <a:pt x="3428" y="14194"/>
                    </a:lnTo>
                    <a:lnTo>
                      <a:pt x="3179" y="14129"/>
                    </a:lnTo>
                    <a:lnTo>
                      <a:pt x="2913" y="14102"/>
                    </a:lnTo>
                    <a:lnTo>
                      <a:pt x="2646" y="14102"/>
                    </a:lnTo>
                    <a:lnTo>
                      <a:pt x="2362" y="14129"/>
                    </a:lnTo>
                    <a:lnTo>
                      <a:pt x="2096" y="14168"/>
                    </a:lnTo>
                    <a:lnTo>
                      <a:pt x="1811" y="14273"/>
                    </a:lnTo>
                    <a:lnTo>
                      <a:pt x="1545" y="14378"/>
                    </a:lnTo>
                    <a:lnTo>
                      <a:pt x="1314" y="14496"/>
                    </a:lnTo>
                    <a:lnTo>
                      <a:pt x="1065" y="14653"/>
                    </a:lnTo>
                    <a:lnTo>
                      <a:pt x="870" y="14797"/>
                    </a:lnTo>
                    <a:lnTo>
                      <a:pt x="657" y="14981"/>
                    </a:lnTo>
                    <a:lnTo>
                      <a:pt x="497" y="15177"/>
                    </a:lnTo>
                    <a:lnTo>
                      <a:pt x="390" y="15413"/>
                    </a:lnTo>
                    <a:lnTo>
                      <a:pt x="284" y="15636"/>
                    </a:lnTo>
                    <a:lnTo>
                      <a:pt x="248" y="15911"/>
                    </a:lnTo>
                    <a:lnTo>
                      <a:pt x="284" y="16239"/>
                    </a:lnTo>
                    <a:lnTo>
                      <a:pt x="319" y="16566"/>
                    </a:lnTo>
                    <a:lnTo>
                      <a:pt x="497" y="17340"/>
                    </a:lnTo>
                    <a:lnTo>
                      <a:pt x="692" y="18152"/>
                    </a:lnTo>
                    <a:lnTo>
                      <a:pt x="799" y="18559"/>
                    </a:lnTo>
                    <a:lnTo>
                      <a:pt x="905" y="18978"/>
                    </a:lnTo>
                    <a:lnTo>
                      <a:pt x="959" y="19384"/>
                    </a:lnTo>
                    <a:lnTo>
                      <a:pt x="994" y="19791"/>
                    </a:lnTo>
                    <a:lnTo>
                      <a:pt x="994" y="20132"/>
                    </a:lnTo>
                    <a:lnTo>
                      <a:pt x="959" y="20485"/>
                    </a:lnTo>
                    <a:lnTo>
                      <a:pt x="941" y="20669"/>
                    </a:lnTo>
                    <a:lnTo>
                      <a:pt x="870" y="20813"/>
                    </a:lnTo>
                    <a:lnTo>
                      <a:pt x="799" y="20970"/>
                    </a:lnTo>
                    <a:lnTo>
                      <a:pt x="692" y="21088"/>
                    </a:lnTo>
                    <a:lnTo>
                      <a:pt x="1474" y="20997"/>
                    </a:lnTo>
                    <a:lnTo>
                      <a:pt x="2291" y="20866"/>
                    </a:lnTo>
                    <a:lnTo>
                      <a:pt x="3108" y="20787"/>
                    </a:lnTo>
                    <a:lnTo>
                      <a:pt x="3907" y="20721"/>
                    </a:lnTo>
                    <a:lnTo>
                      <a:pt x="4653" y="20695"/>
                    </a:lnTo>
                    <a:lnTo>
                      <a:pt x="5364" y="20695"/>
                    </a:lnTo>
                    <a:lnTo>
                      <a:pt x="5701" y="20721"/>
                    </a:lnTo>
                    <a:lnTo>
                      <a:pt x="6057" y="20761"/>
                    </a:lnTo>
                    <a:lnTo>
                      <a:pt x="6323" y="20813"/>
                    </a:lnTo>
                    <a:lnTo>
                      <a:pt x="6625" y="20892"/>
                    </a:lnTo>
                    <a:close/>
                  </a:path>
                </a:pathLst>
              </a:custGeom>
              <a:solidFill>
                <a:srgbClr val="FF9900">
                  <a:alpha val="50195"/>
                </a:srgbClr>
              </a:solidFill>
              <a:ln w="19050">
                <a:solidFill>
                  <a:srgbClr val="339966"/>
                </a:solidFill>
                <a:miter lim="800000"/>
                <a:headEnd/>
                <a:tailEnd/>
              </a:ln>
            </p:spPr>
            <p:txBody>
              <a:bodyPr/>
              <a:lstStyle/>
              <a:p>
                <a:endParaRPr lang="en-US"/>
              </a:p>
            </p:txBody>
          </p:sp>
          <p:sp>
            <p:nvSpPr>
              <p:cNvPr id="26651" name="Puzzle2"/>
              <p:cNvSpPr>
                <a:spLocks noEditPoints="1" noChangeArrowheads="1"/>
              </p:cNvSpPr>
              <p:nvPr/>
            </p:nvSpPr>
            <p:spPr bwMode="auto">
              <a:xfrm>
                <a:off x="3161" y="1992"/>
                <a:ext cx="391" cy="720"/>
              </a:xfrm>
              <a:custGeom>
                <a:avLst/>
                <a:gdLst>
                  <a:gd name="T0" fmla="*/ 0 w 21600"/>
                  <a:gd name="T1" fmla="*/ 15 h 21600"/>
                  <a:gd name="T2" fmla="*/ 1 w 21600"/>
                  <a:gd name="T3" fmla="*/ 23 h 21600"/>
                  <a:gd name="T4" fmla="*/ 3 w 21600"/>
                  <a:gd name="T5" fmla="*/ 15 h 21600"/>
                  <a:gd name="T6" fmla="*/ 6 w 21600"/>
                  <a:gd name="T7" fmla="*/ 24 h 21600"/>
                  <a:gd name="T8" fmla="*/ 7 w 21600"/>
                  <a:gd name="T9" fmla="*/ 17 h 21600"/>
                  <a:gd name="T10" fmla="*/ 6 w 21600"/>
                  <a:gd name="T11" fmla="*/ 6 h 21600"/>
                  <a:gd name="T12" fmla="*/ 4 w 21600"/>
                  <a:gd name="T13" fmla="*/ 0 h 21600"/>
                  <a:gd name="T14" fmla="*/ 1 w 21600"/>
                  <a:gd name="T15" fmla="*/ 7 h 21600"/>
                  <a:gd name="T16" fmla="*/ 0 60000 65536"/>
                  <a:gd name="T17" fmla="*/ 0 60000 65536"/>
                  <a:gd name="T18" fmla="*/ 0 60000 65536"/>
                  <a:gd name="T19" fmla="*/ 0 60000 65536"/>
                  <a:gd name="T20" fmla="*/ 0 60000 65536"/>
                  <a:gd name="T21" fmla="*/ 0 60000 65536"/>
                  <a:gd name="T22" fmla="*/ 0 60000 65536"/>
                  <a:gd name="T23" fmla="*/ 0 60000 65536"/>
                  <a:gd name="T24" fmla="*/ 5414 w 21600"/>
                  <a:gd name="T25" fmla="*/ 6750 h 21600"/>
                  <a:gd name="T26" fmla="*/ 16186 w 21600"/>
                  <a:gd name="T27" fmla="*/ 20430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4247" y="12354"/>
                    </a:moveTo>
                    <a:lnTo>
                      <a:pt x="4134" y="12468"/>
                    </a:lnTo>
                    <a:lnTo>
                      <a:pt x="4010" y="12581"/>
                    </a:lnTo>
                    <a:lnTo>
                      <a:pt x="3897" y="12637"/>
                    </a:lnTo>
                    <a:lnTo>
                      <a:pt x="3773" y="12694"/>
                    </a:lnTo>
                    <a:lnTo>
                      <a:pt x="3637" y="12694"/>
                    </a:lnTo>
                    <a:lnTo>
                      <a:pt x="3524" y="12694"/>
                    </a:lnTo>
                    <a:lnTo>
                      <a:pt x="3400" y="12665"/>
                    </a:lnTo>
                    <a:lnTo>
                      <a:pt x="3287" y="12609"/>
                    </a:lnTo>
                    <a:lnTo>
                      <a:pt x="3027" y="12496"/>
                    </a:lnTo>
                    <a:lnTo>
                      <a:pt x="2790" y="12340"/>
                    </a:lnTo>
                    <a:lnTo>
                      <a:pt x="2530" y="12142"/>
                    </a:lnTo>
                    <a:lnTo>
                      <a:pt x="2293" y="11987"/>
                    </a:lnTo>
                    <a:lnTo>
                      <a:pt x="2033" y="11817"/>
                    </a:lnTo>
                    <a:lnTo>
                      <a:pt x="1773" y="11676"/>
                    </a:lnTo>
                    <a:lnTo>
                      <a:pt x="1638" y="11662"/>
                    </a:lnTo>
                    <a:lnTo>
                      <a:pt x="1513" y="11634"/>
                    </a:lnTo>
                    <a:lnTo>
                      <a:pt x="1378" y="11634"/>
                    </a:lnTo>
                    <a:lnTo>
                      <a:pt x="1253" y="11634"/>
                    </a:lnTo>
                    <a:lnTo>
                      <a:pt x="1118" y="11662"/>
                    </a:lnTo>
                    <a:lnTo>
                      <a:pt x="971" y="11732"/>
                    </a:lnTo>
                    <a:lnTo>
                      <a:pt x="835" y="11817"/>
                    </a:lnTo>
                    <a:lnTo>
                      <a:pt x="711" y="11959"/>
                    </a:lnTo>
                    <a:lnTo>
                      <a:pt x="553" y="12086"/>
                    </a:lnTo>
                    <a:lnTo>
                      <a:pt x="429" y="12284"/>
                    </a:lnTo>
                    <a:lnTo>
                      <a:pt x="271" y="12524"/>
                    </a:lnTo>
                    <a:lnTo>
                      <a:pt x="146" y="12793"/>
                    </a:lnTo>
                    <a:lnTo>
                      <a:pt x="79" y="12962"/>
                    </a:lnTo>
                    <a:lnTo>
                      <a:pt x="33" y="13146"/>
                    </a:lnTo>
                    <a:lnTo>
                      <a:pt x="11" y="13386"/>
                    </a:lnTo>
                    <a:lnTo>
                      <a:pt x="11" y="13641"/>
                    </a:lnTo>
                    <a:lnTo>
                      <a:pt x="33" y="13881"/>
                    </a:lnTo>
                    <a:lnTo>
                      <a:pt x="101" y="14150"/>
                    </a:lnTo>
                    <a:lnTo>
                      <a:pt x="192" y="14404"/>
                    </a:lnTo>
                    <a:lnTo>
                      <a:pt x="293" y="14645"/>
                    </a:lnTo>
                    <a:lnTo>
                      <a:pt x="451" y="14857"/>
                    </a:lnTo>
                    <a:lnTo>
                      <a:pt x="621" y="15054"/>
                    </a:lnTo>
                    <a:lnTo>
                      <a:pt x="734" y="15125"/>
                    </a:lnTo>
                    <a:lnTo>
                      <a:pt x="835" y="15210"/>
                    </a:lnTo>
                    <a:lnTo>
                      <a:pt x="948" y="15267"/>
                    </a:lnTo>
                    <a:lnTo>
                      <a:pt x="1084" y="15323"/>
                    </a:lnTo>
                    <a:lnTo>
                      <a:pt x="1208" y="15351"/>
                    </a:lnTo>
                    <a:lnTo>
                      <a:pt x="1355" y="15380"/>
                    </a:lnTo>
                    <a:lnTo>
                      <a:pt x="1513" y="15380"/>
                    </a:lnTo>
                    <a:lnTo>
                      <a:pt x="1683" y="15380"/>
                    </a:lnTo>
                    <a:lnTo>
                      <a:pt x="1864" y="15351"/>
                    </a:lnTo>
                    <a:lnTo>
                      <a:pt x="2033" y="15323"/>
                    </a:lnTo>
                    <a:lnTo>
                      <a:pt x="2225" y="15238"/>
                    </a:lnTo>
                    <a:lnTo>
                      <a:pt x="2428" y="15153"/>
                    </a:lnTo>
                    <a:lnTo>
                      <a:pt x="2745" y="15026"/>
                    </a:lnTo>
                    <a:lnTo>
                      <a:pt x="3005" y="14913"/>
                    </a:lnTo>
                    <a:lnTo>
                      <a:pt x="3264" y="14828"/>
                    </a:lnTo>
                    <a:lnTo>
                      <a:pt x="3513" y="14800"/>
                    </a:lnTo>
                    <a:lnTo>
                      <a:pt x="3615" y="14828"/>
                    </a:lnTo>
                    <a:lnTo>
                      <a:pt x="3728" y="14857"/>
                    </a:lnTo>
                    <a:lnTo>
                      <a:pt x="3807" y="14913"/>
                    </a:lnTo>
                    <a:lnTo>
                      <a:pt x="3920" y="14998"/>
                    </a:lnTo>
                    <a:lnTo>
                      <a:pt x="4010" y="15097"/>
                    </a:lnTo>
                    <a:lnTo>
                      <a:pt x="4089" y="15238"/>
                    </a:lnTo>
                    <a:lnTo>
                      <a:pt x="4179" y="15408"/>
                    </a:lnTo>
                    <a:lnTo>
                      <a:pt x="4247" y="15620"/>
                    </a:lnTo>
                    <a:lnTo>
                      <a:pt x="4326" y="15860"/>
                    </a:lnTo>
                    <a:lnTo>
                      <a:pt x="4394" y="16129"/>
                    </a:lnTo>
                    <a:lnTo>
                      <a:pt x="4439" y="16440"/>
                    </a:lnTo>
                    <a:lnTo>
                      <a:pt x="4507" y="16737"/>
                    </a:lnTo>
                    <a:lnTo>
                      <a:pt x="4552" y="17090"/>
                    </a:lnTo>
                    <a:lnTo>
                      <a:pt x="4575" y="17443"/>
                    </a:lnTo>
                    <a:lnTo>
                      <a:pt x="4586" y="17825"/>
                    </a:lnTo>
                    <a:lnTo>
                      <a:pt x="4586" y="18193"/>
                    </a:lnTo>
                    <a:lnTo>
                      <a:pt x="4586" y="18574"/>
                    </a:lnTo>
                    <a:lnTo>
                      <a:pt x="4586" y="18984"/>
                    </a:lnTo>
                    <a:lnTo>
                      <a:pt x="4552" y="19366"/>
                    </a:lnTo>
                    <a:lnTo>
                      <a:pt x="4507" y="19748"/>
                    </a:lnTo>
                    <a:lnTo>
                      <a:pt x="4462" y="20129"/>
                    </a:lnTo>
                    <a:lnTo>
                      <a:pt x="4371" y="20483"/>
                    </a:lnTo>
                    <a:lnTo>
                      <a:pt x="4292" y="20836"/>
                    </a:lnTo>
                    <a:lnTo>
                      <a:pt x="4202" y="21161"/>
                    </a:lnTo>
                    <a:lnTo>
                      <a:pt x="4744" y="21161"/>
                    </a:lnTo>
                    <a:lnTo>
                      <a:pt x="5264" y="21161"/>
                    </a:lnTo>
                    <a:lnTo>
                      <a:pt x="5784" y="21161"/>
                    </a:lnTo>
                    <a:lnTo>
                      <a:pt x="6235" y="21161"/>
                    </a:lnTo>
                    <a:lnTo>
                      <a:pt x="6676" y="21161"/>
                    </a:lnTo>
                    <a:lnTo>
                      <a:pt x="7060" y="21161"/>
                    </a:lnTo>
                    <a:lnTo>
                      <a:pt x="7410" y="21161"/>
                    </a:lnTo>
                    <a:lnTo>
                      <a:pt x="7670" y="21161"/>
                    </a:lnTo>
                    <a:lnTo>
                      <a:pt x="8020" y="21020"/>
                    </a:lnTo>
                    <a:lnTo>
                      <a:pt x="8303" y="20893"/>
                    </a:lnTo>
                    <a:lnTo>
                      <a:pt x="8563" y="20695"/>
                    </a:lnTo>
                    <a:lnTo>
                      <a:pt x="8800" y="20511"/>
                    </a:lnTo>
                    <a:lnTo>
                      <a:pt x="8969" y="20285"/>
                    </a:lnTo>
                    <a:lnTo>
                      <a:pt x="9150" y="20045"/>
                    </a:lnTo>
                    <a:lnTo>
                      <a:pt x="9252" y="19804"/>
                    </a:lnTo>
                    <a:lnTo>
                      <a:pt x="9342" y="19550"/>
                    </a:lnTo>
                    <a:lnTo>
                      <a:pt x="9410" y="19281"/>
                    </a:lnTo>
                    <a:lnTo>
                      <a:pt x="9433" y="19013"/>
                    </a:lnTo>
                    <a:lnTo>
                      <a:pt x="9433" y="18744"/>
                    </a:lnTo>
                    <a:lnTo>
                      <a:pt x="9387" y="18504"/>
                    </a:lnTo>
                    <a:lnTo>
                      <a:pt x="9320" y="18221"/>
                    </a:lnTo>
                    <a:lnTo>
                      <a:pt x="9207" y="17981"/>
                    </a:lnTo>
                    <a:lnTo>
                      <a:pt x="9105" y="17740"/>
                    </a:lnTo>
                    <a:lnTo>
                      <a:pt x="8924" y="17514"/>
                    </a:lnTo>
                    <a:lnTo>
                      <a:pt x="8777" y="17274"/>
                    </a:lnTo>
                    <a:lnTo>
                      <a:pt x="8642" y="17034"/>
                    </a:lnTo>
                    <a:lnTo>
                      <a:pt x="8563" y="16765"/>
                    </a:lnTo>
                    <a:lnTo>
                      <a:pt x="8472" y="16468"/>
                    </a:lnTo>
                    <a:lnTo>
                      <a:pt x="8450" y="16157"/>
                    </a:lnTo>
                    <a:lnTo>
                      <a:pt x="8450" y="15860"/>
                    </a:lnTo>
                    <a:lnTo>
                      <a:pt x="8472" y="15563"/>
                    </a:lnTo>
                    <a:lnTo>
                      <a:pt x="8540" y="15267"/>
                    </a:lnTo>
                    <a:lnTo>
                      <a:pt x="8642" y="14998"/>
                    </a:lnTo>
                    <a:lnTo>
                      <a:pt x="8777" y="14729"/>
                    </a:lnTo>
                    <a:lnTo>
                      <a:pt x="8868" y="14616"/>
                    </a:lnTo>
                    <a:lnTo>
                      <a:pt x="8969" y="14475"/>
                    </a:lnTo>
                    <a:lnTo>
                      <a:pt x="9060" y="14376"/>
                    </a:lnTo>
                    <a:lnTo>
                      <a:pt x="9184" y="14291"/>
                    </a:lnTo>
                    <a:lnTo>
                      <a:pt x="9297" y="14206"/>
                    </a:lnTo>
                    <a:lnTo>
                      <a:pt x="9433" y="14121"/>
                    </a:lnTo>
                    <a:lnTo>
                      <a:pt x="9579" y="14051"/>
                    </a:lnTo>
                    <a:lnTo>
                      <a:pt x="9726" y="13994"/>
                    </a:lnTo>
                    <a:lnTo>
                      <a:pt x="9884" y="13938"/>
                    </a:lnTo>
                    <a:lnTo>
                      <a:pt x="10054" y="13909"/>
                    </a:lnTo>
                    <a:lnTo>
                      <a:pt x="10257" y="13881"/>
                    </a:lnTo>
                    <a:lnTo>
                      <a:pt x="10449" y="13881"/>
                    </a:lnTo>
                    <a:lnTo>
                      <a:pt x="10664" y="13881"/>
                    </a:lnTo>
                    <a:lnTo>
                      <a:pt x="10856" y="13909"/>
                    </a:lnTo>
                    <a:lnTo>
                      <a:pt x="11037" y="13966"/>
                    </a:lnTo>
                    <a:lnTo>
                      <a:pt x="11206" y="14023"/>
                    </a:lnTo>
                    <a:lnTo>
                      <a:pt x="11353" y="14093"/>
                    </a:lnTo>
                    <a:lnTo>
                      <a:pt x="11511" y="14178"/>
                    </a:lnTo>
                    <a:lnTo>
                      <a:pt x="11635" y="14263"/>
                    </a:lnTo>
                    <a:lnTo>
                      <a:pt x="11748" y="14376"/>
                    </a:lnTo>
                    <a:lnTo>
                      <a:pt x="11861" y="14475"/>
                    </a:lnTo>
                    <a:lnTo>
                      <a:pt x="11941" y="14616"/>
                    </a:lnTo>
                    <a:lnTo>
                      <a:pt x="12031" y="14758"/>
                    </a:lnTo>
                    <a:lnTo>
                      <a:pt x="12099" y="14885"/>
                    </a:lnTo>
                    <a:lnTo>
                      <a:pt x="12200" y="15210"/>
                    </a:lnTo>
                    <a:lnTo>
                      <a:pt x="12268" y="15507"/>
                    </a:lnTo>
                    <a:lnTo>
                      <a:pt x="12291" y="15832"/>
                    </a:lnTo>
                    <a:lnTo>
                      <a:pt x="12291" y="16157"/>
                    </a:lnTo>
                    <a:lnTo>
                      <a:pt x="12246" y="16482"/>
                    </a:lnTo>
                    <a:lnTo>
                      <a:pt x="12178" y="16807"/>
                    </a:lnTo>
                    <a:lnTo>
                      <a:pt x="12099" y="17090"/>
                    </a:lnTo>
                    <a:lnTo>
                      <a:pt x="12008" y="17330"/>
                    </a:lnTo>
                    <a:lnTo>
                      <a:pt x="11884" y="17542"/>
                    </a:lnTo>
                    <a:lnTo>
                      <a:pt x="11748" y="17712"/>
                    </a:lnTo>
                    <a:lnTo>
                      <a:pt x="11613" y="17839"/>
                    </a:lnTo>
                    <a:lnTo>
                      <a:pt x="11489" y="18037"/>
                    </a:lnTo>
                    <a:lnTo>
                      <a:pt x="11398" y="18221"/>
                    </a:lnTo>
                    <a:lnTo>
                      <a:pt x="11319" y="18447"/>
                    </a:lnTo>
                    <a:lnTo>
                      <a:pt x="11251" y="18659"/>
                    </a:lnTo>
                    <a:lnTo>
                      <a:pt x="11206" y="18900"/>
                    </a:lnTo>
                    <a:lnTo>
                      <a:pt x="11184" y="19154"/>
                    </a:lnTo>
                    <a:lnTo>
                      <a:pt x="11184" y="19423"/>
                    </a:lnTo>
                    <a:lnTo>
                      <a:pt x="11229" y="19663"/>
                    </a:lnTo>
                    <a:lnTo>
                      <a:pt x="11297" y="19903"/>
                    </a:lnTo>
                    <a:lnTo>
                      <a:pt x="11376" y="20158"/>
                    </a:lnTo>
                    <a:lnTo>
                      <a:pt x="11511" y="20398"/>
                    </a:lnTo>
                    <a:lnTo>
                      <a:pt x="11681" y="20610"/>
                    </a:lnTo>
                    <a:lnTo>
                      <a:pt x="11884" y="20808"/>
                    </a:lnTo>
                    <a:lnTo>
                      <a:pt x="12121" y="20992"/>
                    </a:lnTo>
                    <a:lnTo>
                      <a:pt x="12404" y="21161"/>
                    </a:lnTo>
                    <a:lnTo>
                      <a:pt x="12528" y="21190"/>
                    </a:lnTo>
                    <a:lnTo>
                      <a:pt x="12856" y="21274"/>
                    </a:lnTo>
                    <a:lnTo>
                      <a:pt x="13330" y="21373"/>
                    </a:lnTo>
                    <a:lnTo>
                      <a:pt x="13963" y="21486"/>
                    </a:lnTo>
                    <a:lnTo>
                      <a:pt x="14313" y="21543"/>
                    </a:lnTo>
                    <a:lnTo>
                      <a:pt x="14652" y="21571"/>
                    </a:lnTo>
                    <a:lnTo>
                      <a:pt x="15025" y="21600"/>
                    </a:lnTo>
                    <a:lnTo>
                      <a:pt x="15409" y="21600"/>
                    </a:lnTo>
                    <a:lnTo>
                      <a:pt x="15782" y="21600"/>
                    </a:lnTo>
                    <a:lnTo>
                      <a:pt x="16177" y="21571"/>
                    </a:lnTo>
                    <a:lnTo>
                      <a:pt x="16516" y="21486"/>
                    </a:lnTo>
                    <a:lnTo>
                      <a:pt x="16889" y="21402"/>
                    </a:lnTo>
                    <a:lnTo>
                      <a:pt x="16821" y="21190"/>
                    </a:lnTo>
                    <a:lnTo>
                      <a:pt x="16776" y="20935"/>
                    </a:lnTo>
                    <a:lnTo>
                      <a:pt x="16742" y="20667"/>
                    </a:lnTo>
                    <a:lnTo>
                      <a:pt x="16719" y="20370"/>
                    </a:lnTo>
                    <a:lnTo>
                      <a:pt x="16697" y="19719"/>
                    </a:lnTo>
                    <a:lnTo>
                      <a:pt x="16697" y="19013"/>
                    </a:lnTo>
                    <a:lnTo>
                      <a:pt x="16719" y="18306"/>
                    </a:lnTo>
                    <a:lnTo>
                      <a:pt x="16753" y="17599"/>
                    </a:lnTo>
                    <a:lnTo>
                      <a:pt x="16821" y="16949"/>
                    </a:lnTo>
                    <a:lnTo>
                      <a:pt x="16889" y="16383"/>
                    </a:lnTo>
                    <a:lnTo>
                      <a:pt x="16934" y="16129"/>
                    </a:lnTo>
                    <a:lnTo>
                      <a:pt x="17002" y="15945"/>
                    </a:lnTo>
                    <a:lnTo>
                      <a:pt x="17081" y="15790"/>
                    </a:lnTo>
                    <a:lnTo>
                      <a:pt x="17194" y="15648"/>
                    </a:lnTo>
                    <a:lnTo>
                      <a:pt x="17318" y="15563"/>
                    </a:lnTo>
                    <a:lnTo>
                      <a:pt x="17453" y="15507"/>
                    </a:lnTo>
                    <a:lnTo>
                      <a:pt x="17600" y="15450"/>
                    </a:lnTo>
                    <a:lnTo>
                      <a:pt x="17758" y="15450"/>
                    </a:lnTo>
                    <a:lnTo>
                      <a:pt x="17905" y="15479"/>
                    </a:lnTo>
                    <a:lnTo>
                      <a:pt x="18064" y="15535"/>
                    </a:lnTo>
                    <a:lnTo>
                      <a:pt x="18233" y="15620"/>
                    </a:lnTo>
                    <a:lnTo>
                      <a:pt x="18380" y="15733"/>
                    </a:lnTo>
                    <a:lnTo>
                      <a:pt x="18561" y="15832"/>
                    </a:lnTo>
                    <a:lnTo>
                      <a:pt x="18707" y="15973"/>
                    </a:lnTo>
                    <a:lnTo>
                      <a:pt x="18866" y="16129"/>
                    </a:lnTo>
                    <a:lnTo>
                      <a:pt x="18990" y="16327"/>
                    </a:lnTo>
                    <a:lnTo>
                      <a:pt x="19125" y="16482"/>
                    </a:lnTo>
                    <a:lnTo>
                      <a:pt x="19295" y="16624"/>
                    </a:lnTo>
                    <a:lnTo>
                      <a:pt x="19464" y="16737"/>
                    </a:lnTo>
                    <a:lnTo>
                      <a:pt x="19668" y="16807"/>
                    </a:lnTo>
                    <a:lnTo>
                      <a:pt x="19860" y="16836"/>
                    </a:lnTo>
                    <a:lnTo>
                      <a:pt x="20052" y="16864"/>
                    </a:lnTo>
                    <a:lnTo>
                      <a:pt x="20266" y="16836"/>
                    </a:lnTo>
                    <a:lnTo>
                      <a:pt x="20470" y="16793"/>
                    </a:lnTo>
                    <a:lnTo>
                      <a:pt x="20662" y="16708"/>
                    </a:lnTo>
                    <a:lnTo>
                      <a:pt x="20854" y="16567"/>
                    </a:lnTo>
                    <a:lnTo>
                      <a:pt x="21035" y="16412"/>
                    </a:lnTo>
                    <a:lnTo>
                      <a:pt x="21182" y="16214"/>
                    </a:lnTo>
                    <a:lnTo>
                      <a:pt x="21340" y="16002"/>
                    </a:lnTo>
                    <a:lnTo>
                      <a:pt x="21441" y="15733"/>
                    </a:lnTo>
                    <a:lnTo>
                      <a:pt x="21532" y="15436"/>
                    </a:lnTo>
                    <a:lnTo>
                      <a:pt x="21600" y="15083"/>
                    </a:lnTo>
                    <a:lnTo>
                      <a:pt x="21600" y="14885"/>
                    </a:lnTo>
                    <a:lnTo>
                      <a:pt x="21600" y="14729"/>
                    </a:lnTo>
                    <a:lnTo>
                      <a:pt x="21600" y="14531"/>
                    </a:lnTo>
                    <a:lnTo>
                      <a:pt x="21577" y="14376"/>
                    </a:lnTo>
                    <a:lnTo>
                      <a:pt x="21532" y="14206"/>
                    </a:lnTo>
                    <a:lnTo>
                      <a:pt x="21487" y="14051"/>
                    </a:lnTo>
                    <a:lnTo>
                      <a:pt x="21419" y="13909"/>
                    </a:lnTo>
                    <a:lnTo>
                      <a:pt x="21351" y="13768"/>
                    </a:lnTo>
                    <a:lnTo>
                      <a:pt x="21204" y="13500"/>
                    </a:lnTo>
                    <a:lnTo>
                      <a:pt x="21035" y="13287"/>
                    </a:lnTo>
                    <a:lnTo>
                      <a:pt x="20809" y="13090"/>
                    </a:lnTo>
                    <a:lnTo>
                      <a:pt x="20594" y="12962"/>
                    </a:lnTo>
                    <a:lnTo>
                      <a:pt x="20357" y="12821"/>
                    </a:lnTo>
                    <a:lnTo>
                      <a:pt x="20120" y="12764"/>
                    </a:lnTo>
                    <a:lnTo>
                      <a:pt x="19882" y="12708"/>
                    </a:lnTo>
                    <a:lnTo>
                      <a:pt x="19645" y="12736"/>
                    </a:lnTo>
                    <a:lnTo>
                      <a:pt x="19430" y="12793"/>
                    </a:lnTo>
                    <a:lnTo>
                      <a:pt x="19227" y="12906"/>
                    </a:lnTo>
                    <a:lnTo>
                      <a:pt x="19148" y="12962"/>
                    </a:lnTo>
                    <a:lnTo>
                      <a:pt x="19058" y="13047"/>
                    </a:lnTo>
                    <a:lnTo>
                      <a:pt x="18990" y="13146"/>
                    </a:lnTo>
                    <a:lnTo>
                      <a:pt x="18911" y="13259"/>
                    </a:lnTo>
                    <a:lnTo>
                      <a:pt x="18775" y="13471"/>
                    </a:lnTo>
                    <a:lnTo>
                      <a:pt x="18628" y="13641"/>
                    </a:lnTo>
                    <a:lnTo>
                      <a:pt x="18470" y="13740"/>
                    </a:lnTo>
                    <a:lnTo>
                      <a:pt x="18301" y="13825"/>
                    </a:lnTo>
                    <a:lnTo>
                      <a:pt x="18143" y="13853"/>
                    </a:lnTo>
                    <a:lnTo>
                      <a:pt x="17973" y="13881"/>
                    </a:lnTo>
                    <a:lnTo>
                      <a:pt x="17804" y="13853"/>
                    </a:lnTo>
                    <a:lnTo>
                      <a:pt x="17646" y="13796"/>
                    </a:lnTo>
                    <a:lnTo>
                      <a:pt x="17499" y="13726"/>
                    </a:lnTo>
                    <a:lnTo>
                      <a:pt x="17341" y="13641"/>
                    </a:lnTo>
                    <a:lnTo>
                      <a:pt x="17216" y="13528"/>
                    </a:lnTo>
                    <a:lnTo>
                      <a:pt x="17103" y="13386"/>
                    </a:lnTo>
                    <a:lnTo>
                      <a:pt x="17024" y="13259"/>
                    </a:lnTo>
                    <a:lnTo>
                      <a:pt x="16934" y="13118"/>
                    </a:lnTo>
                    <a:lnTo>
                      <a:pt x="16889" y="12991"/>
                    </a:lnTo>
                    <a:lnTo>
                      <a:pt x="16889" y="12849"/>
                    </a:lnTo>
                    <a:lnTo>
                      <a:pt x="16889" y="12383"/>
                    </a:lnTo>
                    <a:lnTo>
                      <a:pt x="16889" y="11662"/>
                    </a:lnTo>
                    <a:lnTo>
                      <a:pt x="16889" y="10701"/>
                    </a:lnTo>
                    <a:lnTo>
                      <a:pt x="16889" y="9640"/>
                    </a:lnTo>
                    <a:lnTo>
                      <a:pt x="16889" y="8566"/>
                    </a:lnTo>
                    <a:lnTo>
                      <a:pt x="16889" y="7478"/>
                    </a:lnTo>
                    <a:lnTo>
                      <a:pt x="16889" y="6502"/>
                    </a:lnTo>
                    <a:lnTo>
                      <a:pt x="16889" y="5739"/>
                    </a:lnTo>
                    <a:lnTo>
                      <a:pt x="16674" y="5894"/>
                    </a:lnTo>
                    <a:lnTo>
                      <a:pt x="16414" y="6036"/>
                    </a:lnTo>
                    <a:lnTo>
                      <a:pt x="16154" y="6177"/>
                    </a:lnTo>
                    <a:lnTo>
                      <a:pt x="15849" y="6248"/>
                    </a:lnTo>
                    <a:lnTo>
                      <a:pt x="15544" y="6304"/>
                    </a:lnTo>
                    <a:lnTo>
                      <a:pt x="15217" y="6332"/>
                    </a:lnTo>
                    <a:lnTo>
                      <a:pt x="14866" y="6361"/>
                    </a:lnTo>
                    <a:lnTo>
                      <a:pt x="14550" y="6361"/>
                    </a:lnTo>
                    <a:lnTo>
                      <a:pt x="14200" y="6332"/>
                    </a:lnTo>
                    <a:lnTo>
                      <a:pt x="13850" y="6276"/>
                    </a:lnTo>
                    <a:lnTo>
                      <a:pt x="13522" y="6219"/>
                    </a:lnTo>
                    <a:lnTo>
                      <a:pt x="13206" y="6149"/>
                    </a:lnTo>
                    <a:lnTo>
                      <a:pt x="12901" y="6064"/>
                    </a:lnTo>
                    <a:lnTo>
                      <a:pt x="12618" y="5951"/>
                    </a:lnTo>
                    <a:lnTo>
                      <a:pt x="12358" y="5838"/>
                    </a:lnTo>
                    <a:lnTo>
                      <a:pt x="12121" y="5739"/>
                    </a:lnTo>
                    <a:lnTo>
                      <a:pt x="11941" y="5626"/>
                    </a:lnTo>
                    <a:lnTo>
                      <a:pt x="11794" y="5513"/>
                    </a:lnTo>
                    <a:lnTo>
                      <a:pt x="11658" y="5414"/>
                    </a:lnTo>
                    <a:lnTo>
                      <a:pt x="11556" y="5301"/>
                    </a:lnTo>
                    <a:lnTo>
                      <a:pt x="11466" y="5187"/>
                    </a:lnTo>
                    <a:lnTo>
                      <a:pt x="11398" y="5089"/>
                    </a:lnTo>
                    <a:lnTo>
                      <a:pt x="11376" y="4947"/>
                    </a:lnTo>
                    <a:lnTo>
                      <a:pt x="11353" y="4834"/>
                    </a:lnTo>
                    <a:lnTo>
                      <a:pt x="11353" y="4707"/>
                    </a:lnTo>
                    <a:lnTo>
                      <a:pt x="11376" y="4565"/>
                    </a:lnTo>
                    <a:lnTo>
                      <a:pt x="11443" y="4410"/>
                    </a:lnTo>
                    <a:lnTo>
                      <a:pt x="11511" y="4240"/>
                    </a:lnTo>
                    <a:lnTo>
                      <a:pt x="11703" y="3887"/>
                    </a:lnTo>
                    <a:lnTo>
                      <a:pt x="11986" y="3505"/>
                    </a:lnTo>
                    <a:lnTo>
                      <a:pt x="12144" y="3265"/>
                    </a:lnTo>
                    <a:lnTo>
                      <a:pt x="12246" y="3025"/>
                    </a:lnTo>
                    <a:lnTo>
                      <a:pt x="12336" y="2756"/>
                    </a:lnTo>
                    <a:lnTo>
                      <a:pt x="12404" y="2445"/>
                    </a:lnTo>
                    <a:lnTo>
                      <a:pt x="12438" y="2176"/>
                    </a:lnTo>
                    <a:lnTo>
                      <a:pt x="12438" y="1880"/>
                    </a:lnTo>
                    <a:lnTo>
                      <a:pt x="12404" y="1583"/>
                    </a:lnTo>
                    <a:lnTo>
                      <a:pt x="12336" y="1314"/>
                    </a:lnTo>
                    <a:lnTo>
                      <a:pt x="12246" y="1046"/>
                    </a:lnTo>
                    <a:lnTo>
                      <a:pt x="12099" y="791"/>
                    </a:lnTo>
                    <a:lnTo>
                      <a:pt x="12008" y="692"/>
                    </a:lnTo>
                    <a:lnTo>
                      <a:pt x="11918" y="579"/>
                    </a:lnTo>
                    <a:lnTo>
                      <a:pt x="11816" y="466"/>
                    </a:lnTo>
                    <a:lnTo>
                      <a:pt x="11703" y="381"/>
                    </a:lnTo>
                    <a:lnTo>
                      <a:pt x="11579" y="310"/>
                    </a:lnTo>
                    <a:lnTo>
                      <a:pt x="11443" y="226"/>
                    </a:lnTo>
                    <a:lnTo>
                      <a:pt x="11297" y="169"/>
                    </a:lnTo>
                    <a:lnTo>
                      <a:pt x="11138" y="113"/>
                    </a:lnTo>
                    <a:lnTo>
                      <a:pt x="10969" y="56"/>
                    </a:lnTo>
                    <a:lnTo>
                      <a:pt x="10800" y="28"/>
                    </a:lnTo>
                    <a:lnTo>
                      <a:pt x="10619" y="28"/>
                    </a:lnTo>
                    <a:lnTo>
                      <a:pt x="10404" y="28"/>
                    </a:lnTo>
                    <a:lnTo>
                      <a:pt x="10257" y="28"/>
                    </a:lnTo>
                    <a:lnTo>
                      <a:pt x="10076" y="56"/>
                    </a:lnTo>
                    <a:lnTo>
                      <a:pt x="9952" y="84"/>
                    </a:lnTo>
                    <a:lnTo>
                      <a:pt x="9794" y="141"/>
                    </a:lnTo>
                    <a:lnTo>
                      <a:pt x="9692" y="226"/>
                    </a:lnTo>
                    <a:lnTo>
                      <a:pt x="9557" y="282"/>
                    </a:lnTo>
                    <a:lnTo>
                      <a:pt x="9455" y="381"/>
                    </a:lnTo>
                    <a:lnTo>
                      <a:pt x="9365" y="466"/>
                    </a:lnTo>
                    <a:lnTo>
                      <a:pt x="9274" y="579"/>
                    </a:lnTo>
                    <a:lnTo>
                      <a:pt x="9184" y="692"/>
                    </a:lnTo>
                    <a:lnTo>
                      <a:pt x="9128" y="791"/>
                    </a:lnTo>
                    <a:lnTo>
                      <a:pt x="9060" y="932"/>
                    </a:lnTo>
                    <a:lnTo>
                      <a:pt x="8969" y="1201"/>
                    </a:lnTo>
                    <a:lnTo>
                      <a:pt x="8913" y="1498"/>
                    </a:lnTo>
                    <a:lnTo>
                      <a:pt x="8890" y="1795"/>
                    </a:lnTo>
                    <a:lnTo>
                      <a:pt x="8890" y="2120"/>
                    </a:lnTo>
                    <a:lnTo>
                      <a:pt x="8913" y="2445"/>
                    </a:lnTo>
                    <a:lnTo>
                      <a:pt x="8969" y="2756"/>
                    </a:lnTo>
                    <a:lnTo>
                      <a:pt x="9060" y="3081"/>
                    </a:lnTo>
                    <a:lnTo>
                      <a:pt x="9173" y="3378"/>
                    </a:lnTo>
                    <a:lnTo>
                      <a:pt x="9297" y="3647"/>
                    </a:lnTo>
                    <a:lnTo>
                      <a:pt x="9466" y="3887"/>
                    </a:lnTo>
                    <a:lnTo>
                      <a:pt x="9579" y="4085"/>
                    </a:lnTo>
                    <a:lnTo>
                      <a:pt x="9670" y="4269"/>
                    </a:lnTo>
                    <a:lnTo>
                      <a:pt x="9726" y="4467"/>
                    </a:lnTo>
                    <a:lnTo>
                      <a:pt x="9771" y="4650"/>
                    </a:lnTo>
                    <a:lnTo>
                      <a:pt x="9771" y="4834"/>
                    </a:lnTo>
                    <a:lnTo>
                      <a:pt x="9749" y="5032"/>
                    </a:lnTo>
                    <a:lnTo>
                      <a:pt x="9715" y="5216"/>
                    </a:lnTo>
                    <a:lnTo>
                      <a:pt x="9625" y="5385"/>
                    </a:lnTo>
                    <a:lnTo>
                      <a:pt x="9534" y="5513"/>
                    </a:lnTo>
                    <a:lnTo>
                      <a:pt x="9410" y="5626"/>
                    </a:lnTo>
                    <a:lnTo>
                      <a:pt x="9229" y="5710"/>
                    </a:lnTo>
                    <a:lnTo>
                      <a:pt x="9060" y="5767"/>
                    </a:lnTo>
                    <a:lnTo>
                      <a:pt x="8845" y="5767"/>
                    </a:lnTo>
                    <a:lnTo>
                      <a:pt x="8585" y="5739"/>
                    </a:lnTo>
                    <a:lnTo>
                      <a:pt x="8325" y="5654"/>
                    </a:lnTo>
                    <a:lnTo>
                      <a:pt x="8020" y="5513"/>
                    </a:lnTo>
                    <a:lnTo>
                      <a:pt x="7840" y="5442"/>
                    </a:lnTo>
                    <a:lnTo>
                      <a:pt x="7648" y="5385"/>
                    </a:lnTo>
                    <a:lnTo>
                      <a:pt x="7433" y="5329"/>
                    </a:lnTo>
                    <a:lnTo>
                      <a:pt x="7241" y="5301"/>
                    </a:lnTo>
                    <a:lnTo>
                      <a:pt x="6755" y="5301"/>
                    </a:lnTo>
                    <a:lnTo>
                      <a:pt x="6281" y="5329"/>
                    </a:lnTo>
                    <a:lnTo>
                      <a:pt x="5784" y="5385"/>
                    </a:lnTo>
                    <a:lnTo>
                      <a:pt x="5264" y="5498"/>
                    </a:lnTo>
                    <a:lnTo>
                      <a:pt x="4744" y="5597"/>
                    </a:lnTo>
                    <a:lnTo>
                      <a:pt x="4247" y="5739"/>
                    </a:lnTo>
                    <a:lnTo>
                      <a:pt x="4202" y="5894"/>
                    </a:lnTo>
                    <a:lnTo>
                      <a:pt x="4202" y="6191"/>
                    </a:lnTo>
                    <a:lnTo>
                      <a:pt x="4202" y="6545"/>
                    </a:lnTo>
                    <a:lnTo>
                      <a:pt x="4225" y="6954"/>
                    </a:lnTo>
                    <a:lnTo>
                      <a:pt x="4315" y="7930"/>
                    </a:lnTo>
                    <a:lnTo>
                      <a:pt x="4394" y="9018"/>
                    </a:lnTo>
                    <a:lnTo>
                      <a:pt x="4439" y="9570"/>
                    </a:lnTo>
                    <a:lnTo>
                      <a:pt x="4462" y="10107"/>
                    </a:lnTo>
                    <a:lnTo>
                      <a:pt x="4484" y="10630"/>
                    </a:lnTo>
                    <a:lnTo>
                      <a:pt x="4507" y="11082"/>
                    </a:lnTo>
                    <a:lnTo>
                      <a:pt x="4484" y="11520"/>
                    </a:lnTo>
                    <a:lnTo>
                      <a:pt x="4439" y="11874"/>
                    </a:lnTo>
                    <a:lnTo>
                      <a:pt x="4394" y="12029"/>
                    </a:lnTo>
                    <a:lnTo>
                      <a:pt x="4349" y="12171"/>
                    </a:lnTo>
                    <a:lnTo>
                      <a:pt x="4315" y="12284"/>
                    </a:lnTo>
                    <a:lnTo>
                      <a:pt x="4247" y="12354"/>
                    </a:lnTo>
                    <a:close/>
                  </a:path>
                </a:pathLst>
              </a:custGeom>
              <a:solidFill>
                <a:srgbClr val="FF9900">
                  <a:alpha val="50195"/>
                </a:srgbClr>
              </a:solidFill>
              <a:ln w="19050">
                <a:solidFill>
                  <a:srgbClr val="339966"/>
                </a:solidFill>
                <a:miter lim="800000"/>
                <a:headEnd/>
                <a:tailEnd/>
              </a:ln>
            </p:spPr>
            <p:txBody>
              <a:bodyPr/>
              <a:lstStyle/>
              <a:p>
                <a:endParaRPr lang="en-US"/>
              </a:p>
            </p:txBody>
          </p:sp>
          <p:sp>
            <p:nvSpPr>
              <p:cNvPr id="26652" name="Puzzle4"/>
              <p:cNvSpPr>
                <a:spLocks noEditPoints="1" noChangeArrowheads="1"/>
              </p:cNvSpPr>
              <p:nvPr/>
            </p:nvSpPr>
            <p:spPr bwMode="auto">
              <a:xfrm>
                <a:off x="3009" y="1983"/>
                <a:ext cx="236" cy="921"/>
              </a:xfrm>
              <a:custGeom>
                <a:avLst/>
                <a:gdLst>
                  <a:gd name="T0" fmla="*/ 1 w 21600"/>
                  <a:gd name="T1" fmla="*/ 21 h 21600"/>
                  <a:gd name="T2" fmla="*/ 0 w 21600"/>
                  <a:gd name="T3" fmla="*/ 31 h 21600"/>
                  <a:gd name="T4" fmla="*/ 1 w 21600"/>
                  <a:gd name="T5" fmla="*/ 39 h 21600"/>
                  <a:gd name="T6" fmla="*/ 3 w 21600"/>
                  <a:gd name="T7" fmla="*/ 30 h 21600"/>
                  <a:gd name="T8" fmla="*/ 2 w 21600"/>
                  <a:gd name="T9" fmla="*/ 20 h 21600"/>
                  <a:gd name="T10" fmla="*/ 3 w 21600"/>
                  <a:gd name="T11" fmla="*/ 9 h 21600"/>
                  <a:gd name="T12" fmla="*/ 1 w 21600"/>
                  <a:gd name="T13" fmla="*/ 0 h 21600"/>
                  <a:gd name="T14" fmla="*/ 0 w 21600"/>
                  <a:gd name="T15" fmla="*/ 9 h 21600"/>
                  <a:gd name="T16" fmla="*/ 0 60000 65536"/>
                  <a:gd name="T17" fmla="*/ 0 60000 65536"/>
                  <a:gd name="T18" fmla="*/ 0 60000 65536"/>
                  <a:gd name="T19" fmla="*/ 0 60000 65536"/>
                  <a:gd name="T20" fmla="*/ 0 60000 65536"/>
                  <a:gd name="T21" fmla="*/ 0 60000 65536"/>
                  <a:gd name="T22" fmla="*/ 0 60000 65536"/>
                  <a:gd name="T23" fmla="*/ 0 60000 65536"/>
                  <a:gd name="T24" fmla="*/ 2105 w 21600"/>
                  <a:gd name="T25" fmla="*/ 5676 h 21600"/>
                  <a:gd name="T26" fmla="*/ 20227 w 21600"/>
                  <a:gd name="T27" fmla="*/ 15971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3813" y="10590"/>
                    </a:moveTo>
                    <a:lnTo>
                      <a:pt x="3927" y="10513"/>
                    </a:lnTo>
                    <a:lnTo>
                      <a:pt x="4078" y="10425"/>
                    </a:lnTo>
                    <a:lnTo>
                      <a:pt x="4210" y="10359"/>
                    </a:lnTo>
                    <a:lnTo>
                      <a:pt x="4361" y="10315"/>
                    </a:lnTo>
                    <a:lnTo>
                      <a:pt x="4682" y="10237"/>
                    </a:lnTo>
                    <a:lnTo>
                      <a:pt x="5041" y="10193"/>
                    </a:lnTo>
                    <a:lnTo>
                      <a:pt x="5456" y="10171"/>
                    </a:lnTo>
                    <a:lnTo>
                      <a:pt x="5853" y="10193"/>
                    </a:lnTo>
                    <a:lnTo>
                      <a:pt x="6249" y="10260"/>
                    </a:lnTo>
                    <a:lnTo>
                      <a:pt x="6646" y="10337"/>
                    </a:lnTo>
                    <a:lnTo>
                      <a:pt x="7004" y="10469"/>
                    </a:lnTo>
                    <a:lnTo>
                      <a:pt x="7363" y="10612"/>
                    </a:lnTo>
                    <a:lnTo>
                      <a:pt x="7665" y="10788"/>
                    </a:lnTo>
                    <a:lnTo>
                      <a:pt x="7911" y="10998"/>
                    </a:lnTo>
                    <a:lnTo>
                      <a:pt x="8024" y="11097"/>
                    </a:lnTo>
                    <a:lnTo>
                      <a:pt x="8137" y="11207"/>
                    </a:lnTo>
                    <a:lnTo>
                      <a:pt x="8194" y="11340"/>
                    </a:lnTo>
                    <a:lnTo>
                      <a:pt x="8269" y="11461"/>
                    </a:lnTo>
                    <a:lnTo>
                      <a:pt x="8307" y="11593"/>
                    </a:lnTo>
                    <a:lnTo>
                      <a:pt x="8307" y="11714"/>
                    </a:lnTo>
                    <a:lnTo>
                      <a:pt x="8307" y="11868"/>
                    </a:lnTo>
                    <a:lnTo>
                      <a:pt x="8307" y="12012"/>
                    </a:lnTo>
                    <a:lnTo>
                      <a:pt x="8194" y="12265"/>
                    </a:lnTo>
                    <a:lnTo>
                      <a:pt x="8062" y="12519"/>
                    </a:lnTo>
                    <a:lnTo>
                      <a:pt x="7873" y="12706"/>
                    </a:lnTo>
                    <a:lnTo>
                      <a:pt x="7627" y="12904"/>
                    </a:lnTo>
                    <a:lnTo>
                      <a:pt x="7363" y="13048"/>
                    </a:lnTo>
                    <a:lnTo>
                      <a:pt x="7080" y="13180"/>
                    </a:lnTo>
                    <a:lnTo>
                      <a:pt x="6759" y="13257"/>
                    </a:lnTo>
                    <a:lnTo>
                      <a:pt x="6419" y="13345"/>
                    </a:lnTo>
                    <a:lnTo>
                      <a:pt x="6098" y="13389"/>
                    </a:lnTo>
                    <a:lnTo>
                      <a:pt x="5739" y="13389"/>
                    </a:lnTo>
                    <a:lnTo>
                      <a:pt x="5418" y="13389"/>
                    </a:lnTo>
                    <a:lnTo>
                      <a:pt x="5079" y="13345"/>
                    </a:lnTo>
                    <a:lnTo>
                      <a:pt x="4758" y="13301"/>
                    </a:lnTo>
                    <a:lnTo>
                      <a:pt x="4474" y="13213"/>
                    </a:lnTo>
                    <a:lnTo>
                      <a:pt x="4172" y="13114"/>
                    </a:lnTo>
                    <a:lnTo>
                      <a:pt x="3965" y="12982"/>
                    </a:lnTo>
                    <a:lnTo>
                      <a:pt x="3738" y="12838"/>
                    </a:lnTo>
                    <a:lnTo>
                      <a:pt x="3493" y="12706"/>
                    </a:lnTo>
                    <a:lnTo>
                      <a:pt x="3228" y="12607"/>
                    </a:lnTo>
                    <a:lnTo>
                      <a:pt x="2945" y="12519"/>
                    </a:lnTo>
                    <a:lnTo>
                      <a:pt x="2700" y="12431"/>
                    </a:lnTo>
                    <a:lnTo>
                      <a:pt x="2397" y="12375"/>
                    </a:lnTo>
                    <a:lnTo>
                      <a:pt x="2152" y="12331"/>
                    </a:lnTo>
                    <a:lnTo>
                      <a:pt x="1888" y="12309"/>
                    </a:lnTo>
                    <a:lnTo>
                      <a:pt x="1642" y="12309"/>
                    </a:lnTo>
                    <a:lnTo>
                      <a:pt x="1397" y="12331"/>
                    </a:lnTo>
                    <a:lnTo>
                      <a:pt x="1170" y="12397"/>
                    </a:lnTo>
                    <a:lnTo>
                      <a:pt x="962" y="12453"/>
                    </a:lnTo>
                    <a:lnTo>
                      <a:pt x="774" y="12563"/>
                    </a:lnTo>
                    <a:lnTo>
                      <a:pt x="623" y="12684"/>
                    </a:lnTo>
                    <a:lnTo>
                      <a:pt x="528" y="12838"/>
                    </a:lnTo>
                    <a:lnTo>
                      <a:pt x="453" y="13026"/>
                    </a:lnTo>
                    <a:lnTo>
                      <a:pt x="339" y="13477"/>
                    </a:lnTo>
                    <a:lnTo>
                      <a:pt x="226" y="13984"/>
                    </a:lnTo>
                    <a:lnTo>
                      <a:pt x="151" y="14535"/>
                    </a:lnTo>
                    <a:lnTo>
                      <a:pt x="113" y="15075"/>
                    </a:lnTo>
                    <a:lnTo>
                      <a:pt x="113" y="15626"/>
                    </a:lnTo>
                    <a:lnTo>
                      <a:pt x="151" y="16133"/>
                    </a:lnTo>
                    <a:lnTo>
                      <a:pt x="188" y="16376"/>
                    </a:lnTo>
                    <a:lnTo>
                      <a:pt x="264" y="16585"/>
                    </a:lnTo>
                    <a:lnTo>
                      <a:pt x="339" y="16773"/>
                    </a:lnTo>
                    <a:lnTo>
                      <a:pt x="453" y="16938"/>
                    </a:lnTo>
                    <a:lnTo>
                      <a:pt x="1095" y="16883"/>
                    </a:lnTo>
                    <a:lnTo>
                      <a:pt x="1963" y="16795"/>
                    </a:lnTo>
                    <a:lnTo>
                      <a:pt x="2945" y="16751"/>
                    </a:lnTo>
                    <a:lnTo>
                      <a:pt x="3965" y="16706"/>
                    </a:lnTo>
                    <a:lnTo>
                      <a:pt x="5022" y="16684"/>
                    </a:lnTo>
                    <a:lnTo>
                      <a:pt x="5947" y="16684"/>
                    </a:lnTo>
                    <a:lnTo>
                      <a:pt x="6759" y="16706"/>
                    </a:lnTo>
                    <a:lnTo>
                      <a:pt x="7363" y="16751"/>
                    </a:lnTo>
                    <a:lnTo>
                      <a:pt x="7948" y="16839"/>
                    </a:lnTo>
                    <a:lnTo>
                      <a:pt x="8458" y="16916"/>
                    </a:lnTo>
                    <a:lnTo>
                      <a:pt x="8893" y="17026"/>
                    </a:lnTo>
                    <a:lnTo>
                      <a:pt x="9289" y="17158"/>
                    </a:lnTo>
                    <a:lnTo>
                      <a:pt x="9572" y="17280"/>
                    </a:lnTo>
                    <a:lnTo>
                      <a:pt x="9799" y="17412"/>
                    </a:lnTo>
                    <a:lnTo>
                      <a:pt x="9969" y="17555"/>
                    </a:lnTo>
                    <a:lnTo>
                      <a:pt x="10120" y="17687"/>
                    </a:lnTo>
                    <a:lnTo>
                      <a:pt x="10158" y="17831"/>
                    </a:lnTo>
                    <a:lnTo>
                      <a:pt x="10195" y="17974"/>
                    </a:lnTo>
                    <a:lnTo>
                      <a:pt x="10158" y="18128"/>
                    </a:lnTo>
                    <a:lnTo>
                      <a:pt x="10082" y="18271"/>
                    </a:lnTo>
                    <a:lnTo>
                      <a:pt x="9969" y="18426"/>
                    </a:lnTo>
                    <a:lnTo>
                      <a:pt x="9837" y="18569"/>
                    </a:lnTo>
                    <a:lnTo>
                      <a:pt x="9648" y="18701"/>
                    </a:lnTo>
                    <a:lnTo>
                      <a:pt x="9440" y="18822"/>
                    </a:lnTo>
                    <a:lnTo>
                      <a:pt x="9213" y="18999"/>
                    </a:lnTo>
                    <a:lnTo>
                      <a:pt x="9044" y="19186"/>
                    </a:lnTo>
                    <a:lnTo>
                      <a:pt x="8893" y="19395"/>
                    </a:lnTo>
                    <a:lnTo>
                      <a:pt x="8817" y="19627"/>
                    </a:lnTo>
                    <a:lnTo>
                      <a:pt x="8779" y="19858"/>
                    </a:lnTo>
                    <a:lnTo>
                      <a:pt x="8779" y="20112"/>
                    </a:lnTo>
                    <a:lnTo>
                      <a:pt x="8855" y="20354"/>
                    </a:lnTo>
                    <a:lnTo>
                      <a:pt x="8968" y="20586"/>
                    </a:lnTo>
                    <a:lnTo>
                      <a:pt x="9138" y="20817"/>
                    </a:lnTo>
                    <a:lnTo>
                      <a:pt x="9365" y="21026"/>
                    </a:lnTo>
                    <a:lnTo>
                      <a:pt x="9610" y="21192"/>
                    </a:lnTo>
                    <a:lnTo>
                      <a:pt x="9950" y="21368"/>
                    </a:lnTo>
                    <a:lnTo>
                      <a:pt x="10120" y="21445"/>
                    </a:lnTo>
                    <a:lnTo>
                      <a:pt x="10346" y="21511"/>
                    </a:lnTo>
                    <a:lnTo>
                      <a:pt x="10516" y="21555"/>
                    </a:lnTo>
                    <a:lnTo>
                      <a:pt x="10743" y="21600"/>
                    </a:lnTo>
                    <a:lnTo>
                      <a:pt x="10988" y="21644"/>
                    </a:lnTo>
                    <a:lnTo>
                      <a:pt x="11215" y="21666"/>
                    </a:lnTo>
                    <a:lnTo>
                      <a:pt x="11498" y="21666"/>
                    </a:lnTo>
                    <a:lnTo>
                      <a:pt x="11762" y="21666"/>
                    </a:lnTo>
                    <a:lnTo>
                      <a:pt x="12253" y="21644"/>
                    </a:lnTo>
                    <a:lnTo>
                      <a:pt x="12763" y="21577"/>
                    </a:lnTo>
                    <a:lnTo>
                      <a:pt x="13197" y="21467"/>
                    </a:lnTo>
                    <a:lnTo>
                      <a:pt x="13556" y="21346"/>
                    </a:lnTo>
                    <a:lnTo>
                      <a:pt x="13896" y="21192"/>
                    </a:lnTo>
                    <a:lnTo>
                      <a:pt x="14179" y="21026"/>
                    </a:lnTo>
                    <a:lnTo>
                      <a:pt x="14444" y="20839"/>
                    </a:lnTo>
                    <a:lnTo>
                      <a:pt x="14576" y="20641"/>
                    </a:lnTo>
                    <a:lnTo>
                      <a:pt x="14727" y="20431"/>
                    </a:lnTo>
                    <a:lnTo>
                      <a:pt x="14765" y="20200"/>
                    </a:lnTo>
                    <a:lnTo>
                      <a:pt x="14802" y="19991"/>
                    </a:lnTo>
                    <a:lnTo>
                      <a:pt x="14727" y="19759"/>
                    </a:lnTo>
                    <a:lnTo>
                      <a:pt x="14613" y="19550"/>
                    </a:lnTo>
                    <a:lnTo>
                      <a:pt x="14444" y="19307"/>
                    </a:lnTo>
                    <a:lnTo>
                      <a:pt x="14217" y="19098"/>
                    </a:lnTo>
                    <a:lnTo>
                      <a:pt x="13934" y="18911"/>
                    </a:lnTo>
                    <a:lnTo>
                      <a:pt x="13669" y="18745"/>
                    </a:lnTo>
                    <a:lnTo>
                      <a:pt x="13462" y="18547"/>
                    </a:lnTo>
                    <a:lnTo>
                      <a:pt x="13311" y="18337"/>
                    </a:lnTo>
                    <a:lnTo>
                      <a:pt x="13197" y="18150"/>
                    </a:lnTo>
                    <a:lnTo>
                      <a:pt x="13122" y="17941"/>
                    </a:lnTo>
                    <a:lnTo>
                      <a:pt x="13122" y="17720"/>
                    </a:lnTo>
                    <a:lnTo>
                      <a:pt x="13122" y="17533"/>
                    </a:lnTo>
                    <a:lnTo>
                      <a:pt x="13197" y="17346"/>
                    </a:lnTo>
                    <a:lnTo>
                      <a:pt x="13273" y="17158"/>
                    </a:lnTo>
                    <a:lnTo>
                      <a:pt x="13386" y="16982"/>
                    </a:lnTo>
                    <a:lnTo>
                      <a:pt x="13537" y="16839"/>
                    </a:lnTo>
                    <a:lnTo>
                      <a:pt x="13707" y="16706"/>
                    </a:lnTo>
                    <a:lnTo>
                      <a:pt x="13896" y="16607"/>
                    </a:lnTo>
                    <a:lnTo>
                      <a:pt x="14104" y="16519"/>
                    </a:lnTo>
                    <a:lnTo>
                      <a:pt x="14330" y="16453"/>
                    </a:lnTo>
                    <a:lnTo>
                      <a:pt x="14538" y="16431"/>
                    </a:lnTo>
                    <a:lnTo>
                      <a:pt x="14897" y="16453"/>
                    </a:lnTo>
                    <a:lnTo>
                      <a:pt x="15406" y="16497"/>
                    </a:lnTo>
                    <a:lnTo>
                      <a:pt x="16105" y="16541"/>
                    </a:lnTo>
                    <a:lnTo>
                      <a:pt x="16898" y="16607"/>
                    </a:lnTo>
                    <a:lnTo>
                      <a:pt x="17804" y="16651"/>
                    </a:lnTo>
                    <a:lnTo>
                      <a:pt x="18786" y="16684"/>
                    </a:lnTo>
                    <a:lnTo>
                      <a:pt x="19844" y="16728"/>
                    </a:lnTo>
                    <a:lnTo>
                      <a:pt x="20920" y="16751"/>
                    </a:lnTo>
                    <a:lnTo>
                      <a:pt x="21109" y="16497"/>
                    </a:lnTo>
                    <a:lnTo>
                      <a:pt x="21241" y="16222"/>
                    </a:lnTo>
                    <a:lnTo>
                      <a:pt x="21392" y="15946"/>
                    </a:lnTo>
                    <a:lnTo>
                      <a:pt x="21467" y="15648"/>
                    </a:lnTo>
                    <a:lnTo>
                      <a:pt x="21543" y="15351"/>
                    </a:lnTo>
                    <a:lnTo>
                      <a:pt x="21618" y="15042"/>
                    </a:lnTo>
                    <a:lnTo>
                      <a:pt x="21618" y="14745"/>
                    </a:lnTo>
                    <a:lnTo>
                      <a:pt x="21618" y="14447"/>
                    </a:lnTo>
                    <a:lnTo>
                      <a:pt x="21618" y="14150"/>
                    </a:lnTo>
                    <a:lnTo>
                      <a:pt x="21581" y="13852"/>
                    </a:lnTo>
                    <a:lnTo>
                      <a:pt x="21505" y="13577"/>
                    </a:lnTo>
                    <a:lnTo>
                      <a:pt x="21430" y="13301"/>
                    </a:lnTo>
                    <a:lnTo>
                      <a:pt x="21354" y="13048"/>
                    </a:lnTo>
                    <a:lnTo>
                      <a:pt x="21241" y="12816"/>
                    </a:lnTo>
                    <a:lnTo>
                      <a:pt x="21146" y="12607"/>
                    </a:lnTo>
                    <a:lnTo>
                      <a:pt x="21033" y="12431"/>
                    </a:lnTo>
                    <a:lnTo>
                      <a:pt x="20920" y="12265"/>
                    </a:lnTo>
                    <a:lnTo>
                      <a:pt x="20769" y="12144"/>
                    </a:lnTo>
                    <a:lnTo>
                      <a:pt x="20637" y="12034"/>
                    </a:lnTo>
                    <a:lnTo>
                      <a:pt x="20486" y="11946"/>
                    </a:lnTo>
                    <a:lnTo>
                      <a:pt x="20297" y="11891"/>
                    </a:lnTo>
                    <a:lnTo>
                      <a:pt x="20165" y="11846"/>
                    </a:lnTo>
                    <a:lnTo>
                      <a:pt x="19976" y="11824"/>
                    </a:lnTo>
                    <a:lnTo>
                      <a:pt x="19806" y="11802"/>
                    </a:lnTo>
                    <a:lnTo>
                      <a:pt x="19390" y="11824"/>
                    </a:lnTo>
                    <a:lnTo>
                      <a:pt x="18956" y="11891"/>
                    </a:lnTo>
                    <a:lnTo>
                      <a:pt x="18503" y="11968"/>
                    </a:lnTo>
                    <a:lnTo>
                      <a:pt x="17993" y="12078"/>
                    </a:lnTo>
                    <a:lnTo>
                      <a:pt x="17653" y="12144"/>
                    </a:lnTo>
                    <a:lnTo>
                      <a:pt x="17332" y="12199"/>
                    </a:lnTo>
                    <a:lnTo>
                      <a:pt x="17049" y="12221"/>
                    </a:lnTo>
                    <a:lnTo>
                      <a:pt x="16747" y="12243"/>
                    </a:lnTo>
                    <a:lnTo>
                      <a:pt x="16464" y="12243"/>
                    </a:lnTo>
                    <a:lnTo>
                      <a:pt x="16218" y="12243"/>
                    </a:lnTo>
                    <a:lnTo>
                      <a:pt x="15992" y="12221"/>
                    </a:lnTo>
                    <a:lnTo>
                      <a:pt x="15746" y="12199"/>
                    </a:lnTo>
                    <a:lnTo>
                      <a:pt x="15520" y="12155"/>
                    </a:lnTo>
                    <a:lnTo>
                      <a:pt x="15350" y="12122"/>
                    </a:lnTo>
                    <a:lnTo>
                      <a:pt x="15161" y="12056"/>
                    </a:lnTo>
                    <a:lnTo>
                      <a:pt x="14972" y="11990"/>
                    </a:lnTo>
                    <a:lnTo>
                      <a:pt x="14689" y="11846"/>
                    </a:lnTo>
                    <a:lnTo>
                      <a:pt x="14444" y="11670"/>
                    </a:lnTo>
                    <a:lnTo>
                      <a:pt x="14255" y="11483"/>
                    </a:lnTo>
                    <a:lnTo>
                      <a:pt x="14104" y="11295"/>
                    </a:lnTo>
                    <a:lnTo>
                      <a:pt x="14028" y="11086"/>
                    </a:lnTo>
                    <a:lnTo>
                      <a:pt x="13972" y="10888"/>
                    </a:lnTo>
                    <a:lnTo>
                      <a:pt x="13972" y="10700"/>
                    </a:lnTo>
                    <a:lnTo>
                      <a:pt x="14009" y="10513"/>
                    </a:lnTo>
                    <a:lnTo>
                      <a:pt x="14066" y="10359"/>
                    </a:lnTo>
                    <a:lnTo>
                      <a:pt x="14179" y="10215"/>
                    </a:lnTo>
                    <a:lnTo>
                      <a:pt x="14406" y="10006"/>
                    </a:lnTo>
                    <a:lnTo>
                      <a:pt x="14651" y="9830"/>
                    </a:lnTo>
                    <a:lnTo>
                      <a:pt x="14878" y="9686"/>
                    </a:lnTo>
                    <a:lnTo>
                      <a:pt x="15123" y="9554"/>
                    </a:lnTo>
                    <a:lnTo>
                      <a:pt x="15350" y="9477"/>
                    </a:lnTo>
                    <a:lnTo>
                      <a:pt x="15558" y="9411"/>
                    </a:lnTo>
                    <a:lnTo>
                      <a:pt x="15803" y="9345"/>
                    </a:lnTo>
                    <a:lnTo>
                      <a:pt x="16030" y="9323"/>
                    </a:lnTo>
                    <a:lnTo>
                      <a:pt x="16256" y="9301"/>
                    </a:lnTo>
                    <a:lnTo>
                      <a:pt x="16464" y="9323"/>
                    </a:lnTo>
                    <a:lnTo>
                      <a:pt x="16690" y="9345"/>
                    </a:lnTo>
                    <a:lnTo>
                      <a:pt x="16898" y="9367"/>
                    </a:lnTo>
                    <a:lnTo>
                      <a:pt x="17332" y="9477"/>
                    </a:lnTo>
                    <a:lnTo>
                      <a:pt x="17767" y="9598"/>
                    </a:lnTo>
                    <a:lnTo>
                      <a:pt x="18163" y="9731"/>
                    </a:lnTo>
                    <a:lnTo>
                      <a:pt x="18597" y="9874"/>
                    </a:lnTo>
                    <a:lnTo>
                      <a:pt x="18994" y="10006"/>
                    </a:lnTo>
                    <a:lnTo>
                      <a:pt x="19428" y="10083"/>
                    </a:lnTo>
                    <a:lnTo>
                      <a:pt x="19617" y="10127"/>
                    </a:lnTo>
                    <a:lnTo>
                      <a:pt x="19844" y="10149"/>
                    </a:lnTo>
                    <a:lnTo>
                      <a:pt x="20013" y="10149"/>
                    </a:lnTo>
                    <a:lnTo>
                      <a:pt x="20240" y="10127"/>
                    </a:lnTo>
                    <a:lnTo>
                      <a:pt x="20410" y="10105"/>
                    </a:lnTo>
                    <a:lnTo>
                      <a:pt x="20637" y="10061"/>
                    </a:lnTo>
                    <a:lnTo>
                      <a:pt x="20844" y="9984"/>
                    </a:lnTo>
                    <a:lnTo>
                      <a:pt x="21033" y="9896"/>
                    </a:lnTo>
                    <a:lnTo>
                      <a:pt x="21146" y="9830"/>
                    </a:lnTo>
                    <a:lnTo>
                      <a:pt x="21203" y="9753"/>
                    </a:lnTo>
                    <a:lnTo>
                      <a:pt x="21279" y="9642"/>
                    </a:lnTo>
                    <a:lnTo>
                      <a:pt x="21354" y="9521"/>
                    </a:lnTo>
                    <a:lnTo>
                      <a:pt x="21430" y="9246"/>
                    </a:lnTo>
                    <a:lnTo>
                      <a:pt x="21430" y="8904"/>
                    </a:lnTo>
                    <a:lnTo>
                      <a:pt x="21430" y="8540"/>
                    </a:lnTo>
                    <a:lnTo>
                      <a:pt x="21392" y="8144"/>
                    </a:lnTo>
                    <a:lnTo>
                      <a:pt x="21354" y="7714"/>
                    </a:lnTo>
                    <a:lnTo>
                      <a:pt x="21279" y="7295"/>
                    </a:lnTo>
                    <a:lnTo>
                      <a:pt x="21146" y="6446"/>
                    </a:lnTo>
                    <a:lnTo>
                      <a:pt x="20995" y="5686"/>
                    </a:lnTo>
                    <a:lnTo>
                      <a:pt x="20958" y="5366"/>
                    </a:lnTo>
                    <a:lnTo>
                      <a:pt x="20958" y="5091"/>
                    </a:lnTo>
                    <a:lnTo>
                      <a:pt x="20958" y="4860"/>
                    </a:lnTo>
                    <a:lnTo>
                      <a:pt x="21033" y="4716"/>
                    </a:lnTo>
                    <a:lnTo>
                      <a:pt x="20637" y="4860"/>
                    </a:lnTo>
                    <a:lnTo>
                      <a:pt x="20127" y="4992"/>
                    </a:lnTo>
                    <a:lnTo>
                      <a:pt x="19617" y="5069"/>
                    </a:lnTo>
                    <a:lnTo>
                      <a:pt x="19032" y="5157"/>
                    </a:lnTo>
                    <a:lnTo>
                      <a:pt x="18465" y="5201"/>
                    </a:lnTo>
                    <a:lnTo>
                      <a:pt x="17842" y="5245"/>
                    </a:lnTo>
                    <a:lnTo>
                      <a:pt x="17219" y="5267"/>
                    </a:lnTo>
                    <a:lnTo>
                      <a:pt x="16615" y="5267"/>
                    </a:lnTo>
                    <a:lnTo>
                      <a:pt x="15992" y="5245"/>
                    </a:lnTo>
                    <a:lnTo>
                      <a:pt x="15369" y="5201"/>
                    </a:lnTo>
                    <a:lnTo>
                      <a:pt x="14840" y="5157"/>
                    </a:lnTo>
                    <a:lnTo>
                      <a:pt x="14293" y="5091"/>
                    </a:lnTo>
                    <a:lnTo>
                      <a:pt x="13783" y="5014"/>
                    </a:lnTo>
                    <a:lnTo>
                      <a:pt x="13386" y="4926"/>
                    </a:lnTo>
                    <a:lnTo>
                      <a:pt x="13027" y="4815"/>
                    </a:lnTo>
                    <a:lnTo>
                      <a:pt x="12725" y="4716"/>
                    </a:lnTo>
                    <a:lnTo>
                      <a:pt x="12480" y="4606"/>
                    </a:lnTo>
                    <a:lnTo>
                      <a:pt x="12291" y="4496"/>
                    </a:lnTo>
                    <a:lnTo>
                      <a:pt x="12197" y="4397"/>
                    </a:lnTo>
                    <a:lnTo>
                      <a:pt x="12083" y="4286"/>
                    </a:lnTo>
                    <a:lnTo>
                      <a:pt x="12046" y="4187"/>
                    </a:lnTo>
                    <a:lnTo>
                      <a:pt x="12008" y="4077"/>
                    </a:lnTo>
                    <a:lnTo>
                      <a:pt x="12046" y="3967"/>
                    </a:lnTo>
                    <a:lnTo>
                      <a:pt x="12121" y="3868"/>
                    </a:lnTo>
                    <a:lnTo>
                      <a:pt x="12197" y="3735"/>
                    </a:lnTo>
                    <a:lnTo>
                      <a:pt x="12291" y="3614"/>
                    </a:lnTo>
                    <a:lnTo>
                      <a:pt x="12442" y="3482"/>
                    </a:lnTo>
                    <a:lnTo>
                      <a:pt x="12631" y="3361"/>
                    </a:lnTo>
                    <a:lnTo>
                      <a:pt x="13065" y="3085"/>
                    </a:lnTo>
                    <a:lnTo>
                      <a:pt x="13537" y="2766"/>
                    </a:lnTo>
                    <a:lnTo>
                      <a:pt x="13783" y="2578"/>
                    </a:lnTo>
                    <a:lnTo>
                      <a:pt x="13934" y="2380"/>
                    </a:lnTo>
                    <a:lnTo>
                      <a:pt x="14028" y="2171"/>
                    </a:lnTo>
                    <a:lnTo>
                      <a:pt x="14104" y="1961"/>
                    </a:lnTo>
                    <a:lnTo>
                      <a:pt x="14104" y="1730"/>
                    </a:lnTo>
                    <a:lnTo>
                      <a:pt x="14066" y="1498"/>
                    </a:lnTo>
                    <a:lnTo>
                      <a:pt x="13972" y="1267"/>
                    </a:lnTo>
                    <a:lnTo>
                      <a:pt x="13820" y="1057"/>
                    </a:lnTo>
                    <a:lnTo>
                      <a:pt x="13594" y="837"/>
                    </a:lnTo>
                    <a:lnTo>
                      <a:pt x="13386" y="628"/>
                    </a:lnTo>
                    <a:lnTo>
                      <a:pt x="13103" y="462"/>
                    </a:lnTo>
                    <a:lnTo>
                      <a:pt x="12763" y="308"/>
                    </a:lnTo>
                    <a:lnTo>
                      <a:pt x="12404" y="187"/>
                    </a:lnTo>
                    <a:lnTo>
                      <a:pt x="12008" y="77"/>
                    </a:lnTo>
                    <a:lnTo>
                      <a:pt x="11574" y="33"/>
                    </a:lnTo>
                    <a:lnTo>
                      <a:pt x="11102" y="11"/>
                    </a:lnTo>
                    <a:lnTo>
                      <a:pt x="10667" y="11"/>
                    </a:lnTo>
                    <a:lnTo>
                      <a:pt x="10233" y="77"/>
                    </a:lnTo>
                    <a:lnTo>
                      <a:pt x="9837" y="187"/>
                    </a:lnTo>
                    <a:lnTo>
                      <a:pt x="9440" y="286"/>
                    </a:lnTo>
                    <a:lnTo>
                      <a:pt x="9062" y="462"/>
                    </a:lnTo>
                    <a:lnTo>
                      <a:pt x="8741" y="628"/>
                    </a:lnTo>
                    <a:lnTo>
                      <a:pt x="8458" y="815"/>
                    </a:lnTo>
                    <a:lnTo>
                      <a:pt x="8232" y="1035"/>
                    </a:lnTo>
                    <a:lnTo>
                      <a:pt x="8062" y="1245"/>
                    </a:lnTo>
                    <a:lnTo>
                      <a:pt x="7911" y="1476"/>
                    </a:lnTo>
                    <a:lnTo>
                      <a:pt x="7835" y="1708"/>
                    </a:lnTo>
                    <a:lnTo>
                      <a:pt x="7797" y="1961"/>
                    </a:lnTo>
                    <a:lnTo>
                      <a:pt x="7835" y="2193"/>
                    </a:lnTo>
                    <a:lnTo>
                      <a:pt x="7948" y="2402"/>
                    </a:lnTo>
                    <a:lnTo>
                      <a:pt x="8062" y="2534"/>
                    </a:lnTo>
                    <a:lnTo>
                      <a:pt x="8175" y="2644"/>
                    </a:lnTo>
                    <a:lnTo>
                      <a:pt x="8269" y="2744"/>
                    </a:lnTo>
                    <a:lnTo>
                      <a:pt x="8420" y="2832"/>
                    </a:lnTo>
                    <a:lnTo>
                      <a:pt x="8704" y="3019"/>
                    </a:lnTo>
                    <a:lnTo>
                      <a:pt x="8968" y="3206"/>
                    </a:lnTo>
                    <a:lnTo>
                      <a:pt x="9138" y="3405"/>
                    </a:lnTo>
                    <a:lnTo>
                      <a:pt x="9327" y="3570"/>
                    </a:lnTo>
                    <a:lnTo>
                      <a:pt x="9440" y="3735"/>
                    </a:lnTo>
                    <a:lnTo>
                      <a:pt x="9516" y="3890"/>
                    </a:lnTo>
                    <a:lnTo>
                      <a:pt x="9534" y="4033"/>
                    </a:lnTo>
                    <a:lnTo>
                      <a:pt x="9534" y="4165"/>
                    </a:lnTo>
                    <a:lnTo>
                      <a:pt x="9516" y="4286"/>
                    </a:lnTo>
                    <a:lnTo>
                      <a:pt x="9440" y="4397"/>
                    </a:lnTo>
                    <a:lnTo>
                      <a:pt x="9327" y="4496"/>
                    </a:lnTo>
                    <a:lnTo>
                      <a:pt x="9176" y="4562"/>
                    </a:lnTo>
                    <a:lnTo>
                      <a:pt x="9006" y="4628"/>
                    </a:lnTo>
                    <a:lnTo>
                      <a:pt x="8779" y="4694"/>
                    </a:lnTo>
                    <a:lnTo>
                      <a:pt x="8534" y="4716"/>
                    </a:lnTo>
                    <a:lnTo>
                      <a:pt x="8232" y="4716"/>
                    </a:lnTo>
                    <a:lnTo>
                      <a:pt x="7118" y="4738"/>
                    </a:lnTo>
                    <a:lnTo>
                      <a:pt x="5947" y="4771"/>
                    </a:lnTo>
                    <a:lnTo>
                      <a:pt x="4795" y="4815"/>
                    </a:lnTo>
                    <a:lnTo>
                      <a:pt x="3681" y="4860"/>
                    </a:lnTo>
                    <a:lnTo>
                      <a:pt x="2662" y="4882"/>
                    </a:lnTo>
                    <a:lnTo>
                      <a:pt x="1755" y="4882"/>
                    </a:lnTo>
                    <a:lnTo>
                      <a:pt x="1359" y="4860"/>
                    </a:lnTo>
                    <a:lnTo>
                      <a:pt x="981" y="4837"/>
                    </a:lnTo>
                    <a:lnTo>
                      <a:pt x="698" y="4771"/>
                    </a:lnTo>
                    <a:lnTo>
                      <a:pt x="453" y="4716"/>
                    </a:lnTo>
                    <a:lnTo>
                      <a:pt x="453" y="5322"/>
                    </a:lnTo>
                    <a:lnTo>
                      <a:pt x="453" y="6083"/>
                    </a:lnTo>
                    <a:lnTo>
                      <a:pt x="453" y="6909"/>
                    </a:lnTo>
                    <a:lnTo>
                      <a:pt x="453" y="7780"/>
                    </a:lnTo>
                    <a:lnTo>
                      <a:pt x="453" y="8606"/>
                    </a:lnTo>
                    <a:lnTo>
                      <a:pt x="453" y="9345"/>
                    </a:lnTo>
                    <a:lnTo>
                      <a:pt x="453" y="9918"/>
                    </a:lnTo>
                    <a:lnTo>
                      <a:pt x="453" y="10282"/>
                    </a:lnTo>
                    <a:lnTo>
                      <a:pt x="490" y="10381"/>
                    </a:lnTo>
                    <a:lnTo>
                      <a:pt x="547" y="10491"/>
                    </a:lnTo>
                    <a:lnTo>
                      <a:pt x="660" y="10590"/>
                    </a:lnTo>
                    <a:lnTo>
                      <a:pt x="811" y="10700"/>
                    </a:lnTo>
                    <a:lnTo>
                      <a:pt x="981" y="10811"/>
                    </a:lnTo>
                    <a:lnTo>
                      <a:pt x="1208" y="10888"/>
                    </a:lnTo>
                    <a:lnTo>
                      <a:pt x="1453" y="10954"/>
                    </a:lnTo>
                    <a:lnTo>
                      <a:pt x="1718" y="11020"/>
                    </a:lnTo>
                    <a:lnTo>
                      <a:pt x="1963" y="11064"/>
                    </a:lnTo>
                    <a:lnTo>
                      <a:pt x="2265" y="11086"/>
                    </a:lnTo>
                    <a:lnTo>
                      <a:pt x="2548" y="11064"/>
                    </a:lnTo>
                    <a:lnTo>
                      <a:pt x="2794" y="11042"/>
                    </a:lnTo>
                    <a:lnTo>
                      <a:pt x="3096" y="10976"/>
                    </a:lnTo>
                    <a:lnTo>
                      <a:pt x="3341" y="10888"/>
                    </a:lnTo>
                    <a:lnTo>
                      <a:pt x="3606" y="10766"/>
                    </a:lnTo>
                    <a:lnTo>
                      <a:pt x="3813" y="10590"/>
                    </a:lnTo>
                    <a:close/>
                  </a:path>
                </a:pathLst>
              </a:custGeom>
              <a:solidFill>
                <a:srgbClr val="FF9900">
                  <a:alpha val="50195"/>
                </a:srgbClr>
              </a:solidFill>
              <a:ln w="19050">
                <a:solidFill>
                  <a:srgbClr val="339966"/>
                </a:solidFill>
                <a:miter lim="800000"/>
                <a:headEnd/>
                <a:tailEnd/>
              </a:ln>
            </p:spPr>
            <p:txBody>
              <a:bodyPr/>
              <a:lstStyle/>
              <a:p>
                <a:endParaRPr lang="en-US"/>
              </a:p>
            </p:txBody>
          </p:sp>
          <p:sp>
            <p:nvSpPr>
              <p:cNvPr id="26653" name="Puzzle1"/>
              <p:cNvSpPr>
                <a:spLocks noEditPoints="1" noChangeArrowheads="1"/>
              </p:cNvSpPr>
              <p:nvPr/>
            </p:nvSpPr>
            <p:spPr bwMode="auto">
              <a:xfrm>
                <a:off x="2928" y="1655"/>
                <a:ext cx="396" cy="549"/>
              </a:xfrm>
              <a:custGeom>
                <a:avLst/>
                <a:gdLst>
                  <a:gd name="T0" fmla="*/ 6 w 21600"/>
                  <a:gd name="T1" fmla="*/ 14 h 21600"/>
                  <a:gd name="T2" fmla="*/ 6 w 21600"/>
                  <a:gd name="T3" fmla="*/ 0 h 21600"/>
                  <a:gd name="T4" fmla="*/ 2 w 21600"/>
                  <a:gd name="T5" fmla="*/ 1 h 21600"/>
                  <a:gd name="T6" fmla="*/ 2 w 21600"/>
                  <a:gd name="T7" fmla="*/ 14 h 21600"/>
                  <a:gd name="T8" fmla="*/ 4 w 21600"/>
                  <a:gd name="T9" fmla="*/ 8 h 21600"/>
                  <a:gd name="T10" fmla="*/ 4 w 21600"/>
                  <a:gd name="T11" fmla="*/ 6 h 21600"/>
                  <a:gd name="T12" fmla="*/ 7 w 21600"/>
                  <a:gd name="T13" fmla="*/ 6 h 21600"/>
                  <a:gd name="T14" fmla="*/ 0 w 21600"/>
                  <a:gd name="T15" fmla="*/ 6 h 21600"/>
                  <a:gd name="T16" fmla="*/ 0 60000 65536"/>
                  <a:gd name="T17" fmla="*/ 0 60000 65536"/>
                  <a:gd name="T18" fmla="*/ 0 60000 65536"/>
                  <a:gd name="T19" fmla="*/ 0 60000 65536"/>
                  <a:gd name="T20" fmla="*/ 0 60000 65536"/>
                  <a:gd name="T21" fmla="*/ 0 60000 65536"/>
                  <a:gd name="T22" fmla="*/ 0 60000 65536"/>
                  <a:gd name="T23" fmla="*/ 0 60000 65536"/>
                  <a:gd name="T24" fmla="*/ 6109 w 21600"/>
                  <a:gd name="T25" fmla="*/ 2557 h 21600"/>
                  <a:gd name="T26" fmla="*/ 16145 w 21600"/>
                  <a:gd name="T27" fmla="*/ 19554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9360" y="20836"/>
                    </a:moveTo>
                    <a:lnTo>
                      <a:pt x="9528" y="20836"/>
                    </a:lnTo>
                    <a:lnTo>
                      <a:pt x="9686" y="20762"/>
                    </a:lnTo>
                    <a:lnTo>
                      <a:pt x="9810" y="20687"/>
                    </a:lnTo>
                    <a:lnTo>
                      <a:pt x="9922" y="20575"/>
                    </a:lnTo>
                    <a:lnTo>
                      <a:pt x="10012" y="20426"/>
                    </a:lnTo>
                    <a:lnTo>
                      <a:pt x="10068" y="20296"/>
                    </a:lnTo>
                    <a:lnTo>
                      <a:pt x="10113" y="20110"/>
                    </a:lnTo>
                    <a:lnTo>
                      <a:pt x="10136" y="19905"/>
                    </a:lnTo>
                    <a:lnTo>
                      <a:pt x="10136" y="19682"/>
                    </a:lnTo>
                    <a:lnTo>
                      <a:pt x="10113" y="19440"/>
                    </a:lnTo>
                    <a:lnTo>
                      <a:pt x="10068" y="19142"/>
                    </a:lnTo>
                    <a:lnTo>
                      <a:pt x="10012" y="18900"/>
                    </a:lnTo>
                    <a:lnTo>
                      <a:pt x="9900" y="18620"/>
                    </a:lnTo>
                    <a:lnTo>
                      <a:pt x="9787" y="18285"/>
                    </a:lnTo>
                    <a:lnTo>
                      <a:pt x="9641" y="17968"/>
                    </a:lnTo>
                    <a:lnTo>
                      <a:pt x="9472" y="17652"/>
                    </a:lnTo>
                    <a:lnTo>
                      <a:pt x="9382" y="17466"/>
                    </a:lnTo>
                    <a:lnTo>
                      <a:pt x="9315" y="17298"/>
                    </a:lnTo>
                    <a:lnTo>
                      <a:pt x="9258" y="17112"/>
                    </a:lnTo>
                    <a:lnTo>
                      <a:pt x="9191" y="16926"/>
                    </a:lnTo>
                    <a:lnTo>
                      <a:pt x="9123" y="16535"/>
                    </a:lnTo>
                    <a:lnTo>
                      <a:pt x="9101" y="16144"/>
                    </a:lnTo>
                    <a:lnTo>
                      <a:pt x="9101" y="15753"/>
                    </a:lnTo>
                    <a:lnTo>
                      <a:pt x="9168" y="15362"/>
                    </a:lnTo>
                    <a:lnTo>
                      <a:pt x="9236" y="14971"/>
                    </a:lnTo>
                    <a:lnTo>
                      <a:pt x="9360" y="14580"/>
                    </a:lnTo>
                    <a:lnTo>
                      <a:pt x="9495" y="14244"/>
                    </a:lnTo>
                    <a:lnTo>
                      <a:pt x="9663" y="13891"/>
                    </a:lnTo>
                    <a:lnTo>
                      <a:pt x="9855" y="13611"/>
                    </a:lnTo>
                    <a:lnTo>
                      <a:pt x="10068" y="13351"/>
                    </a:lnTo>
                    <a:lnTo>
                      <a:pt x="10293" y="13146"/>
                    </a:lnTo>
                    <a:lnTo>
                      <a:pt x="10552" y="12997"/>
                    </a:lnTo>
                    <a:lnTo>
                      <a:pt x="10811" y="12885"/>
                    </a:lnTo>
                    <a:lnTo>
                      <a:pt x="11069" y="12866"/>
                    </a:lnTo>
                    <a:lnTo>
                      <a:pt x="11351" y="12885"/>
                    </a:lnTo>
                    <a:lnTo>
                      <a:pt x="11610" y="12997"/>
                    </a:lnTo>
                    <a:lnTo>
                      <a:pt x="11846" y="13183"/>
                    </a:lnTo>
                    <a:lnTo>
                      <a:pt x="12060" y="13388"/>
                    </a:lnTo>
                    <a:lnTo>
                      <a:pt x="12251" y="13648"/>
                    </a:lnTo>
                    <a:lnTo>
                      <a:pt x="12419" y="13928"/>
                    </a:lnTo>
                    <a:lnTo>
                      <a:pt x="12555" y="14244"/>
                    </a:lnTo>
                    <a:lnTo>
                      <a:pt x="12690" y="14617"/>
                    </a:lnTo>
                    <a:lnTo>
                      <a:pt x="12768" y="15008"/>
                    </a:lnTo>
                    <a:lnTo>
                      <a:pt x="12836" y="15399"/>
                    </a:lnTo>
                    <a:lnTo>
                      <a:pt x="12858" y="15753"/>
                    </a:lnTo>
                    <a:lnTo>
                      <a:pt x="12858" y="16144"/>
                    </a:lnTo>
                    <a:lnTo>
                      <a:pt x="12813" y="16535"/>
                    </a:lnTo>
                    <a:lnTo>
                      <a:pt x="12746" y="16888"/>
                    </a:lnTo>
                    <a:lnTo>
                      <a:pt x="12667" y="17224"/>
                    </a:lnTo>
                    <a:lnTo>
                      <a:pt x="12510" y="17503"/>
                    </a:lnTo>
                    <a:lnTo>
                      <a:pt x="12228" y="18043"/>
                    </a:lnTo>
                    <a:lnTo>
                      <a:pt x="11970" y="18546"/>
                    </a:lnTo>
                    <a:lnTo>
                      <a:pt x="11868" y="18751"/>
                    </a:lnTo>
                    <a:lnTo>
                      <a:pt x="11778" y="18974"/>
                    </a:lnTo>
                    <a:lnTo>
                      <a:pt x="11711" y="19179"/>
                    </a:lnTo>
                    <a:lnTo>
                      <a:pt x="11666" y="19365"/>
                    </a:lnTo>
                    <a:lnTo>
                      <a:pt x="11632" y="19570"/>
                    </a:lnTo>
                    <a:lnTo>
                      <a:pt x="11632" y="19756"/>
                    </a:lnTo>
                    <a:lnTo>
                      <a:pt x="11632" y="19942"/>
                    </a:lnTo>
                    <a:lnTo>
                      <a:pt x="11643" y="20110"/>
                    </a:lnTo>
                    <a:lnTo>
                      <a:pt x="11711" y="20296"/>
                    </a:lnTo>
                    <a:lnTo>
                      <a:pt x="11801" y="20464"/>
                    </a:lnTo>
                    <a:lnTo>
                      <a:pt x="11891" y="20650"/>
                    </a:lnTo>
                    <a:lnTo>
                      <a:pt x="12037" y="20836"/>
                    </a:lnTo>
                    <a:lnTo>
                      <a:pt x="12206" y="21004"/>
                    </a:lnTo>
                    <a:lnTo>
                      <a:pt x="12419" y="21190"/>
                    </a:lnTo>
                    <a:lnTo>
                      <a:pt x="12667" y="21320"/>
                    </a:lnTo>
                    <a:lnTo>
                      <a:pt x="12960" y="21432"/>
                    </a:lnTo>
                    <a:lnTo>
                      <a:pt x="13286" y="21544"/>
                    </a:lnTo>
                    <a:lnTo>
                      <a:pt x="13612" y="21655"/>
                    </a:lnTo>
                    <a:lnTo>
                      <a:pt x="13983" y="21693"/>
                    </a:lnTo>
                    <a:lnTo>
                      <a:pt x="14343" y="21730"/>
                    </a:lnTo>
                    <a:lnTo>
                      <a:pt x="14715" y="21730"/>
                    </a:lnTo>
                    <a:lnTo>
                      <a:pt x="15075" y="21730"/>
                    </a:lnTo>
                    <a:lnTo>
                      <a:pt x="15446" y="21655"/>
                    </a:lnTo>
                    <a:lnTo>
                      <a:pt x="15794" y="21581"/>
                    </a:lnTo>
                    <a:lnTo>
                      <a:pt x="16132" y="21432"/>
                    </a:lnTo>
                    <a:lnTo>
                      <a:pt x="16458" y="21302"/>
                    </a:lnTo>
                    <a:lnTo>
                      <a:pt x="16740" y="21078"/>
                    </a:lnTo>
                    <a:lnTo>
                      <a:pt x="16976" y="20836"/>
                    </a:lnTo>
                    <a:lnTo>
                      <a:pt x="17043" y="20650"/>
                    </a:lnTo>
                    <a:lnTo>
                      <a:pt x="17088" y="20426"/>
                    </a:lnTo>
                    <a:lnTo>
                      <a:pt x="17133" y="20222"/>
                    </a:lnTo>
                    <a:lnTo>
                      <a:pt x="17156" y="19980"/>
                    </a:lnTo>
                    <a:lnTo>
                      <a:pt x="17167" y="19477"/>
                    </a:lnTo>
                    <a:lnTo>
                      <a:pt x="17167" y="18974"/>
                    </a:lnTo>
                    <a:lnTo>
                      <a:pt x="17156" y="18397"/>
                    </a:lnTo>
                    <a:lnTo>
                      <a:pt x="17111" y="17820"/>
                    </a:lnTo>
                    <a:lnTo>
                      <a:pt x="17066" y="17261"/>
                    </a:lnTo>
                    <a:lnTo>
                      <a:pt x="16998" y="16646"/>
                    </a:lnTo>
                    <a:lnTo>
                      <a:pt x="16852" y="15511"/>
                    </a:lnTo>
                    <a:lnTo>
                      <a:pt x="16740" y="14393"/>
                    </a:lnTo>
                    <a:lnTo>
                      <a:pt x="16717" y="13928"/>
                    </a:lnTo>
                    <a:lnTo>
                      <a:pt x="16695" y="13462"/>
                    </a:lnTo>
                    <a:lnTo>
                      <a:pt x="16717" y="13071"/>
                    </a:lnTo>
                    <a:lnTo>
                      <a:pt x="16785" y="12755"/>
                    </a:lnTo>
                    <a:lnTo>
                      <a:pt x="16852" y="12419"/>
                    </a:lnTo>
                    <a:lnTo>
                      <a:pt x="16953" y="12140"/>
                    </a:lnTo>
                    <a:lnTo>
                      <a:pt x="17088" y="11898"/>
                    </a:lnTo>
                    <a:lnTo>
                      <a:pt x="17212" y="11675"/>
                    </a:lnTo>
                    <a:lnTo>
                      <a:pt x="17370" y="11470"/>
                    </a:lnTo>
                    <a:lnTo>
                      <a:pt x="17516" y="11284"/>
                    </a:lnTo>
                    <a:lnTo>
                      <a:pt x="17696" y="11135"/>
                    </a:lnTo>
                    <a:lnTo>
                      <a:pt x="17865" y="11042"/>
                    </a:lnTo>
                    <a:lnTo>
                      <a:pt x="18033" y="10930"/>
                    </a:lnTo>
                    <a:lnTo>
                      <a:pt x="18213" y="10893"/>
                    </a:lnTo>
                    <a:lnTo>
                      <a:pt x="18382" y="10893"/>
                    </a:lnTo>
                    <a:lnTo>
                      <a:pt x="18551" y="10967"/>
                    </a:lnTo>
                    <a:lnTo>
                      <a:pt x="18708" y="11042"/>
                    </a:lnTo>
                    <a:lnTo>
                      <a:pt x="18855" y="11172"/>
                    </a:lnTo>
                    <a:lnTo>
                      <a:pt x="19012" y="11358"/>
                    </a:lnTo>
                    <a:lnTo>
                      <a:pt x="19136" y="11600"/>
                    </a:lnTo>
                    <a:lnTo>
                      <a:pt x="19271" y="11861"/>
                    </a:lnTo>
                    <a:lnTo>
                      <a:pt x="19440" y="12028"/>
                    </a:lnTo>
                    <a:lnTo>
                      <a:pt x="19608" y="12177"/>
                    </a:lnTo>
                    <a:lnTo>
                      <a:pt x="19822" y="12289"/>
                    </a:lnTo>
                    <a:lnTo>
                      <a:pt x="20025" y="12289"/>
                    </a:lnTo>
                    <a:lnTo>
                      <a:pt x="20238" y="12289"/>
                    </a:lnTo>
                    <a:lnTo>
                      <a:pt x="20452" y="12215"/>
                    </a:lnTo>
                    <a:lnTo>
                      <a:pt x="20643" y="12103"/>
                    </a:lnTo>
                    <a:lnTo>
                      <a:pt x="20846" y="11973"/>
                    </a:lnTo>
                    <a:lnTo>
                      <a:pt x="21037" y="11786"/>
                    </a:lnTo>
                    <a:lnTo>
                      <a:pt x="21206" y="11563"/>
                    </a:lnTo>
                    <a:lnTo>
                      <a:pt x="21363" y="11321"/>
                    </a:lnTo>
                    <a:lnTo>
                      <a:pt x="21465" y="11079"/>
                    </a:lnTo>
                    <a:lnTo>
                      <a:pt x="21577" y="10744"/>
                    </a:lnTo>
                    <a:lnTo>
                      <a:pt x="21622" y="10427"/>
                    </a:lnTo>
                    <a:lnTo>
                      <a:pt x="21645" y="10111"/>
                    </a:lnTo>
                    <a:lnTo>
                      <a:pt x="21622" y="9608"/>
                    </a:lnTo>
                    <a:lnTo>
                      <a:pt x="21577" y="9142"/>
                    </a:lnTo>
                    <a:lnTo>
                      <a:pt x="21465" y="8751"/>
                    </a:lnTo>
                    <a:lnTo>
                      <a:pt x="21363" y="8397"/>
                    </a:lnTo>
                    <a:lnTo>
                      <a:pt x="21206" y="8062"/>
                    </a:lnTo>
                    <a:lnTo>
                      <a:pt x="21037" y="7820"/>
                    </a:lnTo>
                    <a:lnTo>
                      <a:pt x="20846" y="7597"/>
                    </a:lnTo>
                    <a:lnTo>
                      <a:pt x="20643" y="7429"/>
                    </a:lnTo>
                    <a:lnTo>
                      <a:pt x="20452" y="7317"/>
                    </a:lnTo>
                    <a:lnTo>
                      <a:pt x="20238" y="7206"/>
                    </a:lnTo>
                    <a:lnTo>
                      <a:pt x="20025" y="7168"/>
                    </a:lnTo>
                    <a:lnTo>
                      <a:pt x="19822" y="7206"/>
                    </a:lnTo>
                    <a:lnTo>
                      <a:pt x="19608" y="7243"/>
                    </a:lnTo>
                    <a:lnTo>
                      <a:pt x="19440" y="7355"/>
                    </a:lnTo>
                    <a:lnTo>
                      <a:pt x="19271" y="7504"/>
                    </a:lnTo>
                    <a:lnTo>
                      <a:pt x="19136" y="7708"/>
                    </a:lnTo>
                    <a:lnTo>
                      <a:pt x="19012" y="7895"/>
                    </a:lnTo>
                    <a:lnTo>
                      <a:pt x="18832" y="8025"/>
                    </a:lnTo>
                    <a:lnTo>
                      <a:pt x="18663" y="8174"/>
                    </a:lnTo>
                    <a:lnTo>
                      <a:pt x="18472" y="8248"/>
                    </a:lnTo>
                    <a:lnTo>
                      <a:pt x="18270" y="8286"/>
                    </a:lnTo>
                    <a:lnTo>
                      <a:pt x="18078" y="8323"/>
                    </a:lnTo>
                    <a:lnTo>
                      <a:pt x="17887" y="8323"/>
                    </a:lnTo>
                    <a:lnTo>
                      <a:pt x="17696" y="8248"/>
                    </a:lnTo>
                    <a:lnTo>
                      <a:pt x="17493" y="8174"/>
                    </a:lnTo>
                    <a:lnTo>
                      <a:pt x="17302" y="8062"/>
                    </a:lnTo>
                    <a:lnTo>
                      <a:pt x="17133" y="7969"/>
                    </a:lnTo>
                    <a:lnTo>
                      <a:pt x="16976" y="7783"/>
                    </a:lnTo>
                    <a:lnTo>
                      <a:pt x="16852" y="7597"/>
                    </a:lnTo>
                    <a:lnTo>
                      <a:pt x="16740" y="7429"/>
                    </a:lnTo>
                    <a:lnTo>
                      <a:pt x="16672" y="7168"/>
                    </a:lnTo>
                    <a:lnTo>
                      <a:pt x="16638" y="6926"/>
                    </a:lnTo>
                    <a:lnTo>
                      <a:pt x="16616" y="6498"/>
                    </a:lnTo>
                    <a:lnTo>
                      <a:pt x="16616" y="5772"/>
                    </a:lnTo>
                    <a:lnTo>
                      <a:pt x="16650" y="4915"/>
                    </a:lnTo>
                    <a:lnTo>
                      <a:pt x="16695" y="3928"/>
                    </a:lnTo>
                    <a:lnTo>
                      <a:pt x="16762" y="2960"/>
                    </a:lnTo>
                    <a:lnTo>
                      <a:pt x="16830" y="1992"/>
                    </a:lnTo>
                    <a:lnTo>
                      <a:pt x="16908" y="1173"/>
                    </a:lnTo>
                    <a:lnTo>
                      <a:pt x="16976" y="521"/>
                    </a:lnTo>
                    <a:lnTo>
                      <a:pt x="16953" y="521"/>
                    </a:lnTo>
                    <a:lnTo>
                      <a:pt x="16931" y="521"/>
                    </a:lnTo>
                    <a:lnTo>
                      <a:pt x="16267" y="484"/>
                    </a:lnTo>
                    <a:lnTo>
                      <a:pt x="15637" y="428"/>
                    </a:lnTo>
                    <a:lnTo>
                      <a:pt x="15063" y="353"/>
                    </a:lnTo>
                    <a:lnTo>
                      <a:pt x="14523" y="279"/>
                    </a:lnTo>
                    <a:lnTo>
                      <a:pt x="14040" y="167"/>
                    </a:lnTo>
                    <a:lnTo>
                      <a:pt x="13635" y="93"/>
                    </a:lnTo>
                    <a:lnTo>
                      <a:pt x="13331" y="18"/>
                    </a:lnTo>
                    <a:lnTo>
                      <a:pt x="13117" y="18"/>
                    </a:lnTo>
                    <a:lnTo>
                      <a:pt x="12982" y="18"/>
                    </a:lnTo>
                    <a:lnTo>
                      <a:pt x="12858" y="130"/>
                    </a:lnTo>
                    <a:lnTo>
                      <a:pt x="12723" y="279"/>
                    </a:lnTo>
                    <a:lnTo>
                      <a:pt x="12622" y="446"/>
                    </a:lnTo>
                    <a:lnTo>
                      <a:pt x="12510" y="670"/>
                    </a:lnTo>
                    <a:lnTo>
                      <a:pt x="12419" y="912"/>
                    </a:lnTo>
                    <a:lnTo>
                      <a:pt x="12363" y="1210"/>
                    </a:lnTo>
                    <a:lnTo>
                      <a:pt x="12318" y="1526"/>
                    </a:lnTo>
                    <a:lnTo>
                      <a:pt x="12273" y="1843"/>
                    </a:lnTo>
                    <a:lnTo>
                      <a:pt x="12251" y="2215"/>
                    </a:lnTo>
                    <a:lnTo>
                      <a:pt x="12273" y="2532"/>
                    </a:lnTo>
                    <a:lnTo>
                      <a:pt x="12318" y="2886"/>
                    </a:lnTo>
                    <a:lnTo>
                      <a:pt x="12386" y="3240"/>
                    </a:lnTo>
                    <a:lnTo>
                      <a:pt x="12464" y="3556"/>
                    </a:lnTo>
                    <a:lnTo>
                      <a:pt x="12577" y="3891"/>
                    </a:lnTo>
                    <a:lnTo>
                      <a:pt x="12746" y="4171"/>
                    </a:lnTo>
                    <a:lnTo>
                      <a:pt x="12926" y="4487"/>
                    </a:lnTo>
                    <a:lnTo>
                      <a:pt x="13050" y="4860"/>
                    </a:lnTo>
                    <a:lnTo>
                      <a:pt x="13162" y="5251"/>
                    </a:lnTo>
                    <a:lnTo>
                      <a:pt x="13218" y="5604"/>
                    </a:lnTo>
                    <a:lnTo>
                      <a:pt x="13263" y="5995"/>
                    </a:lnTo>
                    <a:lnTo>
                      <a:pt x="13241" y="6386"/>
                    </a:lnTo>
                    <a:lnTo>
                      <a:pt x="13218" y="6740"/>
                    </a:lnTo>
                    <a:lnTo>
                      <a:pt x="13139" y="7094"/>
                    </a:lnTo>
                    <a:lnTo>
                      <a:pt x="13050" y="7429"/>
                    </a:lnTo>
                    <a:lnTo>
                      <a:pt x="12903" y="7746"/>
                    </a:lnTo>
                    <a:lnTo>
                      <a:pt x="12723" y="8025"/>
                    </a:lnTo>
                    <a:lnTo>
                      <a:pt x="12532" y="8286"/>
                    </a:lnTo>
                    <a:lnTo>
                      <a:pt x="12318" y="8491"/>
                    </a:lnTo>
                    <a:lnTo>
                      <a:pt x="12060" y="8677"/>
                    </a:lnTo>
                    <a:lnTo>
                      <a:pt x="11756" y="8788"/>
                    </a:lnTo>
                    <a:lnTo>
                      <a:pt x="11452" y="8826"/>
                    </a:lnTo>
                    <a:lnTo>
                      <a:pt x="11283" y="8826"/>
                    </a:lnTo>
                    <a:lnTo>
                      <a:pt x="11126" y="8826"/>
                    </a:lnTo>
                    <a:lnTo>
                      <a:pt x="11002" y="8788"/>
                    </a:lnTo>
                    <a:lnTo>
                      <a:pt x="10845" y="8714"/>
                    </a:lnTo>
                    <a:lnTo>
                      <a:pt x="10721" y="8640"/>
                    </a:lnTo>
                    <a:lnTo>
                      <a:pt x="10608" y="8565"/>
                    </a:lnTo>
                    <a:lnTo>
                      <a:pt x="10485" y="8453"/>
                    </a:lnTo>
                    <a:lnTo>
                      <a:pt x="10372" y="8323"/>
                    </a:lnTo>
                    <a:lnTo>
                      <a:pt x="10181" y="8062"/>
                    </a:lnTo>
                    <a:lnTo>
                      <a:pt x="10035" y="7746"/>
                    </a:lnTo>
                    <a:lnTo>
                      <a:pt x="9900" y="7392"/>
                    </a:lnTo>
                    <a:lnTo>
                      <a:pt x="9787" y="7001"/>
                    </a:lnTo>
                    <a:lnTo>
                      <a:pt x="9731" y="6610"/>
                    </a:lnTo>
                    <a:lnTo>
                      <a:pt x="9686" y="6219"/>
                    </a:lnTo>
                    <a:lnTo>
                      <a:pt x="9663" y="5772"/>
                    </a:lnTo>
                    <a:lnTo>
                      <a:pt x="9686" y="5381"/>
                    </a:lnTo>
                    <a:lnTo>
                      <a:pt x="9753" y="4990"/>
                    </a:lnTo>
                    <a:lnTo>
                      <a:pt x="9832" y="4636"/>
                    </a:lnTo>
                    <a:lnTo>
                      <a:pt x="9945" y="4320"/>
                    </a:lnTo>
                    <a:lnTo>
                      <a:pt x="10068" y="4022"/>
                    </a:lnTo>
                    <a:lnTo>
                      <a:pt x="10203" y="3817"/>
                    </a:lnTo>
                    <a:lnTo>
                      <a:pt x="10316" y="3593"/>
                    </a:lnTo>
                    <a:lnTo>
                      <a:pt x="10395" y="3351"/>
                    </a:lnTo>
                    <a:lnTo>
                      <a:pt x="10462" y="3109"/>
                    </a:lnTo>
                    <a:lnTo>
                      <a:pt x="10507" y="2848"/>
                    </a:lnTo>
                    <a:lnTo>
                      <a:pt x="10530" y="2606"/>
                    </a:lnTo>
                    <a:lnTo>
                      <a:pt x="10507" y="2346"/>
                    </a:lnTo>
                    <a:lnTo>
                      <a:pt x="10462" y="2141"/>
                    </a:lnTo>
                    <a:lnTo>
                      <a:pt x="10395" y="1880"/>
                    </a:lnTo>
                    <a:lnTo>
                      <a:pt x="10293" y="1638"/>
                    </a:lnTo>
                    <a:lnTo>
                      <a:pt x="10158" y="1415"/>
                    </a:lnTo>
                    <a:lnTo>
                      <a:pt x="9967" y="1210"/>
                    </a:lnTo>
                    <a:lnTo>
                      <a:pt x="9753" y="986"/>
                    </a:lnTo>
                    <a:lnTo>
                      <a:pt x="9495" y="819"/>
                    </a:lnTo>
                    <a:lnTo>
                      <a:pt x="9191" y="670"/>
                    </a:lnTo>
                    <a:lnTo>
                      <a:pt x="8842" y="521"/>
                    </a:lnTo>
                    <a:lnTo>
                      <a:pt x="8471" y="446"/>
                    </a:lnTo>
                    <a:lnTo>
                      <a:pt x="7998" y="428"/>
                    </a:lnTo>
                    <a:lnTo>
                      <a:pt x="7413" y="428"/>
                    </a:lnTo>
                    <a:lnTo>
                      <a:pt x="6817" y="446"/>
                    </a:lnTo>
                    <a:lnTo>
                      <a:pt x="6187" y="521"/>
                    </a:lnTo>
                    <a:lnTo>
                      <a:pt x="5602" y="633"/>
                    </a:lnTo>
                    <a:lnTo>
                      <a:pt x="5107" y="744"/>
                    </a:lnTo>
                    <a:lnTo>
                      <a:pt x="4725" y="856"/>
                    </a:lnTo>
                    <a:lnTo>
                      <a:pt x="4848" y="1564"/>
                    </a:lnTo>
                    <a:lnTo>
                      <a:pt x="5028" y="2495"/>
                    </a:lnTo>
                    <a:lnTo>
                      <a:pt x="5175" y="3556"/>
                    </a:lnTo>
                    <a:lnTo>
                      <a:pt x="5298" y="4673"/>
                    </a:lnTo>
                    <a:lnTo>
                      <a:pt x="5343" y="5213"/>
                    </a:lnTo>
                    <a:lnTo>
                      <a:pt x="5388" y="5753"/>
                    </a:lnTo>
                    <a:lnTo>
                      <a:pt x="5411" y="6275"/>
                    </a:lnTo>
                    <a:lnTo>
                      <a:pt x="5411" y="6740"/>
                    </a:lnTo>
                    <a:lnTo>
                      <a:pt x="5366" y="7168"/>
                    </a:lnTo>
                    <a:lnTo>
                      <a:pt x="5321" y="7541"/>
                    </a:lnTo>
                    <a:lnTo>
                      <a:pt x="5287" y="7708"/>
                    </a:lnTo>
                    <a:lnTo>
                      <a:pt x="5242" y="7857"/>
                    </a:lnTo>
                    <a:lnTo>
                      <a:pt x="5197" y="7969"/>
                    </a:lnTo>
                    <a:lnTo>
                      <a:pt x="5130" y="8062"/>
                    </a:lnTo>
                    <a:lnTo>
                      <a:pt x="5006" y="8248"/>
                    </a:lnTo>
                    <a:lnTo>
                      <a:pt x="4848" y="8397"/>
                    </a:lnTo>
                    <a:lnTo>
                      <a:pt x="4725" y="8528"/>
                    </a:lnTo>
                    <a:lnTo>
                      <a:pt x="4567" y="8640"/>
                    </a:lnTo>
                    <a:lnTo>
                      <a:pt x="4421" y="8714"/>
                    </a:lnTo>
                    <a:lnTo>
                      <a:pt x="4263" y="8751"/>
                    </a:lnTo>
                    <a:lnTo>
                      <a:pt x="4095" y="8788"/>
                    </a:lnTo>
                    <a:lnTo>
                      <a:pt x="3948" y="8788"/>
                    </a:lnTo>
                    <a:lnTo>
                      <a:pt x="3791" y="8751"/>
                    </a:lnTo>
                    <a:lnTo>
                      <a:pt x="3667" y="8714"/>
                    </a:lnTo>
                    <a:lnTo>
                      <a:pt x="3510" y="8677"/>
                    </a:lnTo>
                    <a:lnTo>
                      <a:pt x="3386" y="8602"/>
                    </a:lnTo>
                    <a:lnTo>
                      <a:pt x="3251" y="8491"/>
                    </a:lnTo>
                    <a:lnTo>
                      <a:pt x="3127" y="8360"/>
                    </a:lnTo>
                    <a:lnTo>
                      <a:pt x="3015" y="8248"/>
                    </a:lnTo>
                    <a:lnTo>
                      <a:pt x="2925" y="8062"/>
                    </a:lnTo>
                    <a:lnTo>
                      <a:pt x="2778" y="7857"/>
                    </a:lnTo>
                    <a:lnTo>
                      <a:pt x="2610" y="7671"/>
                    </a:lnTo>
                    <a:lnTo>
                      <a:pt x="2407" y="7541"/>
                    </a:lnTo>
                    <a:lnTo>
                      <a:pt x="2171" y="7466"/>
                    </a:lnTo>
                    <a:lnTo>
                      <a:pt x="1957" y="7429"/>
                    </a:lnTo>
                    <a:lnTo>
                      <a:pt x="1698" y="7429"/>
                    </a:lnTo>
                    <a:lnTo>
                      <a:pt x="1462" y="7466"/>
                    </a:lnTo>
                    <a:lnTo>
                      <a:pt x="1226" y="7559"/>
                    </a:lnTo>
                    <a:lnTo>
                      <a:pt x="989" y="7708"/>
                    </a:lnTo>
                    <a:lnTo>
                      <a:pt x="776" y="7932"/>
                    </a:lnTo>
                    <a:lnTo>
                      <a:pt x="551" y="8211"/>
                    </a:lnTo>
                    <a:lnTo>
                      <a:pt x="382" y="8528"/>
                    </a:lnTo>
                    <a:lnTo>
                      <a:pt x="315" y="8714"/>
                    </a:lnTo>
                    <a:lnTo>
                      <a:pt x="236" y="8919"/>
                    </a:lnTo>
                    <a:lnTo>
                      <a:pt x="191" y="9142"/>
                    </a:lnTo>
                    <a:lnTo>
                      <a:pt x="123" y="9347"/>
                    </a:lnTo>
                    <a:lnTo>
                      <a:pt x="78" y="9608"/>
                    </a:lnTo>
                    <a:lnTo>
                      <a:pt x="56" y="9887"/>
                    </a:lnTo>
                    <a:lnTo>
                      <a:pt x="33" y="10185"/>
                    </a:lnTo>
                    <a:lnTo>
                      <a:pt x="33" y="10464"/>
                    </a:lnTo>
                    <a:lnTo>
                      <a:pt x="33" y="10706"/>
                    </a:lnTo>
                    <a:lnTo>
                      <a:pt x="56" y="10967"/>
                    </a:lnTo>
                    <a:lnTo>
                      <a:pt x="78" y="11172"/>
                    </a:lnTo>
                    <a:lnTo>
                      <a:pt x="123" y="11395"/>
                    </a:lnTo>
                    <a:lnTo>
                      <a:pt x="168" y="11600"/>
                    </a:lnTo>
                    <a:lnTo>
                      <a:pt x="236" y="11786"/>
                    </a:lnTo>
                    <a:lnTo>
                      <a:pt x="292" y="11973"/>
                    </a:lnTo>
                    <a:lnTo>
                      <a:pt x="382" y="12140"/>
                    </a:lnTo>
                    <a:lnTo>
                      <a:pt x="540" y="12419"/>
                    </a:lnTo>
                    <a:lnTo>
                      <a:pt x="731" y="12680"/>
                    </a:lnTo>
                    <a:lnTo>
                      <a:pt x="944" y="12866"/>
                    </a:lnTo>
                    <a:lnTo>
                      <a:pt x="1158" y="12997"/>
                    </a:lnTo>
                    <a:lnTo>
                      <a:pt x="1395" y="13108"/>
                    </a:lnTo>
                    <a:lnTo>
                      <a:pt x="1608" y="13183"/>
                    </a:lnTo>
                    <a:lnTo>
                      <a:pt x="1856" y="13183"/>
                    </a:lnTo>
                    <a:lnTo>
                      <a:pt x="2070" y="13146"/>
                    </a:lnTo>
                    <a:lnTo>
                      <a:pt x="2261" y="13071"/>
                    </a:lnTo>
                    <a:lnTo>
                      <a:pt x="2430" y="12960"/>
                    </a:lnTo>
                    <a:lnTo>
                      <a:pt x="2587" y="12792"/>
                    </a:lnTo>
                    <a:lnTo>
                      <a:pt x="2688" y="12606"/>
                    </a:lnTo>
                    <a:lnTo>
                      <a:pt x="2801" y="12419"/>
                    </a:lnTo>
                    <a:lnTo>
                      <a:pt x="2925" y="12289"/>
                    </a:lnTo>
                    <a:lnTo>
                      <a:pt x="3082" y="12177"/>
                    </a:lnTo>
                    <a:lnTo>
                      <a:pt x="3228" y="12103"/>
                    </a:lnTo>
                    <a:lnTo>
                      <a:pt x="3408" y="12103"/>
                    </a:lnTo>
                    <a:lnTo>
                      <a:pt x="3577" y="12103"/>
                    </a:lnTo>
                    <a:lnTo>
                      <a:pt x="3723" y="12177"/>
                    </a:lnTo>
                    <a:lnTo>
                      <a:pt x="3903" y="12252"/>
                    </a:lnTo>
                    <a:lnTo>
                      <a:pt x="4072" y="12364"/>
                    </a:lnTo>
                    <a:lnTo>
                      <a:pt x="4230" y="12494"/>
                    </a:lnTo>
                    <a:lnTo>
                      <a:pt x="4353" y="12643"/>
                    </a:lnTo>
                    <a:lnTo>
                      <a:pt x="4488" y="12829"/>
                    </a:lnTo>
                    <a:lnTo>
                      <a:pt x="4567" y="13034"/>
                    </a:lnTo>
                    <a:lnTo>
                      <a:pt x="4657" y="13257"/>
                    </a:lnTo>
                    <a:lnTo>
                      <a:pt x="4702" y="13462"/>
                    </a:lnTo>
                    <a:lnTo>
                      <a:pt x="4725" y="13686"/>
                    </a:lnTo>
                    <a:lnTo>
                      <a:pt x="4702" y="14282"/>
                    </a:lnTo>
                    <a:lnTo>
                      <a:pt x="4657" y="15045"/>
                    </a:lnTo>
                    <a:lnTo>
                      <a:pt x="4612" y="15976"/>
                    </a:lnTo>
                    <a:lnTo>
                      <a:pt x="4590" y="16926"/>
                    </a:lnTo>
                    <a:lnTo>
                      <a:pt x="4567" y="17968"/>
                    </a:lnTo>
                    <a:lnTo>
                      <a:pt x="4567" y="19011"/>
                    </a:lnTo>
                    <a:lnTo>
                      <a:pt x="4590" y="19514"/>
                    </a:lnTo>
                    <a:lnTo>
                      <a:pt x="4612" y="19980"/>
                    </a:lnTo>
                    <a:lnTo>
                      <a:pt x="4657" y="20426"/>
                    </a:lnTo>
                    <a:lnTo>
                      <a:pt x="4725" y="20836"/>
                    </a:lnTo>
                    <a:lnTo>
                      <a:pt x="4848" y="20929"/>
                    </a:lnTo>
                    <a:lnTo>
                      <a:pt x="5040" y="21004"/>
                    </a:lnTo>
                    <a:lnTo>
                      <a:pt x="5265" y="21078"/>
                    </a:lnTo>
                    <a:lnTo>
                      <a:pt x="5478" y="21115"/>
                    </a:lnTo>
                    <a:lnTo>
                      <a:pt x="6041" y="21115"/>
                    </a:lnTo>
                    <a:lnTo>
                      <a:pt x="6637" y="21078"/>
                    </a:lnTo>
                    <a:lnTo>
                      <a:pt x="7312" y="21004"/>
                    </a:lnTo>
                    <a:lnTo>
                      <a:pt x="7998" y="20929"/>
                    </a:lnTo>
                    <a:lnTo>
                      <a:pt x="8696" y="20855"/>
                    </a:lnTo>
                    <a:lnTo>
                      <a:pt x="9360" y="20836"/>
                    </a:lnTo>
                    <a:close/>
                  </a:path>
                </a:pathLst>
              </a:custGeom>
              <a:solidFill>
                <a:srgbClr val="FF9900">
                  <a:alpha val="50195"/>
                </a:srgbClr>
              </a:solidFill>
              <a:ln w="19050">
                <a:solidFill>
                  <a:srgbClr val="339966"/>
                </a:solidFill>
                <a:miter lim="800000"/>
                <a:headEnd/>
                <a:tailEnd/>
              </a:ln>
            </p:spPr>
            <p:txBody>
              <a:bodyPr/>
              <a:lstStyle/>
              <a:p>
                <a:endParaRPr lang="en-US"/>
              </a:p>
            </p:txBody>
          </p:sp>
        </p:grpSp>
        <p:sp>
          <p:nvSpPr>
            <p:cNvPr id="26649" name="Text Box 1032"/>
            <p:cNvSpPr txBox="1">
              <a:spLocks noChangeArrowheads="1"/>
            </p:cNvSpPr>
            <p:nvPr/>
          </p:nvSpPr>
          <p:spPr bwMode="auto">
            <a:xfrm>
              <a:off x="2832" y="1664"/>
              <a:ext cx="1008" cy="640"/>
            </a:xfrm>
            <a:prstGeom prst="rect">
              <a:avLst/>
            </a:prstGeom>
            <a:noFill/>
            <a:ln w="9525">
              <a:noFill/>
              <a:miter lim="800000"/>
              <a:headEnd/>
              <a:tailEnd/>
            </a:ln>
          </p:spPr>
          <p:txBody>
            <a:bodyPr>
              <a:spAutoFit/>
            </a:bodyPr>
            <a:lstStyle/>
            <a:p>
              <a:pPr algn="ctr">
                <a:spcBef>
                  <a:spcPct val="50000"/>
                </a:spcBef>
              </a:pPr>
              <a:r>
                <a:rPr lang="en-US" i="1" u="sng">
                  <a:latin typeface="Arial Black" pitchFamily="34" charset="0"/>
                </a:rPr>
                <a:t>Total</a:t>
              </a:r>
            </a:p>
            <a:p>
              <a:pPr algn="ctr">
                <a:spcBef>
                  <a:spcPct val="50000"/>
                </a:spcBef>
              </a:pPr>
              <a:r>
                <a:rPr lang="en-US" i="1" u="sng">
                  <a:latin typeface="Arial Black" pitchFamily="34" charset="0"/>
                </a:rPr>
                <a:t>Offering</a:t>
              </a:r>
            </a:p>
          </p:txBody>
        </p:sp>
      </p:grpSp>
      <p:sp>
        <p:nvSpPr>
          <p:cNvPr id="26627" name="AutoShape 1068"/>
          <p:cNvSpPr>
            <a:spLocks noChangeArrowheads="1"/>
          </p:cNvSpPr>
          <p:nvPr/>
        </p:nvSpPr>
        <p:spPr bwMode="auto">
          <a:xfrm rot="6552336" flipH="1">
            <a:off x="3490119" y="4244182"/>
            <a:ext cx="1017587" cy="2635250"/>
          </a:xfrm>
          <a:custGeom>
            <a:avLst/>
            <a:gdLst>
              <a:gd name="T0" fmla="*/ 27570250 w 21600"/>
              <a:gd name="T1" fmla="*/ 0 h 21600"/>
              <a:gd name="T2" fmla="*/ 27570250 w 21600"/>
              <a:gd name="T3" fmla="*/ 180987990 h 21600"/>
              <a:gd name="T4" fmla="*/ 7301328 w 21600"/>
              <a:gd name="T5" fmla="*/ 321544671 h 21600"/>
              <a:gd name="T6" fmla="*/ 47921276 w 21600"/>
              <a:gd name="T7" fmla="*/ 90493995 h 21600"/>
              <a:gd name="T8" fmla="*/ 17694720 60000 65536"/>
              <a:gd name="T9" fmla="*/ 5898240 60000 65536"/>
              <a:gd name="T10" fmla="*/ 5898240 60000 65536"/>
              <a:gd name="T11" fmla="*/ 0 60000 65536"/>
              <a:gd name="T12" fmla="*/ 12427 w 21600"/>
              <a:gd name="T13" fmla="*/ 2859 h 21600"/>
              <a:gd name="T14" fmla="*/ 16741 w 21600"/>
              <a:gd name="T15" fmla="*/ 9299 h 21600"/>
            </a:gdLst>
            <a:ahLst/>
            <a:cxnLst>
              <a:cxn ang="T8">
                <a:pos x="T0" y="T1"/>
              </a:cxn>
              <a:cxn ang="T9">
                <a:pos x="T2" y="T3"/>
              </a:cxn>
              <a:cxn ang="T10">
                <a:pos x="T4" y="T5"/>
              </a:cxn>
              <a:cxn ang="T11">
                <a:pos x="T6" y="T7"/>
              </a:cxn>
            </a:cxnLst>
            <a:rect l="T12" t="T13" r="T14" b="T15"/>
            <a:pathLst>
              <a:path w="21600" h="21600">
                <a:moveTo>
                  <a:pt x="21600" y="6079"/>
                </a:moveTo>
                <a:lnTo>
                  <a:pt x="12427" y="0"/>
                </a:lnTo>
                <a:lnTo>
                  <a:pt x="12427" y="2859"/>
                </a:lnTo>
                <a:cubicBezTo>
                  <a:pt x="5564" y="2859"/>
                  <a:pt x="0" y="7022"/>
                  <a:pt x="0" y="12158"/>
                </a:cubicBezTo>
                <a:lnTo>
                  <a:pt x="0" y="21600"/>
                </a:lnTo>
                <a:lnTo>
                  <a:pt x="6582" y="21600"/>
                </a:lnTo>
                <a:lnTo>
                  <a:pt x="6582" y="12158"/>
                </a:lnTo>
                <a:cubicBezTo>
                  <a:pt x="6582" y="10579"/>
                  <a:pt x="9199" y="9299"/>
                  <a:pt x="12427" y="9299"/>
                </a:cubicBezTo>
                <a:lnTo>
                  <a:pt x="12427" y="12158"/>
                </a:lnTo>
                <a:close/>
              </a:path>
            </a:pathLst>
          </a:custGeom>
          <a:solidFill>
            <a:srgbClr val="99FF66"/>
          </a:solidFill>
          <a:ln w="9525">
            <a:solidFill>
              <a:schemeClr val="tx1"/>
            </a:solidFill>
            <a:miter lim="800000"/>
            <a:headEnd/>
            <a:tailEnd/>
          </a:ln>
        </p:spPr>
        <p:txBody>
          <a:bodyPr wrap="none" anchor="ctr"/>
          <a:lstStyle/>
          <a:p>
            <a:endParaRPr lang="en-US"/>
          </a:p>
        </p:txBody>
      </p:sp>
      <p:sp>
        <p:nvSpPr>
          <p:cNvPr id="26628" name="Text Box 1069"/>
          <p:cNvSpPr txBox="1">
            <a:spLocks noChangeArrowheads="1"/>
          </p:cNvSpPr>
          <p:nvPr/>
        </p:nvSpPr>
        <p:spPr bwMode="auto">
          <a:xfrm>
            <a:off x="3962400" y="5699125"/>
            <a:ext cx="838200" cy="244475"/>
          </a:xfrm>
          <a:prstGeom prst="rect">
            <a:avLst/>
          </a:prstGeom>
          <a:noFill/>
          <a:ln w="9525">
            <a:noFill/>
            <a:miter lim="800000"/>
            <a:headEnd/>
            <a:tailEnd/>
          </a:ln>
        </p:spPr>
        <p:txBody>
          <a:bodyPr>
            <a:spAutoFit/>
          </a:bodyPr>
          <a:lstStyle/>
          <a:p>
            <a:pPr>
              <a:spcBef>
                <a:spcPct val="50000"/>
              </a:spcBef>
            </a:pPr>
            <a:r>
              <a:rPr lang="en-US" sz="1000" i="1">
                <a:latin typeface="Arial" charset="0"/>
              </a:rPr>
              <a:t>CREATES</a:t>
            </a:r>
          </a:p>
        </p:txBody>
      </p:sp>
      <p:sp>
        <p:nvSpPr>
          <p:cNvPr id="26629" name="AutoShape 1070"/>
          <p:cNvSpPr>
            <a:spLocks noChangeArrowheads="1"/>
          </p:cNvSpPr>
          <p:nvPr/>
        </p:nvSpPr>
        <p:spPr bwMode="auto">
          <a:xfrm rot="6456469" flipV="1">
            <a:off x="5890419" y="988219"/>
            <a:ext cx="1095375" cy="2360613"/>
          </a:xfrm>
          <a:custGeom>
            <a:avLst/>
            <a:gdLst>
              <a:gd name="T0" fmla="*/ 31958378 w 21600"/>
              <a:gd name="T1" fmla="*/ 0 h 21600"/>
              <a:gd name="T2" fmla="*/ 31958378 w 21600"/>
              <a:gd name="T3" fmla="*/ 145212564 h 21600"/>
              <a:gd name="T4" fmla="*/ 8463445 w 21600"/>
              <a:gd name="T5" fmla="*/ 257985728 h 21600"/>
              <a:gd name="T6" fmla="*/ 55548449 w 21600"/>
              <a:gd name="T7" fmla="*/ 72606337 h 21600"/>
              <a:gd name="T8" fmla="*/ 17694720 60000 65536"/>
              <a:gd name="T9" fmla="*/ 5898240 60000 65536"/>
              <a:gd name="T10" fmla="*/ 5898240 60000 65536"/>
              <a:gd name="T11" fmla="*/ 0 60000 65536"/>
              <a:gd name="T12" fmla="*/ 12427 w 21600"/>
              <a:gd name="T13" fmla="*/ 2859 h 21600"/>
              <a:gd name="T14" fmla="*/ 16741 w 21600"/>
              <a:gd name="T15" fmla="*/ 9299 h 21600"/>
            </a:gdLst>
            <a:ahLst/>
            <a:cxnLst>
              <a:cxn ang="T8">
                <a:pos x="T0" y="T1"/>
              </a:cxn>
              <a:cxn ang="T9">
                <a:pos x="T2" y="T3"/>
              </a:cxn>
              <a:cxn ang="T10">
                <a:pos x="T4" y="T5"/>
              </a:cxn>
              <a:cxn ang="T11">
                <a:pos x="T6" y="T7"/>
              </a:cxn>
            </a:cxnLst>
            <a:rect l="T12" t="T13" r="T14" b="T15"/>
            <a:pathLst>
              <a:path w="21600" h="21600">
                <a:moveTo>
                  <a:pt x="21600" y="6079"/>
                </a:moveTo>
                <a:lnTo>
                  <a:pt x="12427" y="0"/>
                </a:lnTo>
                <a:lnTo>
                  <a:pt x="12427" y="2859"/>
                </a:lnTo>
                <a:cubicBezTo>
                  <a:pt x="5564" y="2859"/>
                  <a:pt x="0" y="7022"/>
                  <a:pt x="0" y="12158"/>
                </a:cubicBezTo>
                <a:lnTo>
                  <a:pt x="0" y="21600"/>
                </a:lnTo>
                <a:lnTo>
                  <a:pt x="6582" y="21600"/>
                </a:lnTo>
                <a:lnTo>
                  <a:pt x="6582" y="12158"/>
                </a:lnTo>
                <a:cubicBezTo>
                  <a:pt x="6582" y="10579"/>
                  <a:pt x="9199" y="9299"/>
                  <a:pt x="12427" y="9299"/>
                </a:cubicBezTo>
                <a:lnTo>
                  <a:pt x="12427" y="12158"/>
                </a:lnTo>
                <a:close/>
              </a:path>
            </a:pathLst>
          </a:custGeom>
          <a:solidFill>
            <a:srgbClr val="99FF66"/>
          </a:solidFill>
          <a:ln w="9525">
            <a:solidFill>
              <a:schemeClr val="tx1"/>
            </a:solidFill>
            <a:miter lim="800000"/>
            <a:headEnd/>
            <a:tailEnd/>
          </a:ln>
        </p:spPr>
        <p:txBody>
          <a:bodyPr wrap="none" anchor="ctr"/>
          <a:lstStyle/>
          <a:p>
            <a:endParaRPr lang="en-US"/>
          </a:p>
        </p:txBody>
      </p:sp>
      <p:grpSp>
        <p:nvGrpSpPr>
          <p:cNvPr id="26630" name="Group 1071"/>
          <p:cNvGrpSpPr>
            <a:grpSpLocks/>
          </p:cNvGrpSpPr>
          <p:nvPr/>
        </p:nvGrpSpPr>
        <p:grpSpPr bwMode="auto">
          <a:xfrm>
            <a:off x="6324600" y="1981200"/>
            <a:ext cx="2362200" cy="4114800"/>
            <a:chOff x="3984" y="960"/>
            <a:chExt cx="1488" cy="2592"/>
          </a:xfrm>
        </p:grpSpPr>
        <p:pic>
          <p:nvPicPr>
            <p:cNvPr id="26646" name="Picture 1072" descr="C:\Program Files\Common Files\Microsoft Shared\Clipart\cagcat50\bd05545_.wmf"/>
            <p:cNvPicPr>
              <a:picLocks noChangeAspect="1" noChangeArrowheads="1"/>
            </p:cNvPicPr>
            <p:nvPr/>
          </p:nvPicPr>
          <p:blipFill>
            <a:blip r:embed="rId2" cstate="print"/>
            <a:srcRect/>
            <a:stretch>
              <a:fillRect/>
            </a:stretch>
          </p:blipFill>
          <p:spPr bwMode="auto">
            <a:xfrm>
              <a:off x="3984" y="1344"/>
              <a:ext cx="1488" cy="2208"/>
            </a:xfrm>
            <a:prstGeom prst="rect">
              <a:avLst/>
            </a:prstGeom>
            <a:noFill/>
            <a:ln w="9525">
              <a:noFill/>
              <a:miter lim="800000"/>
              <a:headEnd/>
              <a:tailEnd/>
            </a:ln>
          </p:spPr>
        </p:pic>
        <p:sp>
          <p:nvSpPr>
            <p:cNvPr id="9265" name="Cloud"/>
            <p:cNvSpPr>
              <a:spLocks noChangeAspect="1" noEditPoints="1" noChangeArrowheads="1"/>
            </p:cNvSpPr>
            <p:nvPr/>
          </p:nvSpPr>
          <p:spPr bwMode="auto">
            <a:xfrm>
              <a:off x="4224" y="960"/>
              <a:ext cx="1008" cy="676"/>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rgbClr val="E7FFFF">
                <a:alpha val="50000"/>
              </a:srgbClr>
            </a:solidFill>
            <a:ln w="9525">
              <a:solidFill>
                <a:srgbClr val="000000"/>
              </a:solidFill>
              <a:miter lim="800000"/>
              <a:headEnd/>
              <a:tailEnd/>
            </a:ln>
            <a:effectLst>
              <a:outerShdw dist="107763" dir="2700000" algn="ctr" rotWithShape="0">
                <a:srgbClr val="808080"/>
              </a:outerShdw>
            </a:effectLst>
          </p:spPr>
          <p:txBody>
            <a:bodyPr/>
            <a:lstStyle/>
            <a:p>
              <a:pPr>
                <a:defRPr/>
              </a:pPr>
              <a:endParaRPr lang="en-US"/>
            </a:p>
          </p:txBody>
        </p:sp>
      </p:grpSp>
      <p:sp>
        <p:nvSpPr>
          <p:cNvPr id="26631" name="Text Box 1074"/>
          <p:cNvSpPr txBox="1">
            <a:spLocks noChangeArrowheads="1"/>
          </p:cNvSpPr>
          <p:nvPr/>
        </p:nvSpPr>
        <p:spPr bwMode="auto">
          <a:xfrm>
            <a:off x="5867400" y="1736725"/>
            <a:ext cx="914400" cy="244475"/>
          </a:xfrm>
          <a:prstGeom prst="rect">
            <a:avLst/>
          </a:prstGeom>
          <a:noFill/>
          <a:ln w="9525">
            <a:noFill/>
            <a:miter lim="800000"/>
            <a:headEnd/>
            <a:tailEnd/>
          </a:ln>
        </p:spPr>
        <p:txBody>
          <a:bodyPr>
            <a:spAutoFit/>
          </a:bodyPr>
          <a:lstStyle/>
          <a:p>
            <a:pPr>
              <a:spcBef>
                <a:spcPct val="50000"/>
              </a:spcBef>
            </a:pPr>
            <a:r>
              <a:rPr lang="en-US" sz="1000" i="1">
                <a:latin typeface="Arial" charset="0"/>
              </a:rPr>
              <a:t>PERCEIVES</a:t>
            </a:r>
          </a:p>
        </p:txBody>
      </p:sp>
      <p:grpSp>
        <p:nvGrpSpPr>
          <p:cNvPr id="26632" name="Group 60"/>
          <p:cNvGrpSpPr>
            <a:grpSpLocks/>
          </p:cNvGrpSpPr>
          <p:nvPr/>
        </p:nvGrpSpPr>
        <p:grpSpPr bwMode="auto">
          <a:xfrm>
            <a:off x="366713" y="1981200"/>
            <a:ext cx="3681412" cy="3124200"/>
            <a:chOff x="304800" y="1905000"/>
            <a:chExt cx="3682081" cy="3124202"/>
          </a:xfrm>
        </p:grpSpPr>
        <p:sp>
          <p:nvSpPr>
            <p:cNvPr id="26634" name="Line 1036"/>
            <p:cNvSpPr>
              <a:spLocks noChangeShapeType="1"/>
            </p:cNvSpPr>
            <p:nvPr/>
          </p:nvSpPr>
          <p:spPr bwMode="auto">
            <a:xfrm flipV="1">
              <a:off x="304800" y="5029200"/>
              <a:ext cx="2057400" cy="0"/>
            </a:xfrm>
            <a:prstGeom prst="line">
              <a:avLst/>
            </a:prstGeom>
            <a:noFill/>
            <a:ln w="25400">
              <a:solidFill>
                <a:schemeClr val="tx1"/>
              </a:solidFill>
              <a:round/>
              <a:headEnd/>
              <a:tailEnd/>
            </a:ln>
          </p:spPr>
          <p:txBody>
            <a:bodyPr/>
            <a:lstStyle/>
            <a:p>
              <a:endParaRPr lang="en-US"/>
            </a:p>
          </p:txBody>
        </p:sp>
        <p:sp>
          <p:nvSpPr>
            <p:cNvPr id="26635" name="Line 1037"/>
            <p:cNvSpPr>
              <a:spLocks noChangeShapeType="1"/>
            </p:cNvSpPr>
            <p:nvPr/>
          </p:nvSpPr>
          <p:spPr bwMode="auto">
            <a:xfrm>
              <a:off x="304800" y="1905000"/>
              <a:ext cx="2286000" cy="0"/>
            </a:xfrm>
            <a:prstGeom prst="line">
              <a:avLst/>
            </a:prstGeom>
            <a:noFill/>
            <a:ln w="25400">
              <a:solidFill>
                <a:schemeClr val="tx1"/>
              </a:solidFill>
              <a:round/>
              <a:headEnd/>
              <a:tailEnd/>
            </a:ln>
          </p:spPr>
          <p:txBody>
            <a:bodyPr/>
            <a:lstStyle/>
            <a:p>
              <a:endParaRPr lang="en-US"/>
            </a:p>
          </p:txBody>
        </p:sp>
        <p:sp>
          <p:nvSpPr>
            <p:cNvPr id="26636" name="Line 1038"/>
            <p:cNvSpPr>
              <a:spLocks noChangeShapeType="1"/>
            </p:cNvSpPr>
            <p:nvPr/>
          </p:nvSpPr>
          <p:spPr bwMode="auto">
            <a:xfrm flipH="1" flipV="1">
              <a:off x="304800" y="1905000"/>
              <a:ext cx="304800" cy="1466850"/>
            </a:xfrm>
            <a:prstGeom prst="line">
              <a:avLst/>
            </a:prstGeom>
            <a:noFill/>
            <a:ln w="9525">
              <a:solidFill>
                <a:schemeClr val="tx1"/>
              </a:solidFill>
              <a:round/>
              <a:headEnd/>
              <a:tailEnd/>
            </a:ln>
          </p:spPr>
          <p:txBody>
            <a:bodyPr/>
            <a:lstStyle/>
            <a:p>
              <a:endParaRPr lang="en-US"/>
            </a:p>
          </p:txBody>
        </p:sp>
        <p:sp>
          <p:nvSpPr>
            <p:cNvPr id="26637" name="Line 1039"/>
            <p:cNvSpPr>
              <a:spLocks noChangeShapeType="1"/>
            </p:cNvSpPr>
            <p:nvPr/>
          </p:nvSpPr>
          <p:spPr bwMode="auto">
            <a:xfrm flipH="1">
              <a:off x="304800" y="3371850"/>
              <a:ext cx="304800" cy="1657350"/>
            </a:xfrm>
            <a:prstGeom prst="line">
              <a:avLst/>
            </a:prstGeom>
            <a:noFill/>
            <a:ln w="9525">
              <a:solidFill>
                <a:schemeClr val="tx1"/>
              </a:solidFill>
              <a:round/>
              <a:headEnd/>
              <a:tailEnd/>
            </a:ln>
          </p:spPr>
          <p:txBody>
            <a:bodyPr/>
            <a:lstStyle/>
            <a:p>
              <a:endParaRPr lang="en-US"/>
            </a:p>
          </p:txBody>
        </p:sp>
        <p:sp>
          <p:nvSpPr>
            <p:cNvPr id="26638" name="AutoShape 1040"/>
            <p:cNvSpPr>
              <a:spLocks noChangeArrowheads="1"/>
            </p:cNvSpPr>
            <p:nvPr/>
          </p:nvSpPr>
          <p:spPr bwMode="auto">
            <a:xfrm>
              <a:off x="700008" y="3017004"/>
              <a:ext cx="3276600" cy="654447"/>
            </a:xfrm>
            <a:prstGeom prst="rightArrow">
              <a:avLst>
                <a:gd name="adj1" fmla="val 50000"/>
                <a:gd name="adj2" fmla="val 141183"/>
              </a:avLst>
            </a:prstGeom>
            <a:gradFill rotWithShape="0">
              <a:gsLst>
                <a:gs pos="0">
                  <a:srgbClr val="99FF66"/>
                </a:gs>
                <a:gs pos="100000">
                  <a:srgbClr val="47762F"/>
                </a:gs>
              </a:gsLst>
              <a:lin ang="0" scaled="1"/>
            </a:gradFill>
            <a:ln w="9525">
              <a:solidFill>
                <a:schemeClr val="tx1"/>
              </a:solidFill>
              <a:miter lim="800000"/>
              <a:headEnd/>
              <a:tailEnd/>
            </a:ln>
          </p:spPr>
          <p:txBody>
            <a:bodyPr wrap="none" anchor="ctr"/>
            <a:lstStyle/>
            <a:p>
              <a:endParaRPr lang="en-US"/>
            </a:p>
          </p:txBody>
        </p:sp>
        <p:sp>
          <p:nvSpPr>
            <p:cNvPr id="26639" name="Line 1041"/>
            <p:cNvSpPr>
              <a:spLocks noChangeShapeType="1"/>
            </p:cNvSpPr>
            <p:nvPr/>
          </p:nvSpPr>
          <p:spPr bwMode="auto">
            <a:xfrm flipH="1" flipV="1">
              <a:off x="533400" y="2895600"/>
              <a:ext cx="2971800" cy="14288"/>
            </a:xfrm>
            <a:prstGeom prst="line">
              <a:avLst/>
            </a:prstGeom>
            <a:noFill/>
            <a:ln w="12700">
              <a:solidFill>
                <a:schemeClr val="tx1"/>
              </a:solidFill>
              <a:round/>
              <a:headEnd/>
              <a:tailEnd/>
            </a:ln>
          </p:spPr>
          <p:txBody>
            <a:bodyPr/>
            <a:lstStyle/>
            <a:p>
              <a:endParaRPr lang="en-US"/>
            </a:p>
          </p:txBody>
        </p:sp>
        <p:sp>
          <p:nvSpPr>
            <p:cNvPr id="26640" name="Line 1042"/>
            <p:cNvSpPr>
              <a:spLocks noChangeShapeType="1"/>
            </p:cNvSpPr>
            <p:nvPr/>
          </p:nvSpPr>
          <p:spPr bwMode="auto">
            <a:xfrm flipH="1">
              <a:off x="533400" y="3833813"/>
              <a:ext cx="2971800" cy="0"/>
            </a:xfrm>
            <a:prstGeom prst="line">
              <a:avLst/>
            </a:prstGeom>
            <a:noFill/>
            <a:ln w="12700">
              <a:solidFill>
                <a:schemeClr val="tx1"/>
              </a:solidFill>
              <a:round/>
              <a:headEnd/>
              <a:tailEnd/>
            </a:ln>
          </p:spPr>
          <p:txBody>
            <a:bodyPr/>
            <a:lstStyle/>
            <a:p>
              <a:endParaRPr lang="en-US"/>
            </a:p>
          </p:txBody>
        </p:sp>
        <p:sp>
          <p:nvSpPr>
            <p:cNvPr id="26641" name="Line 1043"/>
            <p:cNvSpPr>
              <a:spLocks noChangeShapeType="1"/>
            </p:cNvSpPr>
            <p:nvPr/>
          </p:nvSpPr>
          <p:spPr bwMode="auto">
            <a:xfrm flipH="1">
              <a:off x="2362199" y="3352801"/>
              <a:ext cx="1614408" cy="1676401"/>
            </a:xfrm>
            <a:prstGeom prst="line">
              <a:avLst/>
            </a:prstGeom>
            <a:noFill/>
            <a:ln w="15875">
              <a:solidFill>
                <a:schemeClr val="tx1"/>
              </a:solidFill>
              <a:round/>
              <a:headEnd/>
              <a:tailEnd/>
            </a:ln>
          </p:spPr>
          <p:txBody>
            <a:bodyPr/>
            <a:lstStyle/>
            <a:p>
              <a:endParaRPr lang="en-US"/>
            </a:p>
          </p:txBody>
        </p:sp>
        <p:sp>
          <p:nvSpPr>
            <p:cNvPr id="26642" name="Line 1044"/>
            <p:cNvSpPr>
              <a:spLocks noChangeShapeType="1"/>
            </p:cNvSpPr>
            <p:nvPr/>
          </p:nvSpPr>
          <p:spPr bwMode="auto">
            <a:xfrm flipH="1" flipV="1">
              <a:off x="2555695" y="1905000"/>
              <a:ext cx="1431186" cy="1447800"/>
            </a:xfrm>
            <a:prstGeom prst="line">
              <a:avLst/>
            </a:prstGeom>
            <a:noFill/>
            <a:ln w="15875">
              <a:solidFill>
                <a:schemeClr val="tx1"/>
              </a:solidFill>
              <a:round/>
              <a:headEnd/>
              <a:tailEnd/>
            </a:ln>
          </p:spPr>
          <p:txBody>
            <a:bodyPr/>
            <a:lstStyle/>
            <a:p>
              <a:endParaRPr lang="en-US"/>
            </a:p>
          </p:txBody>
        </p:sp>
        <p:sp>
          <p:nvSpPr>
            <p:cNvPr id="26643" name="Text Box 1045"/>
            <p:cNvSpPr txBox="1">
              <a:spLocks noChangeArrowheads="1"/>
            </p:cNvSpPr>
            <p:nvPr/>
          </p:nvSpPr>
          <p:spPr bwMode="auto">
            <a:xfrm>
              <a:off x="1066800" y="3201303"/>
              <a:ext cx="2667000" cy="307777"/>
            </a:xfrm>
            <a:prstGeom prst="rect">
              <a:avLst/>
            </a:prstGeom>
            <a:noFill/>
            <a:ln w="9525">
              <a:noFill/>
              <a:miter lim="800000"/>
              <a:headEnd/>
              <a:tailEnd/>
            </a:ln>
          </p:spPr>
          <p:txBody>
            <a:bodyPr>
              <a:spAutoFit/>
            </a:bodyPr>
            <a:lstStyle/>
            <a:p>
              <a:pPr>
                <a:spcBef>
                  <a:spcPct val="50000"/>
                </a:spcBef>
              </a:pPr>
              <a:r>
                <a:rPr lang="en-US" sz="1400" i="1">
                  <a:latin typeface="Arial Black" pitchFamily="34" charset="0"/>
                </a:rPr>
                <a:t>ADDED VALUE</a:t>
              </a:r>
            </a:p>
          </p:txBody>
        </p:sp>
        <p:sp>
          <p:nvSpPr>
            <p:cNvPr id="26644" name="Text Box 1079"/>
            <p:cNvSpPr txBox="1">
              <a:spLocks noChangeArrowheads="1"/>
            </p:cNvSpPr>
            <p:nvPr/>
          </p:nvSpPr>
          <p:spPr bwMode="auto">
            <a:xfrm>
              <a:off x="1219200" y="4114800"/>
              <a:ext cx="1447800" cy="707886"/>
            </a:xfrm>
            <a:prstGeom prst="rect">
              <a:avLst/>
            </a:prstGeom>
            <a:noFill/>
            <a:ln w="9525">
              <a:noFill/>
              <a:miter lim="800000"/>
              <a:headEnd/>
              <a:tailEnd/>
            </a:ln>
          </p:spPr>
          <p:txBody>
            <a:bodyPr>
              <a:spAutoFit/>
            </a:bodyPr>
            <a:lstStyle/>
            <a:p>
              <a:pPr>
                <a:spcBef>
                  <a:spcPct val="50000"/>
                </a:spcBef>
              </a:pPr>
              <a:r>
                <a:rPr lang="en-US" sz="2000" b="1" i="1">
                  <a:latin typeface="Arial" charset="0"/>
                </a:rPr>
                <a:t>Direct Activities</a:t>
              </a:r>
            </a:p>
          </p:txBody>
        </p:sp>
        <p:sp>
          <p:nvSpPr>
            <p:cNvPr id="26645" name="Text Box 1080"/>
            <p:cNvSpPr txBox="1">
              <a:spLocks noChangeArrowheads="1"/>
            </p:cNvSpPr>
            <p:nvPr/>
          </p:nvSpPr>
          <p:spPr bwMode="auto">
            <a:xfrm>
              <a:off x="990600" y="2209800"/>
              <a:ext cx="1447800" cy="707886"/>
            </a:xfrm>
            <a:prstGeom prst="rect">
              <a:avLst/>
            </a:prstGeom>
            <a:noFill/>
            <a:ln w="9525">
              <a:noFill/>
              <a:miter lim="800000"/>
              <a:headEnd/>
              <a:tailEnd/>
            </a:ln>
          </p:spPr>
          <p:txBody>
            <a:bodyPr>
              <a:spAutoFit/>
            </a:bodyPr>
            <a:lstStyle/>
            <a:p>
              <a:pPr>
                <a:spcBef>
                  <a:spcPct val="50000"/>
                </a:spcBef>
              </a:pPr>
              <a:r>
                <a:rPr lang="en-US" sz="2000" b="1" i="1">
                  <a:latin typeface="Arial" charset="0"/>
                </a:rPr>
                <a:t>Support Activities</a:t>
              </a:r>
            </a:p>
          </p:txBody>
        </p:sp>
      </p:grpSp>
      <p:sp>
        <p:nvSpPr>
          <p:cNvPr id="60" name="Rectangle 2"/>
          <p:cNvSpPr txBox="1">
            <a:spLocks noChangeArrowheads="1"/>
          </p:cNvSpPr>
          <p:nvPr/>
        </p:nvSpPr>
        <p:spPr bwMode="auto">
          <a:xfrm>
            <a:off x="320675" y="304800"/>
            <a:ext cx="8518525" cy="990600"/>
          </a:xfrm>
          <a:prstGeom prst="rect">
            <a:avLst/>
          </a:prstGeom>
          <a:noFill/>
          <a:ln w="9525">
            <a:noFill/>
            <a:miter lim="800000"/>
            <a:headEnd/>
            <a:tailEnd/>
          </a:ln>
        </p:spPr>
        <p:txBody>
          <a:bodyPr anchor="ctr"/>
          <a:lstStyle/>
          <a:p>
            <a:pPr algn="ctr">
              <a:defRPr/>
            </a:pPr>
            <a:r>
              <a:rPr lang="en-US" sz="3200" b="1" kern="0" dirty="0">
                <a:solidFill>
                  <a:schemeClr val="accent2"/>
                </a:solidFill>
                <a:latin typeface="+mj-lt"/>
                <a:ea typeface="+mj-ea"/>
                <a:cs typeface="+mj-cs"/>
              </a:rPr>
              <a:t>Creation and Perception of Value</a:t>
            </a:r>
          </a:p>
          <a:p>
            <a:pPr algn="ctr">
              <a:defRPr/>
            </a:pPr>
            <a:r>
              <a:rPr lang="en-US" sz="3200" b="1" kern="0" dirty="0">
                <a:solidFill>
                  <a:schemeClr val="accent2"/>
                </a:solidFill>
                <a:latin typeface="+mj-lt"/>
                <a:ea typeface="+mj-ea"/>
                <a:cs typeface="+mj-cs"/>
              </a:rPr>
              <a:t>Buying Center</a:t>
            </a: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63284" y="167088"/>
            <a:ext cx="8851392" cy="1280712"/>
          </a:xfrm>
          <a:prstGeom prst="rect">
            <a:avLst/>
          </a:prstGeom>
          <a:solidFill>
            <a:srgbClr val="FFC000">
              <a:alpha val="50000"/>
            </a:srgbClr>
          </a:solidFill>
          <a:ln w="9525">
            <a:noFill/>
            <a:miter lim="800000"/>
            <a:headEnd/>
            <a:tailEnd/>
          </a:ln>
        </p:spPr>
        <p:txBody>
          <a:bodyPr wrap="none" anchor="ctr"/>
          <a:lstStyle/>
          <a:p>
            <a:endParaRPr lang="en-US"/>
          </a:p>
        </p:txBody>
      </p:sp>
      <p:sp>
        <p:nvSpPr>
          <p:cNvPr id="27650" name="Rectangle 2"/>
          <p:cNvSpPr>
            <a:spLocks noGrp="1" noChangeArrowheads="1"/>
          </p:cNvSpPr>
          <p:nvPr>
            <p:ph type="title" idx="4294967295"/>
          </p:nvPr>
        </p:nvSpPr>
        <p:spPr>
          <a:xfrm>
            <a:off x="304800" y="197068"/>
            <a:ext cx="8534400" cy="1219200"/>
          </a:xfrm>
          <a:noFill/>
        </p:spPr>
        <p:txBody>
          <a:bodyPr/>
          <a:lstStyle/>
          <a:p>
            <a:pPr eaLnBrk="1" hangingPunct="1"/>
            <a:r>
              <a:rPr lang="en-US" sz="4000" dirty="0" smtClean="0">
                <a:solidFill>
                  <a:schemeClr val="accent2"/>
                </a:solidFill>
              </a:rPr>
              <a:t>Individual Factors</a:t>
            </a:r>
            <a:r>
              <a:rPr lang="en-US" sz="3200" dirty="0" smtClean="0">
                <a:solidFill>
                  <a:schemeClr val="accent2"/>
                </a:solidFill>
              </a:rPr>
              <a:t/>
            </a:r>
            <a:br>
              <a:rPr lang="en-US" sz="3200" dirty="0" smtClean="0">
                <a:solidFill>
                  <a:schemeClr val="accent2"/>
                </a:solidFill>
              </a:rPr>
            </a:br>
            <a:r>
              <a:rPr lang="en-US" sz="2800" dirty="0" smtClean="0">
                <a:solidFill>
                  <a:schemeClr val="accent2"/>
                </a:solidFill>
              </a:rPr>
              <a:t>Business-to-Business Buying Center</a:t>
            </a:r>
          </a:p>
        </p:txBody>
      </p:sp>
      <p:sp>
        <p:nvSpPr>
          <p:cNvPr id="27651" name="Rectangle 3"/>
          <p:cNvSpPr>
            <a:spLocks noGrp="1" noChangeArrowheads="1"/>
          </p:cNvSpPr>
          <p:nvPr>
            <p:ph type="body" idx="4294967295"/>
          </p:nvPr>
        </p:nvSpPr>
        <p:spPr>
          <a:xfrm>
            <a:off x="838200" y="1752600"/>
            <a:ext cx="7010400" cy="4343400"/>
          </a:xfrm>
          <a:noFill/>
        </p:spPr>
        <p:txBody>
          <a:bodyPr/>
          <a:lstStyle/>
          <a:p>
            <a:pPr marL="465138" indent="-465138" eaLnBrk="1" hangingPunct="1">
              <a:buClr>
                <a:schemeClr val="accent2"/>
              </a:buClr>
              <a:tabLst>
                <a:tab pos="465138" algn="l"/>
              </a:tabLst>
            </a:pPr>
            <a:r>
              <a:rPr lang="en-US" sz="2800" dirty="0" smtClean="0">
                <a:solidFill>
                  <a:schemeClr val="accent2"/>
                </a:solidFill>
              </a:rPr>
              <a:t>Personality</a:t>
            </a:r>
          </a:p>
          <a:p>
            <a:pPr marL="465138" indent="-465138" eaLnBrk="1" hangingPunct="1">
              <a:buClr>
                <a:schemeClr val="accent2"/>
              </a:buClr>
              <a:tabLst>
                <a:tab pos="465138" algn="l"/>
              </a:tabLst>
            </a:pPr>
            <a:r>
              <a:rPr lang="en-US" sz="2800" dirty="0" smtClean="0">
                <a:solidFill>
                  <a:schemeClr val="accent2"/>
                </a:solidFill>
              </a:rPr>
              <a:t>Roles and perceived roles</a:t>
            </a:r>
          </a:p>
          <a:p>
            <a:pPr marL="465138" indent="-465138" eaLnBrk="1" hangingPunct="1">
              <a:buClr>
                <a:schemeClr val="accent2"/>
              </a:buClr>
              <a:tabLst>
                <a:tab pos="465138" algn="l"/>
              </a:tabLst>
            </a:pPr>
            <a:r>
              <a:rPr lang="en-US" sz="2800" dirty="0" smtClean="0">
                <a:solidFill>
                  <a:schemeClr val="accent2"/>
                </a:solidFill>
              </a:rPr>
              <a:t>Motivation</a:t>
            </a:r>
          </a:p>
          <a:p>
            <a:pPr marL="465138" indent="-465138" eaLnBrk="1" hangingPunct="1">
              <a:buClr>
                <a:schemeClr val="accent2"/>
              </a:buClr>
              <a:tabLst>
                <a:tab pos="465138" algn="l"/>
              </a:tabLst>
            </a:pPr>
            <a:r>
              <a:rPr lang="en-US" sz="2800" dirty="0" smtClean="0">
                <a:solidFill>
                  <a:schemeClr val="accent2"/>
                </a:solidFill>
              </a:rPr>
              <a:t>Levels of power</a:t>
            </a:r>
          </a:p>
          <a:p>
            <a:pPr marL="465138" indent="-465138" eaLnBrk="1" hangingPunct="1">
              <a:buClr>
                <a:schemeClr val="accent2"/>
              </a:buClr>
              <a:tabLst>
                <a:tab pos="465138" algn="l"/>
              </a:tabLst>
            </a:pPr>
            <a:r>
              <a:rPr lang="en-US" sz="2800" dirty="0" smtClean="0">
                <a:solidFill>
                  <a:schemeClr val="accent2"/>
                </a:solidFill>
              </a:rPr>
              <a:t>Attitude towards risk</a:t>
            </a:r>
          </a:p>
          <a:p>
            <a:pPr marL="465138" indent="-465138" eaLnBrk="1" hangingPunct="1">
              <a:buClr>
                <a:schemeClr val="accent2"/>
              </a:buClr>
              <a:tabLst>
                <a:tab pos="465138" algn="l"/>
              </a:tabLst>
            </a:pPr>
            <a:r>
              <a:rPr lang="en-US" sz="2800" dirty="0" smtClean="0">
                <a:solidFill>
                  <a:schemeClr val="accent2"/>
                </a:solidFill>
              </a:rPr>
              <a:t>Levels of cognitive involvement</a:t>
            </a:r>
          </a:p>
          <a:p>
            <a:pPr marL="465138" indent="-465138" eaLnBrk="1" hangingPunct="1">
              <a:buClr>
                <a:schemeClr val="accent2"/>
              </a:buClr>
              <a:tabLst>
                <a:tab pos="465138" algn="l"/>
              </a:tabLst>
            </a:pPr>
            <a:r>
              <a:rPr lang="en-US" sz="2800" dirty="0" smtClean="0">
                <a:solidFill>
                  <a:schemeClr val="accent2"/>
                </a:solidFill>
              </a:rPr>
              <a:t>Personal objectives</a:t>
            </a:r>
          </a:p>
          <a:p>
            <a:pPr marL="465138" indent="-465138" algn="r" eaLnBrk="1" hangingPunct="1">
              <a:buClr>
                <a:schemeClr val="accent2"/>
              </a:buClr>
              <a:buFontTx/>
              <a:buNone/>
              <a:tabLst>
                <a:tab pos="465138" algn="l"/>
              </a:tabLst>
            </a:pPr>
            <a:endParaRPr lang="en-US" sz="2800" i="1" dirty="0" smtClean="0">
              <a:solidFill>
                <a:schemeClr val="accent2"/>
              </a:solidFill>
            </a:endParaRPr>
          </a:p>
          <a:p>
            <a:pPr marL="465138" indent="-465138" algn="r" eaLnBrk="1" hangingPunct="1">
              <a:buClr>
                <a:schemeClr val="accent2"/>
              </a:buClr>
              <a:buFontTx/>
              <a:buNone/>
              <a:tabLst>
                <a:tab pos="465138" algn="l"/>
              </a:tabLst>
            </a:pPr>
            <a:r>
              <a:rPr lang="en-US" sz="2800" i="1" dirty="0" smtClean="0">
                <a:solidFill>
                  <a:schemeClr val="accent2"/>
                </a:solidFill>
              </a:rPr>
              <a:t>Can be summed up as……</a:t>
            </a: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163284" y="167088"/>
            <a:ext cx="8851392" cy="1280712"/>
          </a:xfrm>
          <a:prstGeom prst="rect">
            <a:avLst/>
          </a:prstGeom>
          <a:solidFill>
            <a:srgbClr val="FFC000">
              <a:alpha val="50000"/>
            </a:srgbClr>
          </a:solidFill>
          <a:ln w="9525">
            <a:noFill/>
            <a:miter lim="800000"/>
            <a:headEnd/>
            <a:tailEnd/>
          </a:ln>
        </p:spPr>
        <p:txBody>
          <a:bodyPr wrap="none" anchor="ctr"/>
          <a:lstStyle/>
          <a:p>
            <a:endParaRPr lang="en-US"/>
          </a:p>
        </p:txBody>
      </p:sp>
      <p:sp>
        <p:nvSpPr>
          <p:cNvPr id="28674" name="Rectangle 2"/>
          <p:cNvSpPr>
            <a:spLocks noGrp="1" noChangeArrowheads="1"/>
          </p:cNvSpPr>
          <p:nvPr>
            <p:ph type="body" idx="4294967295"/>
          </p:nvPr>
        </p:nvSpPr>
        <p:spPr>
          <a:xfrm>
            <a:off x="1295400" y="2362200"/>
            <a:ext cx="6705600" cy="2743200"/>
          </a:xfrm>
          <a:noFill/>
        </p:spPr>
        <p:txBody>
          <a:bodyPr/>
          <a:lstStyle/>
          <a:p>
            <a:pPr marL="465138" indent="-465138" eaLnBrk="1" hangingPunct="1">
              <a:buClr>
                <a:schemeClr val="accent2"/>
              </a:buClr>
              <a:tabLst>
                <a:tab pos="465138" algn="l"/>
              </a:tabLst>
            </a:pPr>
            <a:r>
              <a:rPr lang="en-US" dirty="0" smtClean="0">
                <a:solidFill>
                  <a:schemeClr val="accent2"/>
                </a:solidFill>
              </a:rPr>
              <a:t>Needs of the job function</a:t>
            </a:r>
          </a:p>
          <a:p>
            <a:pPr marL="465138" indent="-465138" eaLnBrk="1" hangingPunct="1">
              <a:buClr>
                <a:schemeClr val="accent2"/>
              </a:buClr>
              <a:buFontTx/>
              <a:buNone/>
              <a:tabLst>
                <a:tab pos="465138" algn="l"/>
              </a:tabLst>
            </a:pPr>
            <a:endParaRPr lang="en-US" dirty="0" smtClean="0">
              <a:solidFill>
                <a:schemeClr val="accent2"/>
              </a:solidFill>
            </a:endParaRPr>
          </a:p>
          <a:p>
            <a:pPr marL="465138" indent="-465138" eaLnBrk="1" hangingPunct="1">
              <a:buClr>
                <a:schemeClr val="accent2"/>
              </a:buClr>
              <a:tabLst>
                <a:tab pos="465138" algn="l"/>
              </a:tabLst>
            </a:pPr>
            <a:r>
              <a:rPr lang="en-US" dirty="0" smtClean="0">
                <a:solidFill>
                  <a:schemeClr val="accent2"/>
                </a:solidFill>
              </a:rPr>
              <a:t>Needs of the organization</a:t>
            </a:r>
          </a:p>
          <a:p>
            <a:pPr marL="465138" indent="-465138" eaLnBrk="1" hangingPunct="1">
              <a:buClr>
                <a:schemeClr val="accent2"/>
              </a:buClr>
              <a:buFontTx/>
              <a:buNone/>
              <a:tabLst>
                <a:tab pos="465138" algn="l"/>
              </a:tabLst>
            </a:pPr>
            <a:endParaRPr lang="en-US" dirty="0" smtClean="0">
              <a:solidFill>
                <a:schemeClr val="accent2"/>
              </a:solidFill>
            </a:endParaRPr>
          </a:p>
          <a:p>
            <a:pPr marL="465138" indent="-465138" eaLnBrk="1" hangingPunct="1">
              <a:buClr>
                <a:schemeClr val="accent2"/>
              </a:buClr>
              <a:tabLst>
                <a:tab pos="465138" algn="l"/>
              </a:tabLst>
            </a:pPr>
            <a:r>
              <a:rPr lang="en-US" dirty="0" smtClean="0">
                <a:solidFill>
                  <a:schemeClr val="accent2"/>
                </a:solidFill>
              </a:rPr>
              <a:t>Personal needs</a:t>
            </a:r>
          </a:p>
        </p:txBody>
      </p:sp>
      <p:sp>
        <p:nvSpPr>
          <p:cNvPr id="28676" name="Rectangle 4"/>
          <p:cNvSpPr>
            <a:spLocks noGrp="1" noChangeArrowheads="1"/>
          </p:cNvSpPr>
          <p:nvPr>
            <p:ph type="title" idx="4294967295"/>
          </p:nvPr>
        </p:nvSpPr>
        <p:spPr>
          <a:xfrm>
            <a:off x="0" y="304800"/>
            <a:ext cx="9144000" cy="990600"/>
          </a:xfrm>
          <a:noFill/>
        </p:spPr>
        <p:txBody>
          <a:bodyPr/>
          <a:lstStyle/>
          <a:p>
            <a:pPr eaLnBrk="1" hangingPunct="1"/>
            <a:r>
              <a:rPr lang="en-US" dirty="0" smtClean="0">
                <a:solidFill>
                  <a:schemeClr val="accent2"/>
                </a:solidFill>
              </a:rPr>
              <a:t>3 Primary Roles of Buying Center Members</a:t>
            </a: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163284" y="167088"/>
            <a:ext cx="8851392" cy="1280712"/>
          </a:xfrm>
          <a:prstGeom prst="rect">
            <a:avLst/>
          </a:prstGeom>
          <a:solidFill>
            <a:srgbClr val="FFC000">
              <a:alpha val="50000"/>
            </a:srgbClr>
          </a:solidFill>
          <a:ln w="9525">
            <a:noFill/>
            <a:miter lim="800000"/>
            <a:headEnd/>
            <a:tailEnd/>
          </a:ln>
        </p:spPr>
        <p:txBody>
          <a:bodyPr wrap="none" anchor="ctr"/>
          <a:lstStyle/>
          <a:p>
            <a:endParaRPr lang="en-US"/>
          </a:p>
        </p:txBody>
      </p:sp>
      <p:sp>
        <p:nvSpPr>
          <p:cNvPr id="29698" name="Rectangle 2"/>
          <p:cNvSpPr>
            <a:spLocks noGrp="1" noChangeArrowheads="1"/>
          </p:cNvSpPr>
          <p:nvPr>
            <p:ph type="body" idx="4294967295"/>
          </p:nvPr>
        </p:nvSpPr>
        <p:spPr>
          <a:xfrm>
            <a:off x="2286000" y="2590800"/>
            <a:ext cx="4419600" cy="1981200"/>
          </a:xfrm>
          <a:noFill/>
        </p:spPr>
        <p:txBody>
          <a:bodyPr/>
          <a:lstStyle/>
          <a:p>
            <a:pPr marL="465138" indent="-465138" eaLnBrk="1" hangingPunct="1">
              <a:buClr>
                <a:schemeClr val="accent2"/>
              </a:buClr>
              <a:tabLst>
                <a:tab pos="465138" algn="l"/>
              </a:tabLst>
            </a:pPr>
            <a:r>
              <a:rPr lang="en-US" dirty="0" smtClean="0">
                <a:solidFill>
                  <a:schemeClr val="accent2"/>
                </a:solidFill>
              </a:rPr>
              <a:t>Straight </a:t>
            </a:r>
            <a:r>
              <a:rPr lang="en-US" dirty="0" err="1" smtClean="0">
                <a:solidFill>
                  <a:schemeClr val="accent2"/>
                </a:solidFill>
              </a:rPr>
              <a:t>rebuy</a:t>
            </a:r>
            <a:endParaRPr lang="en-US" dirty="0" smtClean="0">
              <a:solidFill>
                <a:schemeClr val="accent2"/>
              </a:solidFill>
            </a:endParaRPr>
          </a:p>
          <a:p>
            <a:pPr marL="465138" indent="-465138" eaLnBrk="1" hangingPunct="1">
              <a:buClr>
                <a:schemeClr val="accent2"/>
              </a:buClr>
              <a:tabLst>
                <a:tab pos="465138" algn="l"/>
              </a:tabLst>
            </a:pPr>
            <a:r>
              <a:rPr lang="en-US" dirty="0" smtClean="0">
                <a:solidFill>
                  <a:schemeClr val="accent2"/>
                </a:solidFill>
              </a:rPr>
              <a:t>Modified </a:t>
            </a:r>
            <a:r>
              <a:rPr lang="en-US" dirty="0" err="1" smtClean="0">
                <a:solidFill>
                  <a:schemeClr val="accent2"/>
                </a:solidFill>
              </a:rPr>
              <a:t>rebuy</a:t>
            </a:r>
            <a:endParaRPr lang="en-US" dirty="0" smtClean="0">
              <a:solidFill>
                <a:schemeClr val="accent2"/>
              </a:solidFill>
            </a:endParaRPr>
          </a:p>
          <a:p>
            <a:pPr marL="465138" indent="-465138" eaLnBrk="1" hangingPunct="1">
              <a:buClr>
                <a:schemeClr val="accent2"/>
              </a:buClr>
              <a:tabLst>
                <a:tab pos="465138" algn="l"/>
              </a:tabLst>
            </a:pPr>
            <a:r>
              <a:rPr lang="en-US" dirty="0" smtClean="0">
                <a:solidFill>
                  <a:schemeClr val="accent2"/>
                </a:solidFill>
              </a:rPr>
              <a:t>New task</a:t>
            </a:r>
          </a:p>
        </p:txBody>
      </p:sp>
      <p:sp>
        <p:nvSpPr>
          <p:cNvPr id="29700" name="Rectangle 4"/>
          <p:cNvSpPr>
            <a:spLocks noGrp="1" noChangeArrowheads="1"/>
          </p:cNvSpPr>
          <p:nvPr>
            <p:ph type="title" idx="4294967295"/>
          </p:nvPr>
        </p:nvSpPr>
        <p:spPr>
          <a:xfrm>
            <a:off x="0" y="228600"/>
            <a:ext cx="9144000" cy="990600"/>
          </a:xfrm>
          <a:noFill/>
        </p:spPr>
        <p:txBody>
          <a:bodyPr/>
          <a:lstStyle/>
          <a:p>
            <a:pPr eaLnBrk="1" hangingPunct="1"/>
            <a:r>
              <a:rPr lang="en-US" sz="4000" dirty="0" smtClean="0">
                <a:solidFill>
                  <a:schemeClr val="accent2"/>
                </a:solidFill>
              </a:rPr>
              <a:t>Types of B-to-B Sales</a:t>
            </a: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163284" y="167088"/>
            <a:ext cx="8851392" cy="1280712"/>
          </a:xfrm>
          <a:prstGeom prst="rect">
            <a:avLst/>
          </a:prstGeom>
          <a:solidFill>
            <a:srgbClr val="FFC000">
              <a:alpha val="50000"/>
            </a:srgbClr>
          </a:solidFill>
          <a:ln w="9525">
            <a:noFill/>
            <a:miter lim="800000"/>
            <a:headEnd/>
            <a:tailEnd/>
          </a:ln>
        </p:spPr>
        <p:txBody>
          <a:bodyPr wrap="none" anchor="ctr"/>
          <a:lstStyle/>
          <a:p>
            <a:endParaRPr lang="en-US"/>
          </a:p>
        </p:txBody>
      </p:sp>
      <p:sp>
        <p:nvSpPr>
          <p:cNvPr id="30722" name="Rectangle 2"/>
          <p:cNvSpPr>
            <a:spLocks noGrp="1" noChangeArrowheads="1"/>
          </p:cNvSpPr>
          <p:nvPr>
            <p:ph type="body" idx="4294967295"/>
          </p:nvPr>
        </p:nvSpPr>
        <p:spPr>
          <a:xfrm>
            <a:off x="838200" y="2133600"/>
            <a:ext cx="7848600" cy="3581400"/>
          </a:xfrm>
          <a:noFill/>
        </p:spPr>
        <p:txBody>
          <a:bodyPr/>
          <a:lstStyle/>
          <a:p>
            <a:pPr marL="465138" indent="-465138" eaLnBrk="1" hangingPunct="1">
              <a:buClr>
                <a:schemeClr val="accent2"/>
              </a:buClr>
              <a:tabLst>
                <a:tab pos="465138" algn="l"/>
              </a:tabLst>
            </a:pPr>
            <a:r>
              <a:rPr lang="en-US" sz="2800" dirty="0" smtClean="0">
                <a:solidFill>
                  <a:schemeClr val="accent2"/>
                </a:solidFill>
              </a:rPr>
              <a:t>Based on Customer needs related to economic utility</a:t>
            </a:r>
          </a:p>
          <a:p>
            <a:pPr lvl="1" eaLnBrk="1" hangingPunct="1">
              <a:buClr>
                <a:schemeClr val="accent2"/>
              </a:buClr>
              <a:tabLst>
                <a:tab pos="465138" algn="l"/>
              </a:tabLst>
            </a:pPr>
            <a:r>
              <a:rPr lang="en-US" dirty="0" smtClean="0">
                <a:solidFill>
                  <a:schemeClr val="accent2"/>
                </a:solidFill>
              </a:rPr>
              <a:t>Multi-distribution</a:t>
            </a:r>
          </a:p>
          <a:p>
            <a:pPr lvl="2" eaLnBrk="1" hangingPunct="1">
              <a:buClr>
                <a:schemeClr val="accent2"/>
              </a:buClr>
              <a:tabLst>
                <a:tab pos="465138" algn="l"/>
              </a:tabLst>
            </a:pPr>
            <a:r>
              <a:rPr lang="en-US" dirty="0" smtClean="0">
                <a:solidFill>
                  <a:srgbClr val="00B050"/>
                </a:solidFill>
              </a:rPr>
              <a:t>Multiples of same channel design to reach intended intensity of distribution</a:t>
            </a:r>
          </a:p>
          <a:p>
            <a:pPr lvl="1" eaLnBrk="1" hangingPunct="1">
              <a:buClr>
                <a:schemeClr val="accent2"/>
              </a:buClr>
              <a:tabLst>
                <a:tab pos="465138" algn="l"/>
              </a:tabLst>
            </a:pPr>
            <a:r>
              <a:rPr lang="en-US" dirty="0" smtClean="0">
                <a:solidFill>
                  <a:schemeClr val="accent2"/>
                </a:solidFill>
              </a:rPr>
              <a:t>Dual distribution</a:t>
            </a:r>
          </a:p>
          <a:p>
            <a:pPr lvl="2" eaLnBrk="1" hangingPunct="1">
              <a:buClr>
                <a:schemeClr val="accent2"/>
              </a:buClr>
              <a:tabLst>
                <a:tab pos="465138" algn="l"/>
              </a:tabLst>
            </a:pPr>
            <a:r>
              <a:rPr lang="en-US" dirty="0" smtClean="0">
                <a:solidFill>
                  <a:srgbClr val="00B050"/>
                </a:solidFill>
              </a:rPr>
              <a:t>Unique channel designs for different target markets</a:t>
            </a:r>
          </a:p>
        </p:txBody>
      </p:sp>
      <p:sp>
        <p:nvSpPr>
          <p:cNvPr id="30724" name="Rectangle 4"/>
          <p:cNvSpPr>
            <a:spLocks noGrp="1" noChangeArrowheads="1"/>
          </p:cNvSpPr>
          <p:nvPr>
            <p:ph type="title" idx="4294967295"/>
          </p:nvPr>
        </p:nvSpPr>
        <p:spPr>
          <a:xfrm>
            <a:off x="304800" y="304800"/>
            <a:ext cx="8534400" cy="990600"/>
          </a:xfrm>
          <a:noFill/>
        </p:spPr>
        <p:txBody>
          <a:bodyPr/>
          <a:lstStyle/>
          <a:p>
            <a:pPr eaLnBrk="1" hangingPunct="1"/>
            <a:r>
              <a:rPr lang="en-US" sz="4000" dirty="0" smtClean="0">
                <a:solidFill>
                  <a:schemeClr val="accent2"/>
                </a:solidFill>
              </a:rPr>
              <a:t>Dual/Multiple Channels</a:t>
            </a: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163284" y="180739"/>
            <a:ext cx="8851392" cy="1216152"/>
          </a:xfrm>
          <a:prstGeom prst="rect">
            <a:avLst/>
          </a:prstGeom>
          <a:solidFill>
            <a:srgbClr val="FFC000">
              <a:alpha val="50000"/>
            </a:srgbClr>
          </a:solidFill>
          <a:ln w="9525">
            <a:noFill/>
            <a:miter lim="800000"/>
            <a:headEnd/>
            <a:tailEnd/>
          </a:ln>
        </p:spPr>
        <p:txBody>
          <a:bodyPr wrap="none" anchor="ctr"/>
          <a:lstStyle/>
          <a:p>
            <a:endParaRPr lang="en-US"/>
          </a:p>
        </p:txBody>
      </p:sp>
      <p:sp>
        <p:nvSpPr>
          <p:cNvPr id="4098" name="Rectangle 2"/>
          <p:cNvSpPr>
            <a:spLocks noGrp="1" noChangeArrowheads="1"/>
          </p:cNvSpPr>
          <p:nvPr>
            <p:ph type="title"/>
          </p:nvPr>
        </p:nvSpPr>
        <p:spPr>
          <a:xfrm>
            <a:off x="304800" y="178672"/>
            <a:ext cx="8534400" cy="1276350"/>
          </a:xfrm>
          <a:noFill/>
        </p:spPr>
        <p:txBody>
          <a:bodyPr lIns="92075" tIns="46038" rIns="92075" bIns="46038"/>
          <a:lstStyle/>
          <a:p>
            <a:pPr eaLnBrk="1" hangingPunct="1"/>
            <a:r>
              <a:rPr lang="en-US" sz="4000" dirty="0" smtClean="0">
                <a:solidFill>
                  <a:schemeClr val="accent2"/>
                </a:solidFill>
              </a:rPr>
              <a:t>Common Purchase Reasons</a:t>
            </a:r>
          </a:p>
        </p:txBody>
      </p:sp>
      <p:sp>
        <p:nvSpPr>
          <p:cNvPr id="4099" name="Rectangle 3"/>
          <p:cNvSpPr>
            <a:spLocks noGrp="1" noChangeArrowheads="1"/>
          </p:cNvSpPr>
          <p:nvPr>
            <p:ph type="body" idx="1"/>
          </p:nvPr>
        </p:nvSpPr>
        <p:spPr>
          <a:xfrm>
            <a:off x="1371600" y="2590800"/>
            <a:ext cx="6858000" cy="2819400"/>
          </a:xfrm>
          <a:noFill/>
        </p:spPr>
        <p:txBody>
          <a:bodyPr lIns="92075" tIns="46038" rIns="92075" bIns="46038"/>
          <a:lstStyle/>
          <a:p>
            <a:pPr eaLnBrk="1" hangingPunct="1">
              <a:buClr>
                <a:schemeClr val="accent2"/>
              </a:buClr>
            </a:pPr>
            <a:r>
              <a:rPr lang="en-US" sz="2800" dirty="0" smtClean="0">
                <a:solidFill>
                  <a:schemeClr val="accent2"/>
                </a:solidFill>
              </a:rPr>
              <a:t>Products/services provide utility</a:t>
            </a:r>
          </a:p>
          <a:p>
            <a:pPr eaLnBrk="1" hangingPunct="1">
              <a:buClr>
                <a:schemeClr val="accent2"/>
              </a:buClr>
            </a:pPr>
            <a:r>
              <a:rPr lang="en-US" sz="2800" dirty="0" smtClean="0">
                <a:solidFill>
                  <a:schemeClr val="accent2"/>
                </a:solidFill>
              </a:rPr>
              <a:t>To satisfy physical needs</a:t>
            </a:r>
          </a:p>
          <a:p>
            <a:pPr eaLnBrk="1" hangingPunct="1">
              <a:buClr>
                <a:schemeClr val="accent2"/>
              </a:buClr>
            </a:pPr>
            <a:r>
              <a:rPr lang="en-US" sz="2800" dirty="0" smtClean="0">
                <a:solidFill>
                  <a:schemeClr val="accent2"/>
                </a:solidFill>
              </a:rPr>
              <a:t>To satisfy psychological needs</a:t>
            </a:r>
          </a:p>
          <a:p>
            <a:pPr eaLnBrk="1" hangingPunct="1">
              <a:buClr>
                <a:schemeClr val="accent2"/>
              </a:buClr>
            </a:pPr>
            <a:r>
              <a:rPr lang="en-US" sz="2800" dirty="0" smtClean="0">
                <a:solidFill>
                  <a:schemeClr val="accent2"/>
                </a:solidFill>
              </a:rPr>
              <a:t>To satisfy social needs</a:t>
            </a:r>
          </a:p>
          <a:p>
            <a:pPr eaLnBrk="1" hangingPunct="1">
              <a:buClr>
                <a:schemeClr val="accent2"/>
              </a:buClr>
            </a:pPr>
            <a:r>
              <a:rPr lang="en-US" sz="2800" dirty="0" smtClean="0">
                <a:solidFill>
                  <a:schemeClr val="accent2"/>
                </a:solidFill>
              </a:rPr>
              <a:t>To satisfy emotional needs</a:t>
            </a:r>
          </a:p>
          <a:p>
            <a:pPr eaLnBrk="1" hangingPunct="1">
              <a:buClr>
                <a:schemeClr val="accent2"/>
              </a:buClr>
              <a:buFontTx/>
              <a:buNone/>
            </a:pPr>
            <a:endParaRPr lang="en-US" sz="2800" dirty="0" smtClean="0">
              <a:solidFill>
                <a:schemeClr val="accent2"/>
              </a:solidFill>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2"/>
          <p:cNvSpPr>
            <a:spLocks noChangeArrowheads="1"/>
          </p:cNvSpPr>
          <p:nvPr/>
        </p:nvSpPr>
        <p:spPr bwMode="auto">
          <a:xfrm>
            <a:off x="163284" y="167088"/>
            <a:ext cx="8851392" cy="1280712"/>
          </a:xfrm>
          <a:prstGeom prst="rect">
            <a:avLst/>
          </a:prstGeom>
          <a:solidFill>
            <a:srgbClr val="FFC000">
              <a:alpha val="50000"/>
            </a:srgbClr>
          </a:solidFill>
          <a:ln w="9525">
            <a:noFill/>
            <a:miter lim="800000"/>
            <a:headEnd/>
            <a:tailEnd/>
          </a:ln>
        </p:spPr>
        <p:txBody>
          <a:bodyPr wrap="none" anchor="ctr"/>
          <a:lstStyle/>
          <a:p>
            <a:endParaRPr lang="en-US"/>
          </a:p>
        </p:txBody>
      </p:sp>
      <p:sp>
        <p:nvSpPr>
          <p:cNvPr id="31746" name="Rectangle 2"/>
          <p:cNvSpPr>
            <a:spLocks noGrp="1" noChangeArrowheads="1"/>
          </p:cNvSpPr>
          <p:nvPr>
            <p:ph type="title"/>
          </p:nvPr>
        </p:nvSpPr>
        <p:spPr>
          <a:xfrm>
            <a:off x="304800" y="304800"/>
            <a:ext cx="8534400" cy="990600"/>
          </a:xfrm>
          <a:noFill/>
        </p:spPr>
        <p:txBody>
          <a:bodyPr/>
          <a:lstStyle/>
          <a:p>
            <a:pPr eaLnBrk="1" hangingPunct="1"/>
            <a:r>
              <a:rPr lang="en-US" sz="4000" dirty="0" smtClean="0">
                <a:solidFill>
                  <a:schemeClr val="accent2"/>
                </a:solidFill>
              </a:rPr>
              <a:t>Dual Distribution</a:t>
            </a:r>
          </a:p>
        </p:txBody>
      </p:sp>
      <p:grpSp>
        <p:nvGrpSpPr>
          <p:cNvPr id="31747" name="Group 3"/>
          <p:cNvGrpSpPr>
            <a:grpSpLocks/>
          </p:cNvGrpSpPr>
          <p:nvPr/>
        </p:nvGrpSpPr>
        <p:grpSpPr bwMode="auto">
          <a:xfrm>
            <a:off x="1600200" y="1682750"/>
            <a:ext cx="5943600" cy="4032250"/>
            <a:chOff x="960" y="1056"/>
            <a:chExt cx="3744" cy="2540"/>
          </a:xfrm>
        </p:grpSpPr>
        <p:sp>
          <p:nvSpPr>
            <p:cNvPr id="31749" name="Text Box 4"/>
            <p:cNvSpPr txBox="1">
              <a:spLocks noChangeArrowheads="1"/>
            </p:cNvSpPr>
            <p:nvPr/>
          </p:nvSpPr>
          <p:spPr bwMode="auto">
            <a:xfrm>
              <a:off x="960" y="1056"/>
              <a:ext cx="1584" cy="304"/>
            </a:xfrm>
            <a:prstGeom prst="rect">
              <a:avLst/>
            </a:prstGeom>
            <a:solidFill>
              <a:srgbClr val="008000">
                <a:alpha val="20000"/>
              </a:srgbClr>
            </a:solidFill>
            <a:ln w="25400">
              <a:solidFill>
                <a:schemeClr val="tx1"/>
              </a:solidFill>
              <a:miter lim="800000"/>
              <a:headEnd/>
              <a:tailEnd/>
            </a:ln>
          </p:spPr>
          <p:txBody>
            <a:bodyPr>
              <a:spAutoFit/>
            </a:bodyPr>
            <a:lstStyle/>
            <a:p>
              <a:pPr algn="ctr">
                <a:spcBef>
                  <a:spcPct val="50000"/>
                </a:spcBef>
              </a:pPr>
              <a:r>
                <a:rPr lang="en-US" b="1" dirty="0"/>
                <a:t>Manufacturer</a:t>
              </a:r>
            </a:p>
          </p:txBody>
        </p:sp>
        <p:sp>
          <p:nvSpPr>
            <p:cNvPr id="31750" name="Text Box 5"/>
            <p:cNvSpPr txBox="1">
              <a:spLocks noChangeArrowheads="1"/>
            </p:cNvSpPr>
            <p:nvPr/>
          </p:nvSpPr>
          <p:spPr bwMode="auto">
            <a:xfrm>
              <a:off x="3456" y="2832"/>
              <a:ext cx="1152" cy="764"/>
            </a:xfrm>
            <a:prstGeom prst="rect">
              <a:avLst/>
            </a:prstGeom>
            <a:solidFill>
              <a:srgbClr val="008000">
                <a:alpha val="20000"/>
              </a:srgbClr>
            </a:solidFill>
            <a:ln w="25400">
              <a:solidFill>
                <a:schemeClr val="tx1"/>
              </a:solidFill>
              <a:miter lim="800000"/>
              <a:headEnd/>
              <a:tailEnd/>
            </a:ln>
          </p:spPr>
          <p:txBody>
            <a:bodyPr>
              <a:spAutoFit/>
            </a:bodyPr>
            <a:lstStyle/>
            <a:p>
              <a:pPr algn="ctr">
                <a:spcBef>
                  <a:spcPct val="50000"/>
                </a:spcBef>
              </a:pPr>
              <a:r>
                <a:rPr lang="en-US" b="1"/>
                <a:t>Small user/ Retailer</a:t>
              </a:r>
            </a:p>
          </p:txBody>
        </p:sp>
        <p:sp>
          <p:nvSpPr>
            <p:cNvPr id="31751" name="Text Box 6"/>
            <p:cNvSpPr txBox="1">
              <a:spLocks noChangeArrowheads="1"/>
            </p:cNvSpPr>
            <p:nvPr/>
          </p:nvSpPr>
          <p:spPr bwMode="auto">
            <a:xfrm>
              <a:off x="1008" y="2640"/>
              <a:ext cx="1584" cy="304"/>
            </a:xfrm>
            <a:prstGeom prst="rect">
              <a:avLst/>
            </a:prstGeom>
            <a:solidFill>
              <a:srgbClr val="008000">
                <a:alpha val="20000"/>
              </a:srgbClr>
            </a:solidFill>
            <a:ln w="25400">
              <a:solidFill>
                <a:schemeClr val="tx1"/>
              </a:solidFill>
              <a:miter lim="800000"/>
              <a:headEnd/>
              <a:tailEnd/>
            </a:ln>
          </p:spPr>
          <p:txBody>
            <a:bodyPr>
              <a:spAutoFit/>
            </a:bodyPr>
            <a:lstStyle/>
            <a:p>
              <a:pPr algn="ctr">
                <a:spcBef>
                  <a:spcPct val="50000"/>
                </a:spcBef>
              </a:pPr>
              <a:r>
                <a:rPr lang="en-US" b="1"/>
                <a:t>Large end user</a:t>
              </a:r>
            </a:p>
          </p:txBody>
        </p:sp>
        <p:sp>
          <p:nvSpPr>
            <p:cNvPr id="31752" name="Line 7"/>
            <p:cNvSpPr>
              <a:spLocks noChangeShapeType="1"/>
            </p:cNvSpPr>
            <p:nvPr/>
          </p:nvSpPr>
          <p:spPr bwMode="auto">
            <a:xfrm>
              <a:off x="1776" y="1352"/>
              <a:ext cx="0" cy="1296"/>
            </a:xfrm>
            <a:prstGeom prst="line">
              <a:avLst/>
            </a:prstGeom>
            <a:noFill/>
            <a:ln w="31750">
              <a:solidFill>
                <a:schemeClr val="tx1"/>
              </a:solidFill>
              <a:round/>
              <a:headEnd/>
              <a:tailEnd type="triangle" w="med" len="med"/>
            </a:ln>
          </p:spPr>
          <p:txBody>
            <a:bodyPr/>
            <a:lstStyle/>
            <a:p>
              <a:endParaRPr lang="en-US"/>
            </a:p>
          </p:txBody>
        </p:sp>
        <p:sp>
          <p:nvSpPr>
            <p:cNvPr id="31753" name="Text Box 8"/>
            <p:cNvSpPr txBox="1">
              <a:spLocks noChangeArrowheads="1"/>
            </p:cNvSpPr>
            <p:nvPr/>
          </p:nvSpPr>
          <p:spPr bwMode="auto">
            <a:xfrm>
              <a:off x="3360" y="2040"/>
              <a:ext cx="1344" cy="312"/>
            </a:xfrm>
            <a:prstGeom prst="rect">
              <a:avLst/>
            </a:prstGeom>
            <a:solidFill>
              <a:srgbClr val="FF6600">
                <a:alpha val="59999"/>
              </a:srgbClr>
            </a:solidFill>
            <a:ln w="38100">
              <a:solidFill>
                <a:schemeClr val="tx1"/>
              </a:solidFill>
              <a:miter lim="800000"/>
              <a:headEnd/>
              <a:tailEnd/>
            </a:ln>
          </p:spPr>
          <p:txBody>
            <a:bodyPr>
              <a:spAutoFit/>
            </a:bodyPr>
            <a:lstStyle/>
            <a:p>
              <a:pPr algn="ctr">
                <a:spcBef>
                  <a:spcPct val="50000"/>
                </a:spcBef>
              </a:pPr>
              <a:r>
                <a:rPr lang="en-US" b="1"/>
                <a:t>Distributor</a:t>
              </a:r>
            </a:p>
          </p:txBody>
        </p:sp>
        <p:sp>
          <p:nvSpPr>
            <p:cNvPr id="31754" name="Line 9"/>
            <p:cNvSpPr>
              <a:spLocks noChangeShapeType="1"/>
            </p:cNvSpPr>
            <p:nvPr/>
          </p:nvSpPr>
          <p:spPr bwMode="auto">
            <a:xfrm>
              <a:off x="4032" y="1632"/>
              <a:ext cx="0" cy="384"/>
            </a:xfrm>
            <a:prstGeom prst="line">
              <a:avLst/>
            </a:prstGeom>
            <a:noFill/>
            <a:ln w="31750">
              <a:solidFill>
                <a:schemeClr val="tx1"/>
              </a:solidFill>
              <a:round/>
              <a:headEnd/>
              <a:tailEnd type="triangle" w="med" len="med"/>
            </a:ln>
          </p:spPr>
          <p:txBody>
            <a:bodyPr/>
            <a:lstStyle/>
            <a:p>
              <a:endParaRPr lang="en-US"/>
            </a:p>
          </p:txBody>
        </p:sp>
        <p:sp>
          <p:nvSpPr>
            <p:cNvPr id="31755" name="Line 10"/>
            <p:cNvSpPr>
              <a:spLocks noChangeShapeType="1"/>
            </p:cNvSpPr>
            <p:nvPr/>
          </p:nvSpPr>
          <p:spPr bwMode="auto">
            <a:xfrm>
              <a:off x="1776" y="1632"/>
              <a:ext cx="2256" cy="0"/>
            </a:xfrm>
            <a:prstGeom prst="line">
              <a:avLst/>
            </a:prstGeom>
            <a:noFill/>
            <a:ln w="31750">
              <a:solidFill>
                <a:schemeClr val="tx1"/>
              </a:solidFill>
              <a:round/>
              <a:headEnd/>
              <a:tailEnd/>
            </a:ln>
          </p:spPr>
          <p:txBody>
            <a:bodyPr/>
            <a:lstStyle/>
            <a:p>
              <a:endParaRPr lang="en-US"/>
            </a:p>
          </p:txBody>
        </p:sp>
        <p:sp>
          <p:nvSpPr>
            <p:cNvPr id="31756" name="Line 11"/>
            <p:cNvSpPr>
              <a:spLocks noChangeShapeType="1"/>
            </p:cNvSpPr>
            <p:nvPr/>
          </p:nvSpPr>
          <p:spPr bwMode="auto">
            <a:xfrm>
              <a:off x="4032" y="2352"/>
              <a:ext cx="0" cy="480"/>
            </a:xfrm>
            <a:prstGeom prst="line">
              <a:avLst/>
            </a:prstGeom>
            <a:noFill/>
            <a:ln w="31750">
              <a:solidFill>
                <a:schemeClr val="tx1"/>
              </a:solidFill>
              <a:round/>
              <a:headEnd/>
              <a:tailEnd type="triangle" w="med" len="med"/>
            </a:ln>
          </p:spPr>
          <p:txBody>
            <a:bodyPr/>
            <a:lstStyle/>
            <a:p>
              <a:endParaRPr lang="en-US"/>
            </a:p>
          </p:txBody>
        </p:sp>
      </p:grpSp>
      <p:sp>
        <p:nvSpPr>
          <p:cNvPr id="31748" name="Text Box 12"/>
          <p:cNvSpPr txBox="1">
            <a:spLocks noChangeArrowheads="1"/>
          </p:cNvSpPr>
          <p:nvPr/>
        </p:nvSpPr>
        <p:spPr bwMode="auto">
          <a:xfrm>
            <a:off x="533400" y="5334000"/>
            <a:ext cx="5638800" cy="830997"/>
          </a:xfrm>
          <a:prstGeom prst="rect">
            <a:avLst/>
          </a:prstGeom>
          <a:noFill/>
          <a:ln w="9525">
            <a:noFill/>
            <a:miter lim="800000"/>
            <a:headEnd/>
            <a:tailEnd/>
          </a:ln>
        </p:spPr>
        <p:txBody>
          <a:bodyPr>
            <a:spAutoFit/>
          </a:bodyPr>
          <a:lstStyle/>
          <a:p>
            <a:pPr>
              <a:spcBef>
                <a:spcPct val="50000"/>
              </a:spcBef>
            </a:pPr>
            <a:r>
              <a:rPr lang="en-US" b="1" i="1" dirty="0">
                <a:solidFill>
                  <a:schemeClr val="accent2"/>
                </a:solidFill>
              </a:rPr>
              <a:t>Unique channel designs for different target markets</a:t>
            </a: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2"/>
          <p:cNvSpPr>
            <a:spLocks noChangeArrowheads="1"/>
          </p:cNvSpPr>
          <p:nvPr/>
        </p:nvSpPr>
        <p:spPr bwMode="auto">
          <a:xfrm>
            <a:off x="163284" y="167088"/>
            <a:ext cx="8851392" cy="1204512"/>
          </a:xfrm>
          <a:prstGeom prst="rect">
            <a:avLst/>
          </a:prstGeom>
          <a:solidFill>
            <a:srgbClr val="FFC000">
              <a:alpha val="50000"/>
            </a:srgbClr>
          </a:solidFill>
          <a:ln w="9525">
            <a:noFill/>
            <a:miter lim="800000"/>
            <a:headEnd/>
            <a:tailEnd/>
          </a:ln>
        </p:spPr>
        <p:txBody>
          <a:bodyPr wrap="none" anchor="ctr"/>
          <a:lstStyle/>
          <a:p>
            <a:endParaRPr lang="en-US"/>
          </a:p>
        </p:txBody>
      </p:sp>
      <p:sp>
        <p:nvSpPr>
          <p:cNvPr id="32770" name="Rectangle 2"/>
          <p:cNvSpPr>
            <a:spLocks noGrp="1" noChangeArrowheads="1"/>
          </p:cNvSpPr>
          <p:nvPr>
            <p:ph type="title"/>
          </p:nvPr>
        </p:nvSpPr>
        <p:spPr>
          <a:xfrm>
            <a:off x="304800" y="304800"/>
            <a:ext cx="8534400" cy="914400"/>
          </a:xfrm>
          <a:noFill/>
        </p:spPr>
        <p:txBody>
          <a:bodyPr/>
          <a:lstStyle/>
          <a:p>
            <a:pPr eaLnBrk="1" hangingPunct="1"/>
            <a:r>
              <a:rPr lang="en-US" sz="4000" dirty="0" smtClean="0">
                <a:solidFill>
                  <a:schemeClr val="accent2"/>
                </a:solidFill>
              </a:rPr>
              <a:t>Multi-Distribution</a:t>
            </a:r>
          </a:p>
        </p:txBody>
      </p:sp>
      <p:sp>
        <p:nvSpPr>
          <p:cNvPr id="32771" name="Text Box 4"/>
          <p:cNvSpPr txBox="1">
            <a:spLocks noChangeArrowheads="1"/>
          </p:cNvSpPr>
          <p:nvPr/>
        </p:nvSpPr>
        <p:spPr bwMode="auto">
          <a:xfrm>
            <a:off x="1143000" y="4664075"/>
            <a:ext cx="6705600" cy="830997"/>
          </a:xfrm>
          <a:prstGeom prst="rect">
            <a:avLst/>
          </a:prstGeom>
          <a:noFill/>
          <a:ln w="9525">
            <a:noFill/>
            <a:miter lim="800000"/>
            <a:headEnd/>
            <a:tailEnd/>
          </a:ln>
        </p:spPr>
        <p:txBody>
          <a:bodyPr>
            <a:spAutoFit/>
          </a:bodyPr>
          <a:lstStyle/>
          <a:p>
            <a:pPr>
              <a:spcBef>
                <a:spcPct val="50000"/>
              </a:spcBef>
            </a:pPr>
            <a:r>
              <a:rPr lang="en-US" b="1" i="1" dirty="0">
                <a:solidFill>
                  <a:schemeClr val="accent2"/>
                </a:solidFill>
              </a:rPr>
              <a:t>Multiples of same channel design to reach intended intensity of distribution</a:t>
            </a:r>
          </a:p>
        </p:txBody>
      </p:sp>
      <p:grpSp>
        <p:nvGrpSpPr>
          <p:cNvPr id="32772" name="Group 15"/>
          <p:cNvGrpSpPr>
            <a:grpSpLocks/>
          </p:cNvGrpSpPr>
          <p:nvPr/>
        </p:nvGrpSpPr>
        <p:grpSpPr bwMode="auto">
          <a:xfrm>
            <a:off x="1016000" y="1846263"/>
            <a:ext cx="7086600" cy="2116137"/>
            <a:chOff x="640" y="960"/>
            <a:chExt cx="4464" cy="1333"/>
          </a:xfrm>
        </p:grpSpPr>
        <p:sp>
          <p:nvSpPr>
            <p:cNvPr id="32773" name="Text Box 3"/>
            <p:cNvSpPr txBox="1">
              <a:spLocks noChangeArrowheads="1"/>
            </p:cNvSpPr>
            <p:nvPr/>
          </p:nvSpPr>
          <p:spPr bwMode="auto">
            <a:xfrm>
              <a:off x="2088" y="960"/>
              <a:ext cx="1584" cy="304"/>
            </a:xfrm>
            <a:prstGeom prst="rect">
              <a:avLst/>
            </a:prstGeom>
            <a:solidFill>
              <a:srgbClr val="008000">
                <a:alpha val="20000"/>
              </a:srgbClr>
            </a:solidFill>
            <a:ln w="25400">
              <a:solidFill>
                <a:schemeClr val="tx1"/>
              </a:solidFill>
              <a:miter lim="800000"/>
              <a:headEnd/>
              <a:tailEnd/>
            </a:ln>
          </p:spPr>
          <p:txBody>
            <a:bodyPr>
              <a:spAutoFit/>
            </a:bodyPr>
            <a:lstStyle/>
            <a:p>
              <a:pPr algn="ctr">
                <a:spcBef>
                  <a:spcPct val="50000"/>
                </a:spcBef>
              </a:pPr>
              <a:r>
                <a:rPr lang="en-US" b="1"/>
                <a:t>Manufacturer</a:t>
              </a:r>
            </a:p>
          </p:txBody>
        </p:sp>
        <p:sp>
          <p:nvSpPr>
            <p:cNvPr id="32774" name="Text Box 5"/>
            <p:cNvSpPr txBox="1">
              <a:spLocks noChangeArrowheads="1"/>
            </p:cNvSpPr>
            <p:nvPr/>
          </p:nvSpPr>
          <p:spPr bwMode="auto">
            <a:xfrm>
              <a:off x="640" y="2027"/>
              <a:ext cx="768" cy="266"/>
            </a:xfrm>
            <a:prstGeom prst="rect">
              <a:avLst/>
            </a:prstGeom>
            <a:solidFill>
              <a:srgbClr val="008000">
                <a:alpha val="20000"/>
              </a:srgbClr>
            </a:solidFill>
            <a:ln w="25400">
              <a:solidFill>
                <a:schemeClr val="tx1"/>
              </a:solidFill>
              <a:miter lim="800000"/>
              <a:headEnd/>
              <a:tailEnd/>
            </a:ln>
          </p:spPr>
          <p:txBody>
            <a:bodyPr>
              <a:spAutoFit/>
            </a:bodyPr>
            <a:lstStyle/>
            <a:p>
              <a:pPr algn="ctr">
                <a:spcBef>
                  <a:spcPct val="50000"/>
                </a:spcBef>
              </a:pPr>
              <a:r>
                <a:rPr lang="en-US" sz="2000" b="1"/>
                <a:t>Retailer</a:t>
              </a:r>
            </a:p>
          </p:txBody>
        </p:sp>
        <p:sp>
          <p:nvSpPr>
            <p:cNvPr id="32775" name="Text Box 6"/>
            <p:cNvSpPr txBox="1">
              <a:spLocks noChangeArrowheads="1"/>
            </p:cNvSpPr>
            <p:nvPr/>
          </p:nvSpPr>
          <p:spPr bwMode="auto">
            <a:xfrm>
              <a:off x="4336" y="2027"/>
              <a:ext cx="768" cy="266"/>
            </a:xfrm>
            <a:prstGeom prst="rect">
              <a:avLst/>
            </a:prstGeom>
            <a:solidFill>
              <a:srgbClr val="008000">
                <a:alpha val="20000"/>
              </a:srgbClr>
            </a:solidFill>
            <a:ln w="25400">
              <a:solidFill>
                <a:schemeClr val="tx1"/>
              </a:solidFill>
              <a:miter lim="800000"/>
              <a:headEnd/>
              <a:tailEnd/>
            </a:ln>
          </p:spPr>
          <p:txBody>
            <a:bodyPr>
              <a:spAutoFit/>
            </a:bodyPr>
            <a:lstStyle/>
            <a:p>
              <a:pPr algn="ctr">
                <a:spcBef>
                  <a:spcPct val="50000"/>
                </a:spcBef>
              </a:pPr>
              <a:r>
                <a:rPr lang="en-US" sz="2000" b="1"/>
                <a:t>Retailer</a:t>
              </a:r>
            </a:p>
          </p:txBody>
        </p:sp>
        <p:sp>
          <p:nvSpPr>
            <p:cNvPr id="32776" name="Text Box 7"/>
            <p:cNvSpPr txBox="1">
              <a:spLocks noChangeArrowheads="1"/>
            </p:cNvSpPr>
            <p:nvPr/>
          </p:nvSpPr>
          <p:spPr bwMode="auto">
            <a:xfrm>
              <a:off x="3408" y="2027"/>
              <a:ext cx="768" cy="266"/>
            </a:xfrm>
            <a:prstGeom prst="rect">
              <a:avLst/>
            </a:prstGeom>
            <a:solidFill>
              <a:srgbClr val="008000">
                <a:alpha val="20000"/>
              </a:srgbClr>
            </a:solidFill>
            <a:ln w="25400">
              <a:solidFill>
                <a:schemeClr val="tx1"/>
              </a:solidFill>
              <a:miter lim="800000"/>
              <a:headEnd/>
              <a:tailEnd/>
            </a:ln>
          </p:spPr>
          <p:txBody>
            <a:bodyPr>
              <a:spAutoFit/>
            </a:bodyPr>
            <a:lstStyle/>
            <a:p>
              <a:pPr algn="ctr">
                <a:spcBef>
                  <a:spcPct val="50000"/>
                </a:spcBef>
              </a:pPr>
              <a:r>
                <a:rPr lang="en-US" sz="2000" b="1"/>
                <a:t>Retailer</a:t>
              </a:r>
            </a:p>
          </p:txBody>
        </p:sp>
        <p:sp>
          <p:nvSpPr>
            <p:cNvPr id="32777" name="Text Box 8"/>
            <p:cNvSpPr txBox="1">
              <a:spLocks noChangeArrowheads="1"/>
            </p:cNvSpPr>
            <p:nvPr/>
          </p:nvSpPr>
          <p:spPr bwMode="auto">
            <a:xfrm>
              <a:off x="2496" y="2027"/>
              <a:ext cx="768" cy="266"/>
            </a:xfrm>
            <a:prstGeom prst="rect">
              <a:avLst/>
            </a:prstGeom>
            <a:solidFill>
              <a:srgbClr val="008000">
                <a:alpha val="20000"/>
              </a:srgbClr>
            </a:solidFill>
            <a:ln w="25400">
              <a:solidFill>
                <a:schemeClr val="tx1"/>
              </a:solidFill>
              <a:miter lim="800000"/>
              <a:headEnd/>
              <a:tailEnd/>
            </a:ln>
          </p:spPr>
          <p:txBody>
            <a:bodyPr>
              <a:spAutoFit/>
            </a:bodyPr>
            <a:lstStyle/>
            <a:p>
              <a:pPr algn="ctr">
                <a:spcBef>
                  <a:spcPct val="50000"/>
                </a:spcBef>
              </a:pPr>
              <a:r>
                <a:rPr lang="en-US" sz="2000" b="1"/>
                <a:t>Retailer</a:t>
              </a:r>
            </a:p>
          </p:txBody>
        </p:sp>
        <p:sp>
          <p:nvSpPr>
            <p:cNvPr id="32778" name="Text Box 9"/>
            <p:cNvSpPr txBox="1">
              <a:spLocks noChangeArrowheads="1"/>
            </p:cNvSpPr>
            <p:nvPr/>
          </p:nvSpPr>
          <p:spPr bwMode="auto">
            <a:xfrm>
              <a:off x="1584" y="2027"/>
              <a:ext cx="768" cy="266"/>
            </a:xfrm>
            <a:prstGeom prst="rect">
              <a:avLst/>
            </a:prstGeom>
            <a:solidFill>
              <a:srgbClr val="008000">
                <a:alpha val="20000"/>
              </a:srgbClr>
            </a:solidFill>
            <a:ln w="25400">
              <a:solidFill>
                <a:schemeClr val="tx1"/>
              </a:solidFill>
              <a:miter lim="800000"/>
              <a:headEnd/>
              <a:tailEnd/>
            </a:ln>
          </p:spPr>
          <p:txBody>
            <a:bodyPr>
              <a:spAutoFit/>
            </a:bodyPr>
            <a:lstStyle/>
            <a:p>
              <a:pPr algn="ctr">
                <a:spcBef>
                  <a:spcPct val="50000"/>
                </a:spcBef>
              </a:pPr>
              <a:r>
                <a:rPr lang="en-US" sz="2000" b="1"/>
                <a:t>Retailer</a:t>
              </a:r>
            </a:p>
          </p:txBody>
        </p:sp>
        <p:sp>
          <p:nvSpPr>
            <p:cNvPr id="32779" name="Line 10"/>
            <p:cNvSpPr>
              <a:spLocks noChangeShapeType="1"/>
            </p:cNvSpPr>
            <p:nvPr/>
          </p:nvSpPr>
          <p:spPr bwMode="auto">
            <a:xfrm flipH="1">
              <a:off x="1056" y="1248"/>
              <a:ext cx="1824" cy="768"/>
            </a:xfrm>
            <a:prstGeom prst="line">
              <a:avLst/>
            </a:prstGeom>
            <a:noFill/>
            <a:ln w="31750">
              <a:solidFill>
                <a:schemeClr val="tx1"/>
              </a:solidFill>
              <a:round/>
              <a:headEnd/>
              <a:tailEnd type="triangle" w="med" len="med"/>
            </a:ln>
          </p:spPr>
          <p:txBody>
            <a:bodyPr/>
            <a:lstStyle/>
            <a:p>
              <a:endParaRPr lang="en-US"/>
            </a:p>
          </p:txBody>
        </p:sp>
        <p:sp>
          <p:nvSpPr>
            <p:cNvPr id="32780" name="Line 11"/>
            <p:cNvSpPr>
              <a:spLocks noChangeShapeType="1"/>
            </p:cNvSpPr>
            <p:nvPr/>
          </p:nvSpPr>
          <p:spPr bwMode="auto">
            <a:xfrm flipH="1">
              <a:off x="1968" y="1248"/>
              <a:ext cx="912" cy="768"/>
            </a:xfrm>
            <a:prstGeom prst="line">
              <a:avLst/>
            </a:prstGeom>
            <a:noFill/>
            <a:ln w="31750">
              <a:solidFill>
                <a:schemeClr val="tx1"/>
              </a:solidFill>
              <a:round/>
              <a:headEnd/>
              <a:tailEnd type="triangle" w="med" len="med"/>
            </a:ln>
          </p:spPr>
          <p:txBody>
            <a:bodyPr/>
            <a:lstStyle/>
            <a:p>
              <a:endParaRPr lang="en-US"/>
            </a:p>
          </p:txBody>
        </p:sp>
        <p:sp>
          <p:nvSpPr>
            <p:cNvPr id="32781" name="Line 12"/>
            <p:cNvSpPr>
              <a:spLocks noChangeShapeType="1"/>
            </p:cNvSpPr>
            <p:nvPr/>
          </p:nvSpPr>
          <p:spPr bwMode="auto">
            <a:xfrm>
              <a:off x="2880" y="1248"/>
              <a:ext cx="912" cy="768"/>
            </a:xfrm>
            <a:prstGeom prst="line">
              <a:avLst/>
            </a:prstGeom>
            <a:noFill/>
            <a:ln w="31750">
              <a:solidFill>
                <a:schemeClr val="tx1"/>
              </a:solidFill>
              <a:round/>
              <a:headEnd/>
              <a:tailEnd type="triangle" w="med" len="med"/>
            </a:ln>
          </p:spPr>
          <p:txBody>
            <a:bodyPr/>
            <a:lstStyle/>
            <a:p>
              <a:endParaRPr lang="en-US"/>
            </a:p>
          </p:txBody>
        </p:sp>
        <p:sp>
          <p:nvSpPr>
            <p:cNvPr id="32782" name="Line 13"/>
            <p:cNvSpPr>
              <a:spLocks noChangeShapeType="1"/>
            </p:cNvSpPr>
            <p:nvPr/>
          </p:nvSpPr>
          <p:spPr bwMode="auto">
            <a:xfrm>
              <a:off x="2880" y="1248"/>
              <a:ext cx="1824" cy="768"/>
            </a:xfrm>
            <a:prstGeom prst="line">
              <a:avLst/>
            </a:prstGeom>
            <a:noFill/>
            <a:ln w="31750">
              <a:solidFill>
                <a:schemeClr val="tx1"/>
              </a:solidFill>
              <a:round/>
              <a:headEnd/>
              <a:tailEnd type="triangle" w="med" len="med"/>
            </a:ln>
          </p:spPr>
          <p:txBody>
            <a:bodyPr/>
            <a:lstStyle/>
            <a:p>
              <a:endParaRPr lang="en-US"/>
            </a:p>
          </p:txBody>
        </p:sp>
        <p:sp>
          <p:nvSpPr>
            <p:cNvPr id="32783" name="Line 14"/>
            <p:cNvSpPr>
              <a:spLocks noChangeShapeType="1"/>
            </p:cNvSpPr>
            <p:nvPr/>
          </p:nvSpPr>
          <p:spPr bwMode="auto">
            <a:xfrm flipH="1">
              <a:off x="2880" y="1248"/>
              <a:ext cx="0" cy="768"/>
            </a:xfrm>
            <a:prstGeom prst="line">
              <a:avLst/>
            </a:prstGeom>
            <a:noFill/>
            <a:ln w="31750">
              <a:solidFill>
                <a:schemeClr val="tx1"/>
              </a:solidFill>
              <a:round/>
              <a:headEnd/>
              <a:tailEnd type="triangle" w="med" len="med"/>
            </a:ln>
          </p:spPr>
          <p:txBody>
            <a:bodyPr/>
            <a:lstStyle/>
            <a:p>
              <a:endParaRPr lang="en-US"/>
            </a:p>
          </p:txBody>
        </p:sp>
      </p:gr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163284" y="152400"/>
            <a:ext cx="8851392" cy="1216152"/>
          </a:xfrm>
          <a:prstGeom prst="rect">
            <a:avLst/>
          </a:prstGeom>
          <a:solidFill>
            <a:srgbClr val="FFC000">
              <a:alpha val="50000"/>
            </a:srgbClr>
          </a:solidFill>
          <a:ln w="9525">
            <a:noFill/>
            <a:miter lim="800000"/>
            <a:headEnd/>
            <a:tailEnd/>
          </a:ln>
        </p:spPr>
        <p:txBody>
          <a:bodyPr wrap="none" anchor="ctr"/>
          <a:lstStyle/>
          <a:p>
            <a:endParaRPr lang="en-US"/>
          </a:p>
        </p:txBody>
      </p:sp>
      <p:sp>
        <p:nvSpPr>
          <p:cNvPr id="5122" name="Slide Number Placeholder 5"/>
          <p:cNvSpPr txBox="1">
            <a:spLocks noGrp="1"/>
          </p:cNvSpPr>
          <p:nvPr/>
        </p:nvSpPr>
        <p:spPr bwMode="auto">
          <a:xfrm>
            <a:off x="6553200" y="6553200"/>
            <a:ext cx="1905000" cy="457200"/>
          </a:xfrm>
          <a:prstGeom prst="rect">
            <a:avLst/>
          </a:prstGeom>
          <a:noFill/>
          <a:ln w="9525">
            <a:noFill/>
            <a:miter lim="800000"/>
            <a:headEnd/>
            <a:tailEnd/>
          </a:ln>
        </p:spPr>
        <p:txBody>
          <a:bodyPr wrap="none" lIns="92075" tIns="46038" rIns="92075" bIns="46038" anchor="ctr"/>
          <a:lstStyle/>
          <a:p>
            <a:pPr algn="r" eaLnBrk="0" hangingPunct="0"/>
            <a:r>
              <a:rPr lang="en-US" sz="1400">
                <a:latin typeface="Arial" charset="0"/>
              </a:rPr>
              <a:t>3-</a:t>
            </a:r>
            <a:fld id="{1374A944-07EC-4714-A75D-22B02EE3EDBB}" type="slidenum">
              <a:rPr lang="en-US" sz="1400">
                <a:latin typeface="Arial" charset="0"/>
              </a:rPr>
              <a:pPr algn="r" eaLnBrk="0" hangingPunct="0"/>
              <a:t>4</a:t>
            </a:fld>
            <a:endParaRPr lang="en-US" sz="1400">
              <a:latin typeface="Arial" charset="0"/>
            </a:endParaRPr>
          </a:p>
        </p:txBody>
      </p:sp>
      <p:pic>
        <p:nvPicPr>
          <p:cNvPr id="5123" name="Picture 12" descr="Fig03"/>
          <p:cNvPicPr>
            <a:picLocks noGrp="1" noChangeAspect="1" noChangeArrowheads="1"/>
          </p:cNvPicPr>
          <p:nvPr>
            <p:ph idx="4294967295"/>
          </p:nvPr>
        </p:nvPicPr>
        <p:blipFill>
          <a:blip r:embed="rId3" cstate="print"/>
          <a:srcRect/>
          <a:stretch>
            <a:fillRect/>
          </a:stretch>
        </p:blipFill>
        <p:spPr>
          <a:xfrm>
            <a:off x="486102" y="1600200"/>
            <a:ext cx="8145517" cy="4724400"/>
          </a:xfrm>
          <a:noFill/>
        </p:spPr>
      </p:pic>
      <p:sp>
        <p:nvSpPr>
          <p:cNvPr id="5124" name="Rectangle 18"/>
          <p:cNvSpPr>
            <a:spLocks noChangeArrowheads="1"/>
          </p:cNvSpPr>
          <p:nvPr/>
        </p:nvSpPr>
        <p:spPr bwMode="auto">
          <a:xfrm>
            <a:off x="304800" y="257502"/>
            <a:ext cx="8534400" cy="990600"/>
          </a:xfrm>
          <a:prstGeom prst="rect">
            <a:avLst/>
          </a:prstGeom>
          <a:noFill/>
          <a:ln w="9525">
            <a:noFill/>
            <a:miter lim="800000"/>
            <a:headEnd/>
            <a:tailEnd/>
          </a:ln>
        </p:spPr>
        <p:txBody>
          <a:bodyPr lIns="92075" tIns="46038" rIns="92075" bIns="46038" anchor="ctr"/>
          <a:lstStyle/>
          <a:p>
            <a:pPr algn="ctr" eaLnBrk="0" hangingPunct="0"/>
            <a:r>
              <a:rPr lang="en-US" sz="3600" b="1" dirty="0">
                <a:solidFill>
                  <a:schemeClr val="accent2"/>
                </a:solidFill>
                <a:latin typeface="Arial" charset="0"/>
              </a:rPr>
              <a:t>Consumer Decision-Making Process</a:t>
            </a:r>
          </a:p>
        </p:txBody>
      </p:sp>
      <p:sp>
        <p:nvSpPr>
          <p:cNvPr id="5125" name="Text Box 12"/>
          <p:cNvSpPr txBox="1">
            <a:spLocks noChangeArrowheads="1"/>
          </p:cNvSpPr>
          <p:nvPr/>
        </p:nvSpPr>
        <p:spPr bwMode="auto">
          <a:xfrm>
            <a:off x="6553200" y="1828800"/>
            <a:ext cx="1524000" cy="457200"/>
          </a:xfrm>
          <a:prstGeom prst="rect">
            <a:avLst/>
          </a:prstGeom>
          <a:noFill/>
          <a:ln w="9525">
            <a:noFill/>
            <a:miter lim="800000"/>
            <a:headEnd/>
            <a:tailEnd/>
          </a:ln>
        </p:spPr>
        <p:txBody>
          <a:bodyPr>
            <a:spAutoFit/>
          </a:bodyPr>
          <a:lstStyle/>
          <a:p>
            <a:pPr algn="ctr">
              <a:spcBef>
                <a:spcPct val="50000"/>
              </a:spcBef>
            </a:pPr>
            <a:r>
              <a:rPr lang="en-US" i="1" dirty="0">
                <a:solidFill>
                  <a:schemeClr val="accent2"/>
                </a:solidFill>
              </a:rPr>
              <a:t>Fig. 3-1</a:t>
            </a: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63284" y="152400"/>
            <a:ext cx="8851392" cy="1216152"/>
          </a:xfrm>
          <a:prstGeom prst="rect">
            <a:avLst/>
          </a:prstGeom>
          <a:solidFill>
            <a:srgbClr val="FFC000">
              <a:alpha val="50000"/>
            </a:srgbClr>
          </a:solidFill>
          <a:ln w="9525">
            <a:noFill/>
            <a:miter lim="800000"/>
            <a:headEnd/>
            <a:tailEnd/>
          </a:ln>
        </p:spPr>
        <p:txBody>
          <a:bodyPr wrap="none" anchor="ctr"/>
          <a:lstStyle/>
          <a:p>
            <a:endParaRPr lang="en-US"/>
          </a:p>
        </p:txBody>
      </p:sp>
      <p:sp>
        <p:nvSpPr>
          <p:cNvPr id="7170" name="Rectangle 2"/>
          <p:cNvSpPr>
            <a:spLocks noGrp="1" noChangeArrowheads="1"/>
          </p:cNvSpPr>
          <p:nvPr>
            <p:ph type="title" idx="4294967295"/>
          </p:nvPr>
        </p:nvSpPr>
        <p:spPr>
          <a:xfrm>
            <a:off x="304800" y="197068"/>
            <a:ext cx="8534400" cy="1143000"/>
          </a:xfrm>
          <a:noFill/>
        </p:spPr>
        <p:txBody>
          <a:bodyPr/>
          <a:lstStyle/>
          <a:p>
            <a:pPr eaLnBrk="1" hangingPunct="1"/>
            <a:r>
              <a:rPr lang="en-US" sz="4000" dirty="0" smtClean="0">
                <a:solidFill>
                  <a:schemeClr val="accent2"/>
                </a:solidFill>
              </a:rPr>
              <a:t>Information Search</a:t>
            </a:r>
          </a:p>
        </p:txBody>
      </p:sp>
      <p:sp>
        <p:nvSpPr>
          <p:cNvPr id="7171" name="Rectangle 5"/>
          <p:cNvSpPr>
            <a:spLocks noGrp="1" noChangeArrowheads="1"/>
          </p:cNvSpPr>
          <p:nvPr>
            <p:ph type="body" idx="4294967295"/>
          </p:nvPr>
        </p:nvSpPr>
        <p:spPr>
          <a:xfrm>
            <a:off x="717332" y="1981200"/>
            <a:ext cx="7696200" cy="3124200"/>
          </a:xfrm>
          <a:noFill/>
        </p:spPr>
        <p:txBody>
          <a:bodyPr/>
          <a:lstStyle/>
          <a:p>
            <a:pPr marL="465138" indent="-465138" eaLnBrk="1" hangingPunct="1">
              <a:buClr>
                <a:schemeClr val="accent2"/>
              </a:buClr>
              <a:tabLst>
                <a:tab pos="465138" algn="l"/>
              </a:tabLst>
            </a:pPr>
            <a:r>
              <a:rPr lang="en-US" dirty="0" smtClean="0">
                <a:solidFill>
                  <a:schemeClr val="accent2"/>
                </a:solidFill>
              </a:rPr>
              <a:t>Internal search</a:t>
            </a:r>
          </a:p>
          <a:p>
            <a:pPr lvl="1" eaLnBrk="1" hangingPunct="1">
              <a:buClr>
                <a:schemeClr val="accent2"/>
              </a:buClr>
              <a:tabLst>
                <a:tab pos="465138" algn="l"/>
              </a:tabLst>
            </a:pPr>
            <a:r>
              <a:rPr lang="en-US" dirty="0" smtClean="0">
                <a:solidFill>
                  <a:schemeClr val="accent2"/>
                </a:solidFill>
              </a:rPr>
              <a:t>Known sources</a:t>
            </a:r>
          </a:p>
          <a:p>
            <a:pPr lvl="1" eaLnBrk="1" hangingPunct="1">
              <a:buClr>
                <a:schemeClr val="accent2"/>
              </a:buClr>
              <a:tabLst>
                <a:tab pos="465138" algn="l"/>
              </a:tabLst>
            </a:pPr>
            <a:r>
              <a:rPr lang="en-US" dirty="0" smtClean="0">
                <a:solidFill>
                  <a:schemeClr val="accent2"/>
                </a:solidFill>
              </a:rPr>
              <a:t>Low-risk, low involvement</a:t>
            </a:r>
          </a:p>
          <a:p>
            <a:pPr marL="465138" indent="-465138" eaLnBrk="1" hangingPunct="1">
              <a:buClr>
                <a:schemeClr val="accent2"/>
              </a:buClr>
              <a:tabLst>
                <a:tab pos="465138" algn="l"/>
              </a:tabLst>
            </a:pPr>
            <a:r>
              <a:rPr lang="en-US" dirty="0" smtClean="0">
                <a:solidFill>
                  <a:schemeClr val="accent2"/>
                </a:solidFill>
              </a:rPr>
              <a:t>External search</a:t>
            </a:r>
          </a:p>
          <a:p>
            <a:pPr lvl="1" eaLnBrk="1" hangingPunct="1">
              <a:buClr>
                <a:schemeClr val="accent2"/>
              </a:buClr>
              <a:tabLst>
                <a:tab pos="465138" algn="l"/>
              </a:tabLst>
            </a:pPr>
            <a:r>
              <a:rPr lang="en-US" dirty="0" smtClean="0">
                <a:solidFill>
                  <a:schemeClr val="accent2"/>
                </a:solidFill>
              </a:rPr>
              <a:t>Less-frequent purchase</a:t>
            </a:r>
          </a:p>
          <a:p>
            <a:pPr lvl="1" eaLnBrk="1" hangingPunct="1">
              <a:buClr>
                <a:schemeClr val="accent2"/>
              </a:buClr>
              <a:tabLst>
                <a:tab pos="465138" algn="l"/>
              </a:tabLst>
            </a:pPr>
            <a:r>
              <a:rPr lang="en-US" dirty="0" smtClean="0">
                <a:solidFill>
                  <a:schemeClr val="accent2"/>
                </a:solidFill>
              </a:rPr>
              <a:t>Greater social/financial importance</a:t>
            </a:r>
          </a:p>
          <a:p>
            <a:pPr lvl="1" eaLnBrk="1" hangingPunct="1">
              <a:buClr>
                <a:schemeClr val="accent2"/>
              </a:buClr>
              <a:tabLst>
                <a:tab pos="465138" algn="l"/>
              </a:tabLst>
            </a:pPr>
            <a:endParaRPr lang="en-US" sz="2400" dirty="0" smtClean="0">
              <a:solidFill>
                <a:schemeClr val="accent2"/>
              </a:solidFill>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63284" y="152400"/>
            <a:ext cx="8851392" cy="1216152"/>
          </a:xfrm>
          <a:prstGeom prst="rect">
            <a:avLst/>
          </a:prstGeom>
          <a:solidFill>
            <a:srgbClr val="FFC000">
              <a:alpha val="50000"/>
            </a:srgbClr>
          </a:solidFill>
          <a:ln w="9525">
            <a:noFill/>
            <a:miter lim="800000"/>
            <a:headEnd/>
            <a:tailEnd/>
          </a:ln>
        </p:spPr>
        <p:txBody>
          <a:bodyPr wrap="none" anchor="ctr"/>
          <a:lstStyle/>
          <a:p>
            <a:endParaRPr lang="en-US"/>
          </a:p>
        </p:txBody>
      </p:sp>
      <p:sp>
        <p:nvSpPr>
          <p:cNvPr id="8194" name="Rectangle 2"/>
          <p:cNvSpPr>
            <a:spLocks noGrp="1" noChangeArrowheads="1"/>
          </p:cNvSpPr>
          <p:nvPr>
            <p:ph type="title" idx="4294967295"/>
          </p:nvPr>
        </p:nvSpPr>
        <p:spPr>
          <a:xfrm>
            <a:off x="304800" y="197068"/>
            <a:ext cx="8534400" cy="1143000"/>
          </a:xfrm>
          <a:noFill/>
        </p:spPr>
        <p:txBody>
          <a:bodyPr/>
          <a:lstStyle/>
          <a:p>
            <a:pPr eaLnBrk="1" hangingPunct="1"/>
            <a:r>
              <a:rPr lang="en-US" sz="4000" dirty="0" smtClean="0">
                <a:solidFill>
                  <a:schemeClr val="accent2"/>
                </a:solidFill>
              </a:rPr>
              <a:t>External Search</a:t>
            </a:r>
          </a:p>
        </p:txBody>
      </p:sp>
      <p:sp>
        <p:nvSpPr>
          <p:cNvPr id="8195" name="Rectangle 13"/>
          <p:cNvSpPr>
            <a:spLocks noGrp="1" noChangeArrowheads="1"/>
          </p:cNvSpPr>
          <p:nvPr>
            <p:ph type="body" idx="4294967295"/>
          </p:nvPr>
        </p:nvSpPr>
        <p:spPr>
          <a:xfrm>
            <a:off x="800100" y="2133600"/>
            <a:ext cx="7543800" cy="3276600"/>
          </a:xfrm>
          <a:noFill/>
        </p:spPr>
        <p:txBody>
          <a:bodyPr/>
          <a:lstStyle/>
          <a:p>
            <a:pPr marL="465138" indent="-465138" eaLnBrk="1" hangingPunct="1">
              <a:buClr>
                <a:schemeClr val="accent2"/>
              </a:buClr>
              <a:tabLst>
                <a:tab pos="465138" algn="l"/>
              </a:tabLst>
            </a:pPr>
            <a:r>
              <a:rPr lang="en-US" sz="2800" dirty="0" smtClean="0">
                <a:solidFill>
                  <a:schemeClr val="accent2"/>
                </a:solidFill>
              </a:rPr>
              <a:t>Ability to search</a:t>
            </a:r>
          </a:p>
          <a:p>
            <a:pPr marL="1025525" lvl="1" indent="-284163" defTabSz="850900" eaLnBrk="1" hangingPunct="1">
              <a:buClr>
                <a:schemeClr val="accent2"/>
              </a:buClr>
              <a:tabLst>
                <a:tab pos="465138" algn="l"/>
              </a:tabLst>
            </a:pPr>
            <a:r>
              <a:rPr lang="en-US" sz="2400" dirty="0" smtClean="0">
                <a:solidFill>
                  <a:schemeClr val="accent2"/>
                </a:solidFill>
              </a:rPr>
              <a:t>Education, pre-existing knowledge</a:t>
            </a:r>
          </a:p>
          <a:p>
            <a:pPr marL="465138" indent="-465138" eaLnBrk="1" hangingPunct="1">
              <a:buClr>
                <a:schemeClr val="accent2"/>
              </a:buClr>
              <a:tabLst>
                <a:tab pos="465138" algn="l"/>
              </a:tabLst>
            </a:pPr>
            <a:r>
              <a:rPr lang="en-US" sz="2800" dirty="0" smtClean="0">
                <a:solidFill>
                  <a:schemeClr val="accent2"/>
                </a:solidFill>
              </a:rPr>
              <a:t>Motivation</a:t>
            </a:r>
          </a:p>
          <a:p>
            <a:pPr marL="1020763" lvl="1" indent="-279400" eaLnBrk="1" hangingPunct="1">
              <a:buClr>
                <a:schemeClr val="accent2"/>
              </a:buClr>
              <a:tabLst>
                <a:tab pos="465138" algn="l"/>
              </a:tabLst>
            </a:pPr>
            <a:r>
              <a:rPr lang="en-US" sz="2400" dirty="0" smtClean="0">
                <a:solidFill>
                  <a:schemeClr val="accent2"/>
                </a:solidFill>
              </a:rPr>
              <a:t>Level of involvement</a:t>
            </a:r>
          </a:p>
          <a:p>
            <a:pPr marL="1020763" lvl="1" eaLnBrk="1" hangingPunct="1">
              <a:buClr>
                <a:schemeClr val="accent2"/>
              </a:buClr>
              <a:tabLst>
                <a:tab pos="465138" algn="l"/>
              </a:tabLst>
            </a:pPr>
            <a:r>
              <a:rPr lang="en-US" sz="2400" dirty="0" smtClean="0">
                <a:solidFill>
                  <a:schemeClr val="accent2"/>
                </a:solidFill>
              </a:rPr>
              <a:t>Need for understanding </a:t>
            </a:r>
            <a:r>
              <a:rPr lang="en-US" sz="2400" i="1" dirty="0" smtClean="0">
                <a:solidFill>
                  <a:schemeClr val="accent2"/>
                </a:solidFill>
              </a:rPr>
              <a:t>(cognition)</a:t>
            </a:r>
          </a:p>
          <a:p>
            <a:pPr marL="1020763" lvl="1" eaLnBrk="1" hangingPunct="1">
              <a:buClr>
                <a:schemeClr val="accent2"/>
              </a:buClr>
              <a:tabLst>
                <a:tab pos="465138" algn="l"/>
              </a:tabLst>
            </a:pPr>
            <a:r>
              <a:rPr lang="en-US" sz="2400" dirty="0" smtClean="0">
                <a:solidFill>
                  <a:schemeClr val="accent2"/>
                </a:solidFill>
              </a:rPr>
              <a:t>Shopping enthusiasm</a:t>
            </a:r>
          </a:p>
          <a:p>
            <a:pPr marL="465138" indent="-465138" eaLnBrk="1" hangingPunct="1">
              <a:buClr>
                <a:schemeClr val="accent2"/>
              </a:buClr>
              <a:tabLst>
                <a:tab pos="465138" algn="l"/>
              </a:tabLst>
            </a:pPr>
            <a:r>
              <a:rPr lang="en-US" sz="2800" dirty="0" smtClean="0">
                <a:solidFill>
                  <a:schemeClr val="accent2"/>
                </a:solidFill>
              </a:rPr>
              <a:t>Perceived cost vs. Perceived benefit</a:t>
            </a: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163284" y="152400"/>
            <a:ext cx="8851392" cy="1216152"/>
          </a:xfrm>
          <a:prstGeom prst="rect">
            <a:avLst/>
          </a:prstGeom>
          <a:solidFill>
            <a:srgbClr val="FFC000">
              <a:alpha val="50000"/>
            </a:srgbClr>
          </a:solidFill>
          <a:ln w="9525">
            <a:noFill/>
            <a:miter lim="800000"/>
            <a:headEnd/>
            <a:tailEnd/>
          </a:ln>
        </p:spPr>
        <p:txBody>
          <a:bodyPr wrap="none" anchor="ctr"/>
          <a:lstStyle/>
          <a:p>
            <a:endParaRPr lang="en-US"/>
          </a:p>
        </p:txBody>
      </p:sp>
      <p:sp>
        <p:nvSpPr>
          <p:cNvPr id="9218" name="Rectangle 2"/>
          <p:cNvSpPr>
            <a:spLocks noGrp="1" noChangeArrowheads="1"/>
          </p:cNvSpPr>
          <p:nvPr>
            <p:ph type="title" idx="4294967295"/>
          </p:nvPr>
        </p:nvSpPr>
        <p:spPr>
          <a:xfrm>
            <a:off x="304800" y="212834"/>
            <a:ext cx="8534400" cy="1143000"/>
          </a:xfrm>
          <a:noFill/>
        </p:spPr>
        <p:txBody>
          <a:bodyPr/>
          <a:lstStyle/>
          <a:p>
            <a:pPr eaLnBrk="1" hangingPunct="1"/>
            <a:r>
              <a:rPr lang="en-US" sz="4000" dirty="0" smtClean="0">
                <a:solidFill>
                  <a:schemeClr val="accent2"/>
                </a:solidFill>
              </a:rPr>
              <a:t>Consumer Values</a:t>
            </a:r>
          </a:p>
        </p:txBody>
      </p:sp>
      <p:sp>
        <p:nvSpPr>
          <p:cNvPr id="9219" name="Rectangle 3"/>
          <p:cNvSpPr>
            <a:spLocks noGrp="1" noChangeArrowheads="1"/>
          </p:cNvSpPr>
          <p:nvPr>
            <p:ph type="body" idx="4294967295"/>
          </p:nvPr>
        </p:nvSpPr>
        <p:spPr>
          <a:xfrm>
            <a:off x="685800" y="1905000"/>
            <a:ext cx="7772400" cy="2057400"/>
          </a:xfrm>
          <a:noFill/>
        </p:spPr>
        <p:txBody>
          <a:bodyPr/>
          <a:lstStyle/>
          <a:p>
            <a:pPr marL="465138" indent="-465138" eaLnBrk="1" hangingPunct="1">
              <a:buClr>
                <a:schemeClr val="accent2"/>
              </a:buClr>
              <a:tabLst>
                <a:tab pos="465138" algn="l"/>
              </a:tabLst>
            </a:pPr>
            <a:r>
              <a:rPr lang="en-US" sz="2800" dirty="0" smtClean="0">
                <a:solidFill>
                  <a:schemeClr val="accent2"/>
                </a:solidFill>
              </a:rPr>
              <a:t>Attitudes shaped by personal values.</a:t>
            </a:r>
          </a:p>
          <a:p>
            <a:pPr marL="465138" indent="-465138" eaLnBrk="1" hangingPunct="1">
              <a:buClr>
                <a:schemeClr val="accent2"/>
              </a:buClr>
              <a:tabLst>
                <a:tab pos="465138" algn="l"/>
              </a:tabLst>
            </a:pPr>
            <a:r>
              <a:rPr lang="en-US" sz="2800" dirty="0" smtClean="0">
                <a:solidFill>
                  <a:schemeClr val="accent2"/>
                </a:solidFill>
              </a:rPr>
              <a:t>Values are strongly held beliefs.</a:t>
            </a:r>
          </a:p>
          <a:p>
            <a:pPr marL="465138" indent="-465138" eaLnBrk="1" hangingPunct="1">
              <a:buClr>
                <a:schemeClr val="accent2"/>
              </a:buClr>
              <a:tabLst>
                <a:tab pos="465138" algn="l"/>
              </a:tabLst>
            </a:pPr>
            <a:r>
              <a:rPr lang="en-US" sz="2800" dirty="0" smtClean="0">
                <a:solidFill>
                  <a:schemeClr val="accent2"/>
                </a:solidFill>
              </a:rPr>
              <a:t>Values contribute to attitudes.</a:t>
            </a:r>
          </a:p>
          <a:p>
            <a:pPr marL="465138" indent="-465138" eaLnBrk="1" hangingPunct="1">
              <a:buClr>
                <a:schemeClr val="accent2"/>
              </a:buClr>
              <a:tabLst>
                <a:tab pos="465138" algn="l"/>
              </a:tabLst>
            </a:pPr>
            <a:r>
              <a:rPr lang="en-US" sz="2800" dirty="0" smtClean="0">
                <a:solidFill>
                  <a:schemeClr val="accent2"/>
                </a:solidFill>
              </a:rPr>
              <a:t>Personal values</a:t>
            </a:r>
          </a:p>
        </p:txBody>
      </p:sp>
      <p:sp>
        <p:nvSpPr>
          <p:cNvPr id="9221" name="Rectangle 5"/>
          <p:cNvSpPr>
            <a:spLocks noChangeArrowheads="1"/>
          </p:cNvSpPr>
          <p:nvPr/>
        </p:nvSpPr>
        <p:spPr bwMode="auto">
          <a:xfrm>
            <a:off x="3505200" y="3858161"/>
            <a:ext cx="4114800" cy="1323439"/>
          </a:xfrm>
          <a:prstGeom prst="rect">
            <a:avLst/>
          </a:prstGeom>
          <a:noFill/>
          <a:ln w="9525">
            <a:noFill/>
            <a:miter lim="800000"/>
            <a:headEnd/>
            <a:tailEnd/>
          </a:ln>
        </p:spPr>
        <p:txBody>
          <a:bodyPr wrap="square">
            <a:spAutoFit/>
          </a:bodyPr>
          <a:lstStyle/>
          <a:p>
            <a:r>
              <a:rPr lang="en-US" sz="2000" b="1" i="1" dirty="0">
                <a:solidFill>
                  <a:schemeClr val="accent2"/>
                </a:solidFill>
              </a:rPr>
              <a:t>Comfortable </a:t>
            </a:r>
            <a:r>
              <a:rPr lang="en-US" sz="2000" b="1" i="1" dirty="0" smtClean="0">
                <a:solidFill>
                  <a:schemeClr val="accent2"/>
                </a:solidFill>
              </a:rPr>
              <a:t>life</a:t>
            </a:r>
          </a:p>
          <a:p>
            <a:r>
              <a:rPr lang="en-US" sz="2000" b="1" i="1" dirty="0" smtClean="0">
                <a:solidFill>
                  <a:schemeClr val="accent2"/>
                </a:solidFill>
              </a:rPr>
              <a:t>Equality, Freedom</a:t>
            </a:r>
          </a:p>
          <a:p>
            <a:r>
              <a:rPr lang="en-US" sz="2000" b="1" i="1" dirty="0" smtClean="0">
                <a:solidFill>
                  <a:schemeClr val="accent2"/>
                </a:solidFill>
              </a:rPr>
              <a:t>Happiness </a:t>
            </a:r>
            <a:endParaRPr lang="en-US" sz="2000" b="1" i="1" dirty="0">
              <a:solidFill>
                <a:schemeClr val="accent2"/>
              </a:solidFill>
            </a:endParaRPr>
          </a:p>
          <a:p>
            <a:r>
              <a:rPr lang="en-US" sz="2000" b="1" i="1" dirty="0">
                <a:solidFill>
                  <a:schemeClr val="accent2"/>
                </a:solidFill>
              </a:rPr>
              <a:t>Personal accomplishment</a:t>
            </a: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a:spLocks noChangeArrowheads="1"/>
          </p:cNvSpPr>
          <p:nvPr/>
        </p:nvSpPr>
        <p:spPr bwMode="auto">
          <a:xfrm>
            <a:off x="152400" y="152400"/>
            <a:ext cx="8851392" cy="1216152"/>
          </a:xfrm>
          <a:prstGeom prst="rect">
            <a:avLst/>
          </a:prstGeom>
          <a:solidFill>
            <a:srgbClr val="FFC000">
              <a:alpha val="50000"/>
            </a:srgbClr>
          </a:solidFill>
          <a:ln w="9525">
            <a:noFill/>
            <a:miter lim="800000"/>
            <a:headEnd/>
            <a:tailEnd/>
          </a:ln>
        </p:spPr>
        <p:txBody>
          <a:bodyPr wrap="none" anchor="ctr"/>
          <a:lstStyle/>
          <a:p>
            <a:endParaRPr lang="en-US"/>
          </a:p>
        </p:txBody>
      </p:sp>
      <p:sp>
        <p:nvSpPr>
          <p:cNvPr id="10245" name="Rectangle 3"/>
          <p:cNvSpPr>
            <a:spLocks noGrp="1" noChangeArrowheads="1"/>
          </p:cNvSpPr>
          <p:nvPr>
            <p:ph type="body" sz="half" idx="1"/>
          </p:nvPr>
        </p:nvSpPr>
        <p:spPr>
          <a:xfrm>
            <a:off x="762000" y="1600200"/>
            <a:ext cx="4038600" cy="2057400"/>
          </a:xfrm>
          <a:noFill/>
        </p:spPr>
        <p:txBody>
          <a:bodyPr/>
          <a:lstStyle/>
          <a:p>
            <a:pPr>
              <a:lnSpc>
                <a:spcPct val="90000"/>
              </a:lnSpc>
              <a:buClr>
                <a:schemeClr val="accent2"/>
              </a:buClr>
            </a:pPr>
            <a:r>
              <a:rPr lang="en-US" sz="4000" dirty="0" smtClean="0">
                <a:solidFill>
                  <a:schemeClr val="accent2"/>
                </a:solidFill>
              </a:rPr>
              <a:t>Affective</a:t>
            </a:r>
          </a:p>
          <a:p>
            <a:pPr>
              <a:lnSpc>
                <a:spcPct val="90000"/>
              </a:lnSpc>
              <a:buClr>
                <a:schemeClr val="accent2"/>
              </a:buClr>
            </a:pPr>
            <a:r>
              <a:rPr lang="en-US" sz="4000" dirty="0" smtClean="0">
                <a:solidFill>
                  <a:schemeClr val="accent2"/>
                </a:solidFill>
              </a:rPr>
              <a:t>Cognitive</a:t>
            </a:r>
          </a:p>
          <a:p>
            <a:pPr>
              <a:lnSpc>
                <a:spcPct val="90000"/>
              </a:lnSpc>
              <a:buClr>
                <a:schemeClr val="accent2"/>
              </a:buClr>
            </a:pPr>
            <a:r>
              <a:rPr lang="en-US" sz="4000" dirty="0" err="1" smtClean="0">
                <a:solidFill>
                  <a:schemeClr val="accent2"/>
                </a:solidFill>
              </a:rPr>
              <a:t>Conative</a:t>
            </a:r>
            <a:endParaRPr lang="en-US" sz="4000" dirty="0" smtClean="0">
              <a:solidFill>
                <a:schemeClr val="accent2"/>
              </a:solidFill>
            </a:endParaRPr>
          </a:p>
        </p:txBody>
      </p:sp>
      <p:pic>
        <p:nvPicPr>
          <p:cNvPr id="6146" name="Picture 2"/>
          <p:cNvPicPr>
            <a:picLocks noChangeAspect="1" noChangeArrowheads="1"/>
          </p:cNvPicPr>
          <p:nvPr/>
        </p:nvPicPr>
        <p:blipFill>
          <a:blip r:embed="rId3" cstate="print"/>
          <a:srcRect/>
          <a:stretch>
            <a:fillRect/>
          </a:stretch>
        </p:blipFill>
        <p:spPr bwMode="auto">
          <a:xfrm>
            <a:off x="6096000" y="1261555"/>
            <a:ext cx="2743200" cy="5105209"/>
          </a:xfrm>
          <a:prstGeom prst="rect">
            <a:avLst/>
          </a:prstGeom>
          <a:noFill/>
          <a:ln w="9525">
            <a:noFill/>
            <a:miter lim="800000"/>
            <a:headEnd/>
            <a:tailEnd/>
          </a:ln>
          <a:effectLst/>
        </p:spPr>
      </p:pic>
      <p:sp>
        <p:nvSpPr>
          <p:cNvPr id="10" name="Rectangle 2"/>
          <p:cNvSpPr txBox="1">
            <a:spLocks noChangeArrowheads="1"/>
          </p:cNvSpPr>
          <p:nvPr/>
        </p:nvSpPr>
        <p:spPr bwMode="auto">
          <a:xfrm>
            <a:off x="304800" y="228600"/>
            <a:ext cx="8534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1" i="0" u="none" strike="noStrike" kern="0" cap="none" spc="0" normalizeH="0" baseline="0" noProof="0" dirty="0" smtClean="0">
                <a:ln>
                  <a:noFill/>
                </a:ln>
                <a:solidFill>
                  <a:schemeClr val="accent2"/>
                </a:solidFill>
                <a:effectLst/>
                <a:uLnTx/>
                <a:uFillTx/>
                <a:latin typeface="+mj-lt"/>
                <a:ea typeface="+mj-ea"/>
                <a:cs typeface="+mj-cs"/>
              </a:rPr>
              <a:t>Consumer  Attitudes</a:t>
            </a:r>
          </a:p>
        </p:txBody>
      </p:sp>
      <p:sp>
        <p:nvSpPr>
          <p:cNvPr id="12" name="TextBox 11"/>
          <p:cNvSpPr txBox="1"/>
          <p:nvPr/>
        </p:nvSpPr>
        <p:spPr>
          <a:xfrm>
            <a:off x="609600" y="3733800"/>
            <a:ext cx="5181600" cy="2246769"/>
          </a:xfrm>
          <a:prstGeom prst="rect">
            <a:avLst/>
          </a:prstGeom>
          <a:noFill/>
        </p:spPr>
        <p:txBody>
          <a:bodyPr wrap="square" rtlCol="0" anchor="ctr" anchorCtr="0">
            <a:spAutoFit/>
          </a:bodyPr>
          <a:lstStyle/>
          <a:p>
            <a:r>
              <a:rPr lang="en-US" sz="2800" b="1" i="1" u="sng" dirty="0" smtClean="0">
                <a:solidFill>
                  <a:srgbClr val="00B050"/>
                </a:solidFill>
              </a:rPr>
              <a:t>Attitudes drive purchase decisions.</a:t>
            </a:r>
          </a:p>
          <a:p>
            <a:r>
              <a:rPr lang="en-US" sz="2800" b="1" i="1" u="sng" dirty="0" smtClean="0">
                <a:solidFill>
                  <a:srgbClr val="00B050"/>
                </a:solidFill>
              </a:rPr>
              <a:t>Marketing communications attempts to influence attitudes. </a:t>
            </a:r>
            <a:endParaRPr lang="en-US" sz="2800" b="1" i="1" u="sng" dirty="0">
              <a:solidFill>
                <a:srgbClr val="00B050"/>
              </a:solidFill>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 name="Rectangle 2"/>
          <p:cNvSpPr>
            <a:spLocks noChangeArrowheads="1"/>
          </p:cNvSpPr>
          <p:nvPr/>
        </p:nvSpPr>
        <p:spPr bwMode="auto">
          <a:xfrm>
            <a:off x="163284" y="152400"/>
            <a:ext cx="8851392" cy="1216152"/>
          </a:xfrm>
          <a:prstGeom prst="rect">
            <a:avLst/>
          </a:prstGeom>
          <a:solidFill>
            <a:srgbClr val="FFC000">
              <a:alpha val="50000"/>
            </a:srgbClr>
          </a:solidFill>
          <a:ln w="9525">
            <a:noFill/>
            <a:miter lim="800000"/>
            <a:headEnd/>
            <a:tailEnd/>
          </a:ln>
        </p:spPr>
        <p:txBody>
          <a:bodyPr wrap="none" anchor="ctr"/>
          <a:lstStyle/>
          <a:p>
            <a:endParaRPr lang="en-US"/>
          </a:p>
        </p:txBody>
      </p:sp>
      <p:sp>
        <p:nvSpPr>
          <p:cNvPr id="10" name="Rectangle 3"/>
          <p:cNvSpPr>
            <a:spLocks noGrp="1" noChangeArrowheads="1"/>
          </p:cNvSpPr>
          <p:nvPr>
            <p:ph type="title" idx="4294967295"/>
          </p:nvPr>
        </p:nvSpPr>
        <p:spPr>
          <a:xfrm>
            <a:off x="0" y="228600"/>
            <a:ext cx="9144000" cy="990600"/>
          </a:xfrm>
        </p:spPr>
        <p:txBody>
          <a:bodyPr/>
          <a:lstStyle/>
          <a:p>
            <a:pPr eaLnBrk="1" hangingPunct="1">
              <a:defRPr/>
            </a:pPr>
            <a:r>
              <a:rPr lang="en-US" sz="4400" dirty="0" smtClean="0">
                <a:solidFill>
                  <a:schemeClr val="accent2"/>
                </a:solidFill>
              </a:rPr>
              <a:t>Attitude</a:t>
            </a:r>
            <a:endParaRPr lang="en-US" sz="4400" dirty="0" smtClean="0">
              <a:solidFill>
                <a:schemeClr val="accent2"/>
              </a:solidFill>
              <a:effectLst>
                <a:outerShdw blurRad="38100" dist="38100" dir="2700000" algn="tl">
                  <a:srgbClr val="C0C0C0"/>
                </a:outerShdw>
              </a:effectLst>
            </a:endParaRPr>
          </a:p>
        </p:txBody>
      </p:sp>
      <p:sp>
        <p:nvSpPr>
          <p:cNvPr id="10245" name="Text Box 5"/>
          <p:cNvSpPr txBox="1">
            <a:spLocks noChangeArrowheads="1"/>
          </p:cNvSpPr>
          <p:nvPr/>
        </p:nvSpPr>
        <p:spPr bwMode="auto">
          <a:xfrm>
            <a:off x="1524000" y="2057400"/>
            <a:ext cx="6477000" cy="4216539"/>
          </a:xfrm>
          <a:prstGeom prst="rect">
            <a:avLst/>
          </a:prstGeom>
          <a:noFill/>
          <a:ln w="12700">
            <a:noFill/>
            <a:miter lim="800000"/>
            <a:headEnd type="none" w="sm" len="sm"/>
            <a:tailEnd type="none" w="sm" len="sm"/>
          </a:ln>
        </p:spPr>
        <p:txBody>
          <a:bodyPr>
            <a:spAutoFit/>
          </a:bodyPr>
          <a:lstStyle/>
          <a:p>
            <a:pPr>
              <a:spcBef>
                <a:spcPct val="50000"/>
              </a:spcBef>
              <a:buClr>
                <a:schemeClr val="accent2"/>
              </a:buClr>
            </a:pPr>
            <a:r>
              <a:rPr lang="en-US" sz="2800" b="1" u="sng" dirty="0">
                <a:solidFill>
                  <a:schemeClr val="accent2"/>
                </a:solidFill>
              </a:rPr>
              <a:t>Affective</a:t>
            </a:r>
          </a:p>
          <a:p>
            <a:pPr marL="682625" lvl="1" indent="-225425">
              <a:spcBef>
                <a:spcPct val="50000"/>
              </a:spcBef>
              <a:buClr>
                <a:schemeClr val="accent2"/>
              </a:buClr>
              <a:buFontTx/>
              <a:buChar char="•"/>
            </a:pPr>
            <a:r>
              <a:rPr lang="en-US" b="1" dirty="0">
                <a:solidFill>
                  <a:schemeClr val="accent2"/>
                </a:solidFill>
              </a:rPr>
              <a:t>Feelings or emotions about the object, topic, or idea.</a:t>
            </a:r>
          </a:p>
          <a:p>
            <a:pPr>
              <a:spcBef>
                <a:spcPct val="50000"/>
              </a:spcBef>
              <a:buClr>
                <a:schemeClr val="accent2"/>
              </a:buClr>
            </a:pPr>
            <a:r>
              <a:rPr lang="en-US" sz="2800" b="1" u="sng" dirty="0">
                <a:solidFill>
                  <a:schemeClr val="accent2"/>
                </a:solidFill>
              </a:rPr>
              <a:t>Cognitive</a:t>
            </a:r>
          </a:p>
          <a:p>
            <a:pPr marL="682625" lvl="1" indent="-225425">
              <a:spcBef>
                <a:spcPct val="50000"/>
              </a:spcBef>
              <a:buClr>
                <a:schemeClr val="accent2"/>
              </a:buClr>
              <a:buFontTx/>
              <a:buChar char="•"/>
            </a:pPr>
            <a:r>
              <a:rPr lang="en-US" b="1" dirty="0">
                <a:solidFill>
                  <a:schemeClr val="accent2"/>
                </a:solidFill>
              </a:rPr>
              <a:t>Mental images, understanding, interpretations</a:t>
            </a:r>
          </a:p>
          <a:p>
            <a:pPr>
              <a:spcBef>
                <a:spcPct val="50000"/>
              </a:spcBef>
              <a:buClr>
                <a:schemeClr val="accent2"/>
              </a:buClr>
            </a:pPr>
            <a:r>
              <a:rPr lang="en-US" sz="2800" b="1" u="sng" dirty="0" err="1">
                <a:solidFill>
                  <a:schemeClr val="accent2"/>
                </a:solidFill>
              </a:rPr>
              <a:t>Conative</a:t>
            </a:r>
            <a:endParaRPr lang="en-US" sz="2800" b="1" u="sng" dirty="0">
              <a:solidFill>
                <a:schemeClr val="accent2"/>
              </a:solidFill>
            </a:endParaRPr>
          </a:p>
          <a:p>
            <a:pPr lvl="1">
              <a:spcBef>
                <a:spcPct val="50000"/>
              </a:spcBef>
              <a:buClr>
                <a:schemeClr val="accent2"/>
              </a:buClr>
              <a:buFontTx/>
              <a:buChar char="•"/>
            </a:pPr>
            <a:r>
              <a:rPr lang="en-US" b="1" dirty="0">
                <a:solidFill>
                  <a:schemeClr val="accent2"/>
                </a:solidFill>
              </a:rPr>
              <a:t>Intentions, actions, behavior</a:t>
            </a:r>
          </a:p>
        </p:txBody>
      </p:sp>
      <p:sp>
        <p:nvSpPr>
          <p:cNvPr id="10246" name="Text Box 6"/>
          <p:cNvSpPr txBox="1">
            <a:spLocks noChangeArrowheads="1"/>
          </p:cNvSpPr>
          <p:nvPr/>
        </p:nvSpPr>
        <p:spPr bwMode="auto">
          <a:xfrm>
            <a:off x="381000" y="1524000"/>
            <a:ext cx="2895600" cy="519113"/>
          </a:xfrm>
          <a:prstGeom prst="rect">
            <a:avLst/>
          </a:prstGeom>
          <a:noFill/>
          <a:ln w="12700">
            <a:noFill/>
            <a:miter lim="800000"/>
            <a:headEnd type="none" w="sm" len="sm"/>
            <a:tailEnd type="none" w="sm" len="sm"/>
          </a:ln>
        </p:spPr>
        <p:txBody>
          <a:bodyPr>
            <a:spAutoFit/>
          </a:bodyPr>
          <a:lstStyle/>
          <a:p>
            <a:pPr>
              <a:spcBef>
                <a:spcPct val="50000"/>
              </a:spcBef>
            </a:pPr>
            <a:r>
              <a:rPr lang="en-US" sz="2800" b="1" u="sng" dirty="0">
                <a:solidFill>
                  <a:schemeClr val="accent2"/>
                </a:solidFill>
              </a:rPr>
              <a:t>3 Components:</a:t>
            </a:r>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13_Default Design">
  <a:themeElements>
    <a:clrScheme name="13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3_Default Design">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3_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3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3_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3_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3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3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3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4385</TotalTime>
  <Words>993</Words>
  <Application>Microsoft Office PowerPoint</Application>
  <PresentationFormat>On-screen Show (4:3)</PresentationFormat>
  <Paragraphs>238</Paragraphs>
  <Slides>31</Slides>
  <Notes>12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31</vt:i4>
      </vt:variant>
    </vt:vector>
  </HeadingPairs>
  <TitlesOfParts>
    <vt:vector size="37" baseType="lpstr">
      <vt:lpstr>Arial</vt:lpstr>
      <vt:lpstr>Tahoma</vt:lpstr>
      <vt:lpstr>Wingdings</vt:lpstr>
      <vt:lpstr>Arial Black</vt:lpstr>
      <vt:lpstr>Calibri</vt:lpstr>
      <vt:lpstr>13_Default Design</vt:lpstr>
      <vt:lpstr>Buyer Behaviors</vt:lpstr>
      <vt:lpstr>Chapter Overview</vt:lpstr>
      <vt:lpstr>Common Purchase Reasons</vt:lpstr>
      <vt:lpstr>Slide 4</vt:lpstr>
      <vt:lpstr>Information Search</vt:lpstr>
      <vt:lpstr>External Search</vt:lpstr>
      <vt:lpstr>Consumer Values</vt:lpstr>
      <vt:lpstr>Slide 8</vt:lpstr>
      <vt:lpstr>Attitude</vt:lpstr>
      <vt:lpstr>Attitude Sequence</vt:lpstr>
      <vt:lpstr>Cognitive Mapping (CM)</vt:lpstr>
      <vt:lpstr>Principles concerning processing of information and cognitive mapping:</vt:lpstr>
      <vt:lpstr>Slide 13</vt:lpstr>
      <vt:lpstr>Information Processing</vt:lpstr>
      <vt:lpstr>Slide 15</vt:lpstr>
      <vt:lpstr>Slide 16</vt:lpstr>
      <vt:lpstr>Slide 17</vt:lpstr>
      <vt:lpstr>Slide 18</vt:lpstr>
      <vt:lpstr>Evoked Set</vt:lpstr>
      <vt:lpstr>Factors Affecting Consumer Purchasing Behaviors</vt:lpstr>
      <vt:lpstr>  Consumer Trends </vt:lpstr>
      <vt:lpstr>Postpurchase Evaluation</vt:lpstr>
      <vt:lpstr>Business-to-Business Buyer Behavior</vt:lpstr>
      <vt:lpstr>Slide 24</vt:lpstr>
      <vt:lpstr>Slide 25</vt:lpstr>
      <vt:lpstr>Individual Factors Business-to-Business Buying Center</vt:lpstr>
      <vt:lpstr>3 Primary Roles of Buying Center Members</vt:lpstr>
      <vt:lpstr>Types of B-to-B Sales</vt:lpstr>
      <vt:lpstr>Dual/Multiple Channels</vt:lpstr>
      <vt:lpstr>Dual Distribution</vt:lpstr>
      <vt:lpstr>Multi-Distribution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Ken</dc:creator>
  <cp:lastModifiedBy>R Vitale</cp:lastModifiedBy>
  <cp:revision>229</cp:revision>
  <dcterms:created xsi:type="dcterms:W3CDTF">2002-11-18T05:23:22Z</dcterms:created>
  <dcterms:modified xsi:type="dcterms:W3CDTF">2014-08-22T01:51:51Z</dcterms:modified>
</cp:coreProperties>
</file>