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8" d="100"/>
          <a:sy n="58" d="100"/>
        </p:scale>
        <p:origin x="-108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8" name="Rectangle 7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843" y="457200"/>
              <a:ext cx="7982712" cy="25786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3950"/>
            <a:ext cx="7342188" cy="1924050"/>
          </a:xfrm>
        </p:spPr>
        <p:txBody>
          <a:bodyPr anchor="b" anchorCtr="0">
            <a:noAutofit/>
          </a:bodyPr>
          <a:lstStyle>
            <a:lvl1pPr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42188" cy="1752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741" y="6122894"/>
            <a:ext cx="2133600" cy="259317"/>
          </a:xfrm>
        </p:spPr>
        <p:txBody>
          <a:bodyPr/>
          <a:lstStyle/>
          <a:p>
            <a:fld id="{7D290233-0DD1-4A80-BB1E-9ADC3556DBB6}" type="datetimeFigureOut">
              <a:rPr lang="en-US" smtClean="0"/>
              <a:t>9/18/12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2894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1000" y="6122894"/>
            <a:ext cx="762000" cy="271463"/>
          </a:xfrm>
        </p:spPr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82880" y="173699"/>
                <a:ext cx="8778240" cy="6510602"/>
                <a:chOff x="182880" y="173699"/>
                <a:chExt cx="8778240" cy="6510602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182880" y="173699"/>
                  <a:ext cx="8778240" cy="651060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noFill/>
                </a:ln>
                <a:effectLst>
                  <a:outerShdw blurRad="63500" sx="101000" sy="101000" algn="ctr" rotWithShape="0">
                    <a:prstClr val="black">
                      <a:alpha val="40000"/>
                    </a:prstClr>
                  </a:outerShdw>
                </a:effectLst>
                <a:scene3d>
                  <a:camera prst="perspectiveFront" fov="4800000"/>
                  <a:lightRig rig="threePt" dir="t"/>
                </a:scene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0" name="Group 10"/>
                <p:cNvGrpSpPr/>
                <p:nvPr/>
              </p:nvGrpSpPr>
              <p:grpSpPr>
                <a:xfrm>
                  <a:off x="256032" y="237744"/>
                  <a:ext cx="8622792" cy="6364224"/>
                  <a:chOff x="247157" y="247430"/>
                  <a:chExt cx="8622792" cy="6364224"/>
                </a:xfrm>
              </p:grpSpPr>
              <p:sp>
                <p:nvSpPr>
                  <p:cNvPr id="31" name="Rectangle 30"/>
                  <p:cNvSpPr>
                    <a:spLocks/>
                  </p:cNvSpPr>
                  <p:nvPr/>
                </p:nvSpPr>
                <p:spPr>
                  <a:xfrm>
                    <a:off x="247157" y="247430"/>
                    <a:ext cx="8622792" cy="6364224"/>
                  </a:xfrm>
                  <a:prstGeom prst="rect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247157" y="6389024"/>
                    <a:ext cx="8622792" cy="1588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sp>
            <p:nvSpPr>
              <p:cNvPr id="28" name="Rectangle 27"/>
              <p:cNvSpPr/>
              <p:nvPr/>
            </p:nvSpPr>
            <p:spPr>
              <a:xfrm rot="5400000">
                <a:off x="801086" y="3274090"/>
                <a:ext cx="6135624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25" name="Rectangle 24"/>
            <p:cNvSpPr/>
            <p:nvPr/>
          </p:nvSpPr>
          <p:spPr>
            <a:xfrm rot="10800000">
              <a:off x="258763" y="1594462"/>
              <a:ext cx="357530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694329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672323"/>
            <a:ext cx="3008313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9/18/12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52892" y="310123"/>
            <a:ext cx="3398837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0" name="Rectangle 19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7" name="Rectangle 16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91640"/>
            <a:ext cx="3008376" cy="914400"/>
          </a:xfrm>
        </p:spPr>
        <p:txBody>
          <a:bodyPr anchor="b">
            <a:no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38559" y="612775"/>
            <a:ext cx="4114800" cy="54681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2670048"/>
            <a:ext cx="3008376" cy="340156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9/18/12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7" name="Group 1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2" name="Rectangle 21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20" name="Rectangle 19"/>
            <p:cNvSpPr/>
            <p:nvPr/>
          </p:nvSpPr>
          <p:spPr>
            <a:xfrm>
              <a:off x="256032" y="4203192"/>
              <a:ext cx="8622792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1" y="4287819"/>
            <a:ext cx="8021977" cy="916193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6347" y="331694"/>
            <a:ext cx="8421624" cy="378310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1" y="5271247"/>
            <a:ext cx="8021977" cy="101301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9/18/12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4" name="Rectangle 13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6" name="Rectangle 15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8" name="Rectangle 17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4" name="Group 13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7" name="Rectangle 16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8" name="Rectangle 17"/>
            <p:cNvSpPr/>
            <p:nvPr/>
          </p:nvSpPr>
          <p:spPr>
            <a:xfrm rot="5400000">
              <a:off x="4242277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399" y="609600"/>
            <a:ext cx="1416423" cy="5516563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2" y="609600"/>
            <a:ext cx="6279777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9" name="Rectangle 18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12" name="Rectangle 11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11"/>
            <p:cNvGrpSpPr/>
            <p:nvPr/>
          </p:nvGrpSpPr>
          <p:grpSpPr>
            <a:xfrm>
              <a:off x="562842" y="475488"/>
              <a:ext cx="7982713" cy="5888736"/>
              <a:chOff x="562842" y="475488"/>
              <a:chExt cx="7982713" cy="5888736"/>
            </a:xfrm>
          </p:grpSpPr>
          <p:sp>
            <p:nvSpPr>
              <p:cNvPr id="8" name="Rectangle 7"/>
              <p:cNvSpPr>
                <a:spLocks/>
              </p:cNvSpPr>
              <p:nvPr/>
            </p:nvSpPr>
            <p:spPr>
              <a:xfrm>
                <a:off x="562843" y="475488"/>
                <a:ext cx="7982712" cy="5888736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562842" y="6133646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562842" y="3427528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</p:spPr>
        <p:txBody>
          <a:bodyPr/>
          <a:lstStyle/>
          <a:p>
            <a:fld id="{7D290233-0DD1-4A80-BB1E-9ADC3556DBB6}" type="datetimeFigureOut">
              <a:rPr lang="en-US" smtClean="0"/>
              <a:t>9/18/12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2" name="Rectangle 11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7" name="Rectangle 2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1371600"/>
            <a:ext cx="7345362" cy="1676400"/>
          </a:xfrm>
        </p:spPr>
        <p:txBody>
          <a:bodyPr anchor="b" anchorCtr="0">
            <a:noAutofit/>
          </a:bodyPr>
          <a:lstStyle>
            <a:lvl1pPr algn="ctr">
              <a:defRPr sz="5400" b="0" i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3" y="3134566"/>
            <a:ext cx="7345362" cy="1500187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21" name="Rectangle 2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9/18/12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9" name="Rectangle 2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247157" y="1612392"/>
                  <a:ext cx="8622792" cy="64008"/>
                </a:xfrm>
                <a:prstGeom prst="rect">
                  <a:avLst/>
                </a:prstGeom>
                <a:solidFill>
                  <a:schemeClr val="bg2">
                    <a:lumMod val="40000"/>
                    <a:lumOff val="60000"/>
                  </a:schemeClr>
                </a:solidFill>
                <a:ln w="3175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  <p:cxnSp>
          <p:nvCxnSpPr>
            <p:cNvPr id="23" name="Straight Connector 22"/>
            <p:cNvCxnSpPr/>
            <p:nvPr/>
          </p:nvCxnSpPr>
          <p:spPr>
            <a:xfrm rot="16200000" flipH="1">
              <a:off x="2217480" y="4026438"/>
              <a:ext cx="4711326" cy="2286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01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301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5539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5539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9/18/12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5" name="Rectangle 14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7" name="Rectangle 16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9/18/12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1" name="Rectangle 1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3" name="Rectangle 1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9/18/12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9" name="Rectangle 1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3" name="Rectangle 32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169892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147888"/>
            <a:ext cx="3008313" cy="326231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9/18/12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2" y="2133601"/>
            <a:ext cx="7345363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" y="6371591"/>
            <a:ext cx="2133600" cy="259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</a:defRPr>
            </a:lvl1pPr>
          </a:lstStyle>
          <a:p>
            <a:fld id="{7D290233-0DD1-4A80-BB1E-9ADC3556DBB6}" type="datetimeFigureOut">
              <a:rPr lang="en-US" smtClean="0"/>
              <a:t>9/18/12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8840" y="6371591"/>
            <a:ext cx="2895600" cy="2578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271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94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366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652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85900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712913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947863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174875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 smtClean="0"/>
              <a:t>Chapter 4:</a:t>
            </a:r>
            <a:br>
              <a:rPr lang="en-US" sz="3600" dirty="0" smtClean="0"/>
            </a:br>
            <a:r>
              <a:rPr lang="en-US" sz="3600" dirty="0" smtClean="0"/>
              <a:t>Broken Promises</a:t>
            </a:r>
            <a:br>
              <a:rPr lang="en-US" sz="3600" dirty="0" smtClean="0"/>
            </a:br>
            <a:r>
              <a:rPr lang="en-US" sz="3600" dirty="0" smtClean="0"/>
              <a:t>Bowles and </a:t>
            </a:r>
            <a:r>
              <a:rPr lang="en-US" sz="3600" dirty="0" err="1" smtClean="0"/>
              <a:t>Gintis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762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Approaches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Liberal Reformers: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integrative function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egalitarian function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developmental function</a:t>
            </a:r>
          </a:p>
          <a:p>
            <a:r>
              <a:rPr lang="en-US" dirty="0" smtClean="0"/>
              <a:t>Functionalist (underlying assumption: meritocracy):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most qualified fill occupational positions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equal opportunity independent of </a:t>
            </a:r>
            <a:r>
              <a:rPr lang="en-US" dirty="0" err="1" smtClean="0"/>
              <a:t>race,class</a:t>
            </a:r>
            <a:r>
              <a:rPr lang="en-US" dirty="0" smtClean="0"/>
              <a:t>/gender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inequality </a:t>
            </a:r>
            <a:r>
              <a:rPr lang="en-US" dirty="0" smtClean="0">
                <a:sym typeface="Wingdings"/>
              </a:rPr>
              <a:t> human differences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091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Education </a:t>
            </a:r>
            <a:r>
              <a:rPr lang="en-US" sz="4000" dirty="0" smtClean="0">
                <a:sym typeface="Wingdings"/>
              </a:rPr>
              <a:t> the Great Equalizer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Solutions </a:t>
            </a:r>
            <a:r>
              <a:rPr lang="en-US" dirty="0" smtClean="0">
                <a:sym typeface="Wingdings"/>
              </a:rPr>
              <a:t> change people, not the system</a:t>
            </a:r>
          </a:p>
          <a:p>
            <a:r>
              <a:rPr lang="en-US" dirty="0" smtClean="0">
                <a:sym typeface="Wingdings"/>
              </a:rPr>
              <a:t>Data consistently demonstrate major predictor of level and type of education  parental SES</a:t>
            </a:r>
          </a:p>
          <a:p>
            <a:r>
              <a:rPr lang="en-US" dirty="0" smtClean="0">
                <a:sym typeface="Wingdings"/>
              </a:rPr>
              <a:t>Parents w/ HS education  children attend community college</a:t>
            </a:r>
          </a:p>
          <a:p>
            <a:r>
              <a:rPr lang="en-US" dirty="0" smtClean="0">
                <a:sym typeface="Wingdings"/>
              </a:rPr>
              <a:t>Equal test scores  High SES parents  children achieve higher levels of education</a:t>
            </a:r>
          </a:p>
          <a:p>
            <a:r>
              <a:rPr lang="en-US" dirty="0" smtClean="0">
                <a:sym typeface="Wingdings"/>
              </a:rPr>
              <a:t>Top 25% of high ability students  high SES 2X as likely to attend college</a:t>
            </a:r>
          </a:p>
          <a:p>
            <a:r>
              <a:rPr lang="en-US" dirty="0" smtClean="0">
                <a:sym typeface="Wingdings"/>
              </a:rPr>
              <a:t>Cause  differentiation of resources in school/home  roots of inequality outside of the education system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427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Student Assessment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en-US" sz="5100" dirty="0" smtClean="0"/>
              <a:t>Student performance based on conformity independent of ability:</a:t>
            </a:r>
          </a:p>
          <a:p>
            <a:pPr marL="0" indent="0">
              <a:buNone/>
            </a:pPr>
            <a:r>
              <a:rPr lang="en-US" sz="5100" dirty="0" smtClean="0"/>
              <a:t>	</a:t>
            </a:r>
            <a:r>
              <a:rPr lang="en-US" sz="5100" dirty="0" err="1" smtClean="0"/>
              <a:t>Natl</a:t>
            </a:r>
            <a:r>
              <a:rPr lang="en-US" sz="5100" dirty="0" smtClean="0"/>
              <a:t> Merit Scholarship Finalist Study (top 10%)</a:t>
            </a:r>
          </a:p>
          <a:p>
            <a:pPr marL="0" indent="0">
              <a:buNone/>
            </a:pPr>
            <a:r>
              <a:rPr lang="en-US" sz="5100" dirty="0"/>
              <a:t>	</a:t>
            </a:r>
            <a:r>
              <a:rPr lang="en-US" sz="5100" dirty="0" smtClean="0"/>
              <a:t>Personality variables significant difference  </a:t>
            </a:r>
            <a:r>
              <a:rPr lang="en-US" sz="5100" dirty="0" smtClean="0">
                <a:sym typeface="Wingdings"/>
              </a:rPr>
              <a:t></a:t>
            </a:r>
          </a:p>
          <a:p>
            <a:pPr marL="0" indent="0">
              <a:buNone/>
            </a:pPr>
            <a:r>
              <a:rPr lang="en-US" sz="5100" dirty="0">
                <a:sym typeface="Wingdings"/>
              </a:rPr>
              <a:t>	</a:t>
            </a:r>
            <a:r>
              <a:rPr lang="en-US" sz="5100" dirty="0" smtClean="0">
                <a:sym typeface="Wingdings"/>
              </a:rPr>
              <a:t>teacher ratings: “citizenship/desire to achieve”</a:t>
            </a:r>
          </a:p>
          <a:p>
            <a:r>
              <a:rPr lang="en-US" sz="5100" dirty="0" smtClean="0">
                <a:sym typeface="Wingdings"/>
              </a:rPr>
              <a:t>School reward docility/obedience penalizes creativity/</a:t>
            </a:r>
          </a:p>
          <a:p>
            <a:pPr marL="0" indent="0">
              <a:buNone/>
            </a:pPr>
            <a:r>
              <a:rPr lang="en-US" sz="5100" dirty="0">
                <a:sym typeface="Wingdings"/>
              </a:rPr>
              <a:t>	</a:t>
            </a:r>
            <a:r>
              <a:rPr lang="en-US" sz="5100" dirty="0" smtClean="0">
                <a:sym typeface="Wingdings"/>
              </a:rPr>
              <a:t>spontaneity</a:t>
            </a:r>
          </a:p>
          <a:p>
            <a:r>
              <a:rPr lang="en-US" sz="5100" dirty="0" smtClean="0">
                <a:sym typeface="Wingdings"/>
              </a:rPr>
              <a:t>Not conducive to personal growth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13156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Education a Capitalist Enterprise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Education dictated by business (corporate) interests </a:t>
            </a:r>
            <a:r>
              <a:rPr lang="en-US" dirty="0" smtClean="0">
                <a:sym typeface="Wingdings"/>
              </a:rPr>
              <a:t> notions of “efficient management”</a:t>
            </a:r>
          </a:p>
          <a:p>
            <a:pPr marL="0" indent="0">
              <a:buNone/>
            </a:pPr>
            <a:r>
              <a:rPr lang="en-US" dirty="0">
                <a:sym typeface="Wingdings"/>
              </a:rPr>
              <a:t>	</a:t>
            </a:r>
            <a:r>
              <a:rPr lang="en-US" dirty="0" smtClean="0">
                <a:sym typeface="Wingdings"/>
              </a:rPr>
              <a:t>Teacher becomes a “simple” worker vs. 	Professional  student as object (tests)</a:t>
            </a:r>
          </a:p>
          <a:p>
            <a:pPr marL="0" indent="0">
              <a:buNone/>
            </a:pPr>
            <a:endParaRPr lang="en-US" dirty="0">
              <a:sym typeface="Wingdings"/>
            </a:endParaRPr>
          </a:p>
          <a:p>
            <a:r>
              <a:rPr lang="en-US" dirty="0" smtClean="0">
                <a:sym typeface="Wingdings"/>
              </a:rPr>
              <a:t>Function of capitalist privilege and authority  </a:t>
            </a:r>
          </a:p>
          <a:p>
            <a:pPr marL="0" indent="0">
              <a:buNone/>
            </a:pPr>
            <a:r>
              <a:rPr lang="en-US" dirty="0">
                <a:sym typeface="Wingdings"/>
              </a:rPr>
              <a:t>	</a:t>
            </a:r>
            <a:r>
              <a:rPr lang="en-US" dirty="0" smtClean="0">
                <a:sym typeface="Wingdings"/>
              </a:rPr>
              <a:t>i.e. business values and social relationships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09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Conclusion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Schools </a:t>
            </a:r>
            <a:r>
              <a:rPr lang="en-US" dirty="0" smtClean="0">
                <a:sym typeface="Wingdings"/>
              </a:rPr>
              <a:t> hostile to needs of personal development</a:t>
            </a:r>
          </a:p>
          <a:p>
            <a:r>
              <a:rPr lang="en-US" dirty="0" smtClean="0">
                <a:sym typeface="Wingdings"/>
              </a:rPr>
              <a:t>Historical trajectory counter to notions equality of opportunity</a:t>
            </a:r>
          </a:p>
          <a:p>
            <a:r>
              <a:rPr lang="en-US" dirty="0" smtClean="0">
                <a:sym typeface="Wingdings"/>
              </a:rPr>
              <a:t>Schools reproduce economic inequality via an alienated and stratified labor force</a:t>
            </a:r>
          </a:p>
          <a:p>
            <a:r>
              <a:rPr lang="en-US" dirty="0" smtClean="0">
                <a:sym typeface="Wingdings"/>
              </a:rPr>
              <a:t>Capitalist system shaped Educational system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2874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Capital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Capital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Capit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300000"/>
                <a:lumMod val="125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atMod val="135000"/>
                <a:lumMod val="80000"/>
              </a:schemeClr>
              <a:schemeClr val="phClr">
                <a:satMod val="250000"/>
                <a:lumMod val="15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44450" cap="flat" cmpd="sng" algn="ctr">
          <a:solidFill>
            <a:schemeClr val="phClr">
              <a:shade val="8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  <a:scene3d>
            <a:camera prst="perspectiveFront" fov="3000000"/>
            <a:lightRig rig="threePt" dir="tl"/>
          </a:scene3d>
          <a:sp3d>
            <a:bevelT w="0" h="0"/>
          </a:sp3d>
        </a:effectStyle>
        <a:effectStyle>
          <a:effectLst>
            <a:innerShdw blurRad="190500">
              <a:srgbClr val="000000">
                <a:alpha val="50000"/>
              </a:srgbClr>
            </a:innerShdw>
          </a:effectLst>
          <a:scene3d>
            <a:camera prst="perspectiveFront" fov="4800000"/>
            <a:lightRig rig="twoPt" dir="t">
              <a:rot lat="0" lon="0" rev="48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atMod val="150000"/>
                <a:lumMod val="50000"/>
              </a:schemeClr>
              <a:schemeClr val="phClr">
                <a:satMod val="40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Capital.thmx</Template>
  <TotalTime>31</TotalTime>
  <Words>156</Words>
  <Application>Microsoft Macintosh PowerPoint</Application>
  <PresentationFormat>On-screen Show (4:3)</PresentationFormat>
  <Paragraphs>38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Capital</vt:lpstr>
      <vt:lpstr>Chapter 4: Broken Promises Bowles and Gintis</vt:lpstr>
      <vt:lpstr>Current Approaches</vt:lpstr>
      <vt:lpstr>Education  the Great Equalizer</vt:lpstr>
      <vt:lpstr>Student Assessment</vt:lpstr>
      <vt:lpstr>Education a Capitalist Enterprise</vt:lpstr>
      <vt:lpstr>Conclusion</vt:lpstr>
    </vt:vector>
  </TitlesOfParts>
  <Company>san jose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4: Broken Promises Bowles and Gintis</dc:title>
  <dc:creator>maria luisa alaniz</dc:creator>
  <cp:lastModifiedBy>Maria Alaniz</cp:lastModifiedBy>
  <cp:revision>4</cp:revision>
  <dcterms:created xsi:type="dcterms:W3CDTF">2012-09-17T19:32:36Z</dcterms:created>
  <dcterms:modified xsi:type="dcterms:W3CDTF">2012-09-18T17:11:04Z</dcterms:modified>
</cp:coreProperties>
</file>