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handoutMasterIdLst>
    <p:handoutMasterId r:id="rId42"/>
  </p:handoutMasterIdLst>
  <p:sldIdLst>
    <p:sldId id="260" r:id="rId2"/>
    <p:sldId id="279" r:id="rId3"/>
    <p:sldId id="280" r:id="rId4"/>
    <p:sldId id="261" r:id="rId5"/>
    <p:sldId id="262" r:id="rId6"/>
    <p:sldId id="263" r:id="rId7"/>
    <p:sldId id="264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57" r:id="rId22"/>
    <p:sldId id="256" r:id="rId23"/>
    <p:sldId id="258" r:id="rId24"/>
    <p:sldId id="259" r:id="rId25"/>
    <p:sldId id="281" r:id="rId26"/>
    <p:sldId id="282" r:id="rId27"/>
    <p:sldId id="283" r:id="rId28"/>
    <p:sldId id="284" r:id="rId29"/>
    <p:sldId id="285" r:id="rId30"/>
    <p:sldId id="292" r:id="rId31"/>
    <p:sldId id="293" r:id="rId32"/>
    <p:sldId id="294" r:id="rId33"/>
    <p:sldId id="295" r:id="rId34"/>
    <p:sldId id="286" r:id="rId35"/>
    <p:sldId id="287" r:id="rId36"/>
    <p:sldId id="290" r:id="rId37"/>
    <p:sldId id="288" r:id="rId38"/>
    <p:sldId id="289" r:id="rId39"/>
    <p:sldId id="291" r:id="rId4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96" y="-2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36FA14-193D-4950-9EE9-0A6A3A572B0E}" type="datetimeFigureOut">
              <a:rPr lang="en-US" smtClean="0"/>
              <a:t>10/31/2014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5855A9-DE47-4D5F-A415-0A2839B82D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4386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E40BB9-C063-4FFE-80BF-6CBE48006727}" type="datetimeFigureOut">
              <a:rPr lang="en-US" smtClean="0"/>
              <a:t>10/31/2014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686F3C-8421-40F1-81FC-81220D521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5525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686F3C-8421-40F1-81FC-81220D521CC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4063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B63DB-FB61-4B76-BD81-7ACF7F372996}" type="datetimeFigureOut">
              <a:rPr lang="en-US" smtClean="0"/>
              <a:t>10/31/2014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18A65-A902-46F5-B56C-58C9FD0433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291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B63DB-FB61-4B76-BD81-7ACF7F372996}" type="datetimeFigureOut">
              <a:rPr lang="en-US" smtClean="0"/>
              <a:t>10/31/2014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18A65-A902-46F5-B56C-58C9FD0433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24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B63DB-FB61-4B76-BD81-7ACF7F372996}" type="datetimeFigureOut">
              <a:rPr lang="en-US" smtClean="0"/>
              <a:t>10/31/2014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18A65-A902-46F5-B56C-58C9FD0433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9320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B63DB-FB61-4B76-BD81-7ACF7F372996}" type="datetimeFigureOut">
              <a:rPr lang="en-US" smtClean="0"/>
              <a:t>10/31/2014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18A65-A902-46F5-B56C-58C9FD0433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6432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B63DB-FB61-4B76-BD81-7ACF7F372996}" type="datetimeFigureOut">
              <a:rPr lang="en-US" smtClean="0"/>
              <a:t>10/31/2014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18A65-A902-46F5-B56C-58C9FD0433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893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B63DB-FB61-4B76-BD81-7ACF7F372996}" type="datetimeFigureOut">
              <a:rPr lang="en-US" smtClean="0"/>
              <a:t>10/31/2014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18A65-A902-46F5-B56C-58C9FD0433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546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B63DB-FB61-4B76-BD81-7ACF7F372996}" type="datetimeFigureOut">
              <a:rPr lang="en-US" smtClean="0"/>
              <a:t>10/31/2014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18A65-A902-46F5-B56C-58C9FD0433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44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B63DB-FB61-4B76-BD81-7ACF7F372996}" type="datetimeFigureOut">
              <a:rPr lang="en-US" smtClean="0"/>
              <a:t>10/31/2014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18A65-A902-46F5-B56C-58C9FD0433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279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B63DB-FB61-4B76-BD81-7ACF7F372996}" type="datetimeFigureOut">
              <a:rPr lang="en-US" smtClean="0"/>
              <a:t>10/31/2014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18A65-A902-46F5-B56C-58C9FD0433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273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B63DB-FB61-4B76-BD81-7ACF7F372996}" type="datetimeFigureOut">
              <a:rPr lang="en-US" smtClean="0"/>
              <a:t>10/31/2014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18A65-A902-46F5-B56C-58C9FD0433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60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B63DB-FB61-4B76-BD81-7ACF7F372996}" type="datetimeFigureOut">
              <a:rPr lang="en-US" smtClean="0"/>
              <a:t>10/31/2014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18A65-A902-46F5-B56C-58C9FD0433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4632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6B63DB-FB61-4B76-BD81-7ACF7F372996}" type="datetimeFigureOut">
              <a:rPr lang="en-US" smtClean="0"/>
              <a:t>10/31/2014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D18A65-A902-46F5-B56C-58C9FD0433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6376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upload.wikimedia.org/wikipedia/commons/9/9b/Toronto_Row_Houses.jpg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28.jpeg"/><Relationship Id="rId7" Type="http://schemas.openxmlformats.org/officeDocument/2006/relationships/hyperlink" Target="http://upload.wikimedia.org/wikipedia/commons/9/9b/Toronto_Row_Houses.jpg" TargetMode="External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0.jpeg"/><Relationship Id="rId5" Type="http://schemas.openxmlformats.org/officeDocument/2006/relationships/hyperlink" Target="http://en.wikipedia.org/wiki/File:Toronto_-_ON_-_Toronto_Skyline2.jpg" TargetMode="External"/><Relationship Id="rId4" Type="http://schemas.openxmlformats.org/officeDocument/2006/relationships/image" Target="../media/image29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Industrial City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143000"/>
            <a:ext cx="7256392" cy="5186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3812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524000"/>
            <a:ext cx="3352800" cy="5022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524000"/>
            <a:ext cx="3846513" cy="2567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4419600"/>
            <a:ext cx="2861108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62000" y="533400"/>
            <a:ext cx="7696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Yorkville  Shopping District in Downtown Toronto, CANADA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503460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685800"/>
            <a:ext cx="3657600" cy="5493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600" dirty="0"/>
              <a:t>DT Office District – Also dependent on mass transit (workers &amp; business visitors); usually houses insurance firms and publishing houses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600" dirty="0"/>
              <a:t>Warehouse Zones – Increase in scale of city, plus access needs to smaller towns and shipping facilities.  Located on the edge of a CBD next to freight yards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935365"/>
            <a:ext cx="2921000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0675" y="4487534"/>
            <a:ext cx="3121025" cy="2341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43000" y="3048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/>
              <a:t>Central Business District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199063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1524000"/>
            <a:ext cx="33528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800" dirty="0"/>
              <a:t>City Hall – Be in the hub of activity, but also for civic symbolism – created another distinct walking zone</a:t>
            </a:r>
          </a:p>
        </p:txBody>
      </p:sp>
      <p:sp>
        <p:nvSpPr>
          <p:cNvPr id="3" name="Rectangle 2"/>
          <p:cNvSpPr/>
          <p:nvPr/>
        </p:nvSpPr>
        <p:spPr>
          <a:xfrm>
            <a:off x="2590800" y="381000"/>
            <a:ext cx="41946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3200" dirty="0"/>
              <a:t>Central Business District</a:t>
            </a:r>
            <a:endParaRPr lang="en-US" sz="32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1219200"/>
            <a:ext cx="5322887" cy="398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636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143000"/>
            <a:ext cx="5226793" cy="3930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676400" y="5410200"/>
            <a:ext cx="6629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Occupy Oakland, (City Hall in background)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831609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Spatial Organization of CBDs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752600"/>
            <a:ext cx="6310404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7856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Core Frame Concept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876800"/>
          </a:xfrm>
        </p:spPr>
        <p:txBody>
          <a:bodyPr>
            <a:normAutofit fontScale="70000" lnSpcReduction="20000"/>
          </a:bodyPr>
          <a:lstStyle/>
          <a:p>
            <a:pPr>
              <a:spcBef>
                <a:spcPct val="0"/>
              </a:spcBef>
              <a:buNone/>
            </a:pPr>
            <a:r>
              <a:rPr lang="en-US" altLang="en-US" sz="3400" dirty="0"/>
              <a:t>CBDs – Have a high density Core</a:t>
            </a:r>
          </a:p>
          <a:p>
            <a:pPr>
              <a:spcBef>
                <a:spcPct val="0"/>
              </a:spcBef>
              <a:buNone/>
            </a:pPr>
            <a:r>
              <a:rPr lang="en-US" altLang="en-US" sz="3400" dirty="0"/>
              <a:t>Of retail, offices &amp; entertainment</a:t>
            </a:r>
          </a:p>
          <a:p>
            <a:pPr>
              <a:spcBef>
                <a:spcPct val="0"/>
              </a:spcBef>
              <a:buNone/>
            </a:pPr>
            <a:r>
              <a:rPr lang="en-US" altLang="en-US" sz="3400" dirty="0"/>
              <a:t>“Framed” by lower density warehouses, hotels, medical facilities and so on.</a:t>
            </a:r>
          </a:p>
          <a:p>
            <a:pPr>
              <a:spcBef>
                <a:spcPct val="0"/>
              </a:spcBef>
              <a:buNone/>
            </a:pPr>
            <a:r>
              <a:rPr lang="en-US" altLang="en-US" sz="3400" dirty="0"/>
              <a:t>Characterized by constant change.</a:t>
            </a:r>
          </a:p>
          <a:p>
            <a:pPr>
              <a:spcBef>
                <a:spcPct val="0"/>
              </a:spcBef>
              <a:buNone/>
            </a:pPr>
            <a:r>
              <a:rPr lang="en-US" altLang="en-US" sz="3400" dirty="0"/>
              <a:t>-Zones of Assimilation – Core moves towards higher status newer elements in frame</a:t>
            </a:r>
          </a:p>
          <a:p>
            <a:pPr>
              <a:spcBef>
                <a:spcPct val="0"/>
              </a:spcBef>
              <a:buNone/>
            </a:pPr>
            <a:r>
              <a:rPr lang="en-US" altLang="en-US" sz="3400" dirty="0"/>
              <a:t>Zones of Discard – Core moves away from older lower status elements</a:t>
            </a:r>
          </a:p>
          <a:p>
            <a:pPr>
              <a:spcBef>
                <a:spcPct val="0"/>
              </a:spcBef>
              <a:buNone/>
            </a:pPr>
            <a:endParaRPr lang="en-US" altLang="en-US" dirty="0"/>
          </a:p>
          <a:p>
            <a:endParaRPr lang="en-US" dirty="0"/>
          </a:p>
        </p:txBody>
      </p:sp>
      <p:pic>
        <p:nvPicPr>
          <p:cNvPr id="5" name="Picture 3" descr="Chapter 5 Core Frame concept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292" y="1604613"/>
            <a:ext cx="3328416" cy="4517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1952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Land Value and Urban Land Use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The CBD points to the importance of accessibility and relative location in in land value and use.</a:t>
            </a:r>
          </a:p>
          <a:p>
            <a:r>
              <a:rPr lang="en-US" dirty="0"/>
              <a:t>Basically value depends on “nearness”</a:t>
            </a:r>
          </a:p>
          <a:p>
            <a:r>
              <a:rPr lang="en-US" dirty="0"/>
              <a:t>Notion of “Ground Rent” or location rent.  Defined as the surplus rent paid to a land owner above the minimum amount that is needed to use the land at all.  It reflects the overall utility of a particular site for a particular activity.  Activities that can derive the greatest utility from a given site should outbid all other activities (Bid-Rent Theory of Urban Land Use) </a:t>
            </a:r>
          </a:p>
          <a:p>
            <a:endParaRPr lang="en-US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8139" y="1828800"/>
            <a:ext cx="4638999" cy="3737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8214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altLang="en-US" dirty="0"/>
              <a:t>Sectors and Zones (Residential Segregation)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066800"/>
            <a:ext cx="5029200" cy="5059363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altLang="en-US" sz="2400" dirty="0"/>
              <a:t>Land use in industrial cities did conform to some land use patterns.</a:t>
            </a:r>
          </a:p>
          <a:p>
            <a:pPr>
              <a:lnSpc>
                <a:spcPct val="90000"/>
              </a:lnSpc>
            </a:pPr>
            <a:r>
              <a:rPr lang="en-US" altLang="en-US" sz="2400" dirty="0"/>
              <a:t>Homer Hoyt looked @ rental values of 142 US cities from 1878 – 1928.  Developed a Sector Model based on the following:</a:t>
            </a:r>
          </a:p>
          <a:p>
            <a:pPr>
              <a:lnSpc>
                <a:spcPct val="90000"/>
              </a:lnSpc>
            </a:pPr>
            <a:r>
              <a:rPr lang="en-US" altLang="en-US" sz="2400" dirty="0"/>
              <a:t>Rent (socio economic status) varied within cities by radial sectors (wedges)</a:t>
            </a:r>
          </a:p>
          <a:p>
            <a:pPr>
              <a:lnSpc>
                <a:spcPct val="90000"/>
              </a:lnSpc>
            </a:pPr>
            <a:r>
              <a:rPr lang="en-US" altLang="en-US" sz="2400" dirty="0"/>
              <a:t>Highest rents were found in a single sector that extended out from CBD</a:t>
            </a:r>
          </a:p>
          <a:p>
            <a:pPr>
              <a:lnSpc>
                <a:spcPct val="90000"/>
              </a:lnSpc>
            </a:pPr>
            <a:r>
              <a:rPr lang="en-US" altLang="en-US" sz="2400" dirty="0"/>
              <a:t>Middle income neighborhoods were commonly found on either side of high rent, high status sector</a:t>
            </a: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1731" y="1600200"/>
            <a:ext cx="323153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2075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Sectors and Zones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altLang="en-US" dirty="0"/>
              <a:t>Low rents, associated with working class and low-income housing were found the side of the city opposite the high-rent sector</a:t>
            </a:r>
          </a:p>
          <a:p>
            <a:r>
              <a:rPr lang="en-US" altLang="en-US" dirty="0"/>
              <a:t>High rent sector tended to:</a:t>
            </a:r>
          </a:p>
          <a:p>
            <a:r>
              <a:rPr lang="en-US" altLang="en-US" dirty="0"/>
              <a:t>Grow outward along major transportation routes</a:t>
            </a:r>
          </a:p>
          <a:p>
            <a:r>
              <a:rPr lang="en-US" altLang="en-US" dirty="0"/>
              <a:t>Extend along ridges of high ground (house on the hill)</a:t>
            </a:r>
          </a:p>
          <a:p>
            <a:r>
              <a:rPr lang="en-US" altLang="en-US" dirty="0"/>
              <a:t>Drawn towards house of community leaders</a:t>
            </a:r>
          </a:p>
          <a:p>
            <a:endParaRPr lang="en-US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524000"/>
            <a:ext cx="4038600" cy="21864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7" descr="File:Toronto Row Houses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3886200"/>
            <a:ext cx="3429000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05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Sectors and Zones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7905" y="1295400"/>
            <a:ext cx="4038600" cy="2771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865727"/>
            <a:ext cx="2054225" cy="296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304800" y="1447800"/>
            <a:ext cx="49530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en-US" sz="2500" dirty="0"/>
              <a:t>Overall, the sector model places an importance on Relative Location of the different sectors:</a:t>
            </a:r>
          </a:p>
          <a:p>
            <a:pPr>
              <a:lnSpc>
                <a:spcPct val="90000"/>
              </a:lnSpc>
            </a:pPr>
            <a:r>
              <a:rPr lang="en-US" altLang="en-US" sz="2500" dirty="0"/>
              <a:t>Industry &amp; warehouses will always be surrounded by the working class</a:t>
            </a:r>
          </a:p>
          <a:p>
            <a:pPr>
              <a:lnSpc>
                <a:spcPct val="90000"/>
              </a:lnSpc>
            </a:pPr>
            <a:r>
              <a:rPr lang="en-US" altLang="en-US" sz="2500" dirty="0"/>
              <a:t>Middle class will always be in between working  class &amp; elite</a:t>
            </a:r>
          </a:p>
          <a:p>
            <a:pPr>
              <a:lnSpc>
                <a:spcPct val="90000"/>
              </a:lnSpc>
            </a:pPr>
            <a:r>
              <a:rPr lang="en-US" altLang="en-US" sz="2500" dirty="0"/>
              <a:t>Elites will always have first pick of most desirable sites:  Away from industry &amp; masses, but close access to city and near country (“House in the Hamptons”)</a:t>
            </a:r>
          </a:p>
        </p:txBody>
      </p:sp>
    </p:spTree>
    <p:extLst>
      <p:ext uri="{BB962C8B-B14F-4D97-AF65-F5344CB8AC3E}">
        <p14:creationId xmlns:p14="http://schemas.microsoft.com/office/powerpoint/2010/main" val="296499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Slums of New York, late 1800s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752600"/>
            <a:ext cx="6705600" cy="4841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95299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Images of Homer Hoyt’s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20" descr="houses next to warehou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1148857"/>
            <a:ext cx="3429000" cy="235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home-foresthill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2973" y="2670969"/>
            <a:ext cx="3600822" cy="1951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3" descr="RosedaleResidences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3646488"/>
            <a:ext cx="20574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9" descr="250px-Toronto_-_ON_-_Toronto_Skyline2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1295400"/>
            <a:ext cx="2857500" cy="190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6" descr="File:Toronto Row Houses.jpg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4275138"/>
            <a:ext cx="3124200" cy="234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5485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-304800"/>
            <a:ext cx="7772400" cy="1295400"/>
          </a:xfrm>
        </p:spPr>
        <p:txBody>
          <a:bodyPr/>
          <a:lstStyle/>
          <a:p>
            <a:pPr eaLnBrk="1" hangingPunct="1"/>
            <a:r>
              <a:rPr lang="en-US" altLang="en-US" sz="2800" dirty="0" smtClean="0"/>
              <a:t>Early Fordism, the Auto, the Suburbs and the Great Depression (1920-1945)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685800" y="1143000"/>
            <a:ext cx="3810000" cy="4953000"/>
          </a:xfrm>
        </p:spPr>
        <p:txBody>
          <a:bodyPr/>
          <a:lstStyle/>
          <a:p>
            <a:pPr eaLnBrk="1" hangingPunct="1"/>
            <a:r>
              <a:rPr lang="en-US" altLang="en-US" sz="2400" dirty="0" smtClean="0"/>
              <a:t>Rise of the internal combustion engine &amp; Fordism post WW I – Great Change</a:t>
            </a:r>
          </a:p>
          <a:p>
            <a:pPr eaLnBrk="1" hangingPunct="1"/>
            <a:r>
              <a:rPr lang="en-US" altLang="en-US" sz="2400" dirty="0" smtClean="0"/>
              <a:t>Auto competes w/ transit</a:t>
            </a:r>
          </a:p>
          <a:p>
            <a:pPr eaLnBrk="1" hangingPunct="1"/>
            <a:r>
              <a:rPr lang="en-US" altLang="en-US" sz="2400" dirty="0" smtClean="0"/>
              <a:t>Continued mechanization of farm equipment</a:t>
            </a:r>
          </a:p>
          <a:p>
            <a:pPr eaLnBrk="1" hangingPunct="1"/>
            <a:r>
              <a:rPr lang="en-US" altLang="en-US" sz="2400" dirty="0" smtClean="0"/>
              <a:t>“Great Migration” of Americans of African heritage to northern cities 1916-1918</a:t>
            </a:r>
          </a:p>
        </p:txBody>
      </p:sp>
      <p:sp>
        <p:nvSpPr>
          <p:cNvPr id="44036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4267200" y="990600"/>
            <a:ext cx="4876800" cy="5486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000" dirty="0" smtClean="0"/>
              <a:t>Decline of small towns and communities dependent on coal and RR centers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000" dirty="0" smtClean="0"/>
              <a:t>Development of satellite cities and “bedroom communities” led to </a:t>
            </a:r>
            <a:r>
              <a:rPr lang="en-US" altLang="en-US" sz="2000" b="1" dirty="0" smtClean="0"/>
              <a:t>Regional Decentralization</a:t>
            </a:r>
            <a:r>
              <a:rPr lang="en-US" altLang="en-US" sz="2000" dirty="0" smtClean="0"/>
              <a:t> (signature process of US cities)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000" dirty="0" smtClean="0"/>
              <a:t>Rise of large companies through </a:t>
            </a:r>
            <a:r>
              <a:rPr lang="en-US" altLang="en-US" sz="2000" b="1" dirty="0" smtClean="0"/>
              <a:t>Horizon Economic Integration</a:t>
            </a:r>
            <a:r>
              <a:rPr lang="en-US" altLang="en-US" sz="2000" dirty="0" smtClean="0"/>
              <a:t> – cutting out similar smaller firms via price reduction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000" b="1" dirty="0" smtClean="0"/>
              <a:t>Vertical Economic Integration</a:t>
            </a:r>
            <a:r>
              <a:rPr lang="en-US" altLang="en-US" sz="2000" dirty="0" smtClean="0"/>
              <a:t>-Taking over companies that provide inputs/purchase outputs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000" b="1" dirty="0" smtClean="0"/>
              <a:t>Diagonal Economic Integration</a:t>
            </a:r>
            <a:r>
              <a:rPr lang="en-US" altLang="en-US" sz="2000" dirty="0" smtClean="0"/>
              <a:t> – Purchasing profitable companies that have activities unrelated to original firm.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000" dirty="0" smtClean="0"/>
              <a:t> Resulted in loss of local ties to companies situated in many cities </a:t>
            </a:r>
          </a:p>
          <a:p>
            <a:pPr eaLnBrk="1" hangingPunct="1">
              <a:lnSpc>
                <a:spcPct val="90000"/>
              </a:lnSpc>
            </a:pPr>
            <a:endParaRPr lang="en-US" alt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3925881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-304799"/>
            <a:ext cx="7772400" cy="1676399"/>
          </a:xfrm>
        </p:spPr>
        <p:txBody>
          <a:bodyPr/>
          <a:lstStyle/>
          <a:p>
            <a:r>
              <a:rPr lang="en-US" dirty="0" smtClean="0"/>
              <a:t>The Depression and Macroeconomic Management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1957377"/>
            <a:ext cx="4419600" cy="3408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152400" y="1676400"/>
            <a:ext cx="41910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Late 1920s, economy took a downward slide of the third </a:t>
            </a:r>
            <a:r>
              <a:rPr lang="en-US" sz="2000" dirty="0" err="1" smtClean="0"/>
              <a:t>Kondratiev</a:t>
            </a:r>
            <a:r>
              <a:rPr lang="en-US" sz="2000" dirty="0" smtClean="0"/>
              <a:t> cycle – October 1929 Stock Market Crash!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Followed Price Deflation (type B economic growth) “Roaring Twenties”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Resulted in Ag. Being a victim of its own success (Bushel of Wheat fell from $1.80 in 1920 to $.50 in 1930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Smoot-Hawley Tariff Act-led to recession of world wide trade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Industrial and financial markets were over-speculated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Led to unemployment rates rising from 3% in ’29 to 25% by 1933!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41196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457200"/>
            <a:ext cx="7315200" cy="5900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6001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Depression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0" y="1651590"/>
            <a:ext cx="685800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US" sz="2400" dirty="0"/>
              <a:t>Heavily industrial cities like Pittsburgh &amp; Detroit were around 50%</a:t>
            </a:r>
          </a:p>
          <a:p>
            <a:pPr marL="342900" indent="-34290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US" sz="2400" dirty="0"/>
              <a:t>Seattle and Philadelphia were more diversified-Unemployment between 20%-30% </a:t>
            </a:r>
          </a:p>
          <a:p>
            <a:pPr marL="342900" indent="-34290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US" sz="2400" dirty="0" err="1"/>
              <a:t>Overaccumulation</a:t>
            </a:r>
            <a:r>
              <a:rPr lang="en-US" altLang="en-US" sz="2400" dirty="0"/>
              <a:t> Crisis – Surplus </a:t>
            </a:r>
            <a:r>
              <a:rPr lang="en-US" altLang="en-US" sz="2400" dirty="0" err="1"/>
              <a:t>labour</a:t>
            </a:r>
            <a:r>
              <a:rPr lang="en-US" altLang="en-US" sz="2400" dirty="0"/>
              <a:t>, surplus production capacity, surplus capital or “</a:t>
            </a:r>
            <a:r>
              <a:rPr lang="en-US" altLang="en-US" sz="2400" dirty="0" err="1"/>
              <a:t>underconsumption</a:t>
            </a:r>
            <a:r>
              <a:rPr lang="en-US" altLang="en-US" sz="2400" dirty="0"/>
              <a:t>” insufficient demand in relation to capabilities of economic system</a:t>
            </a:r>
          </a:p>
          <a:p>
            <a:pPr marL="342900" indent="-34290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US" sz="2400" dirty="0"/>
              <a:t>Circuits of Capital Investment  into Secondary Circuits (machinery equipment &amp; buildings) could not absorb surplus capital.</a:t>
            </a:r>
          </a:p>
        </p:txBody>
      </p:sp>
    </p:spTree>
    <p:extLst>
      <p:ext uri="{BB962C8B-B14F-4D97-AF65-F5344CB8AC3E}">
        <p14:creationId xmlns:p14="http://schemas.microsoft.com/office/powerpoint/2010/main" val="4284948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Slum on the edge of Pittsburg during the Great Depression</a:t>
            </a:r>
            <a:endParaRPr lang="en-US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828800"/>
            <a:ext cx="6100549" cy="4215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1539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dirty="0"/>
              <a:t>The Depression and Macroeconomic 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267200" cy="5105400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90000"/>
              </a:lnSpc>
            </a:pPr>
            <a:r>
              <a:rPr lang="en-US" altLang="en-US" dirty="0"/>
              <a:t>The calamities of the Great Depression led to increased government intervention in the economy</a:t>
            </a:r>
          </a:p>
          <a:p>
            <a:pPr>
              <a:lnSpc>
                <a:spcPct val="90000"/>
              </a:lnSpc>
            </a:pPr>
            <a:r>
              <a:rPr lang="en-US" altLang="en-US" dirty="0"/>
              <a:t>Taxes were used to channel capital into Tertiary circuit (R&amp;D, education, health, and welfare)-Maintain economies productivity and healthy workforce</a:t>
            </a:r>
          </a:p>
          <a:p>
            <a:pPr>
              <a:lnSpc>
                <a:spcPct val="90000"/>
              </a:lnSpc>
            </a:pPr>
            <a:r>
              <a:rPr lang="en-US" altLang="en-US" dirty="0"/>
              <a:t>Know as Keynesianism-Increased public expenditures used to stimulate demand, provide public employment – absorb surplus </a:t>
            </a:r>
            <a:r>
              <a:rPr lang="en-US" altLang="en-US" dirty="0" smtClean="0"/>
              <a:t>labor (Keynesian Suburbs)</a:t>
            </a:r>
            <a:endParaRPr lang="en-US" altLang="en-US" dirty="0"/>
          </a:p>
          <a:p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133601"/>
            <a:ext cx="4078287" cy="30458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4174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Depression and Macroeconomic 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5334000" cy="4525963"/>
          </a:xfrm>
        </p:spPr>
        <p:txBody>
          <a:bodyPr>
            <a:normAutofit fontScale="55000" lnSpcReduction="20000"/>
          </a:bodyPr>
          <a:lstStyle/>
          <a:p>
            <a:r>
              <a:rPr lang="en-US" altLang="en-US" sz="4400" dirty="0"/>
              <a:t>Ideology of “Free Enterprise” or </a:t>
            </a:r>
            <a:r>
              <a:rPr lang="en-US" altLang="en-US" sz="4400" b="1" dirty="0"/>
              <a:t>Competitive Capital</a:t>
            </a:r>
            <a:r>
              <a:rPr lang="en-US" altLang="en-US" sz="4400" dirty="0"/>
              <a:t> was severely shaken</a:t>
            </a:r>
          </a:p>
          <a:p>
            <a:r>
              <a:rPr lang="en-US" altLang="en-US" sz="4400" dirty="0"/>
              <a:t>FDR was elected in 1932 on a platform of government intervention that provided relief, reform, and recovery. </a:t>
            </a:r>
          </a:p>
          <a:p>
            <a:r>
              <a:rPr lang="en-US" altLang="en-US" sz="4400" dirty="0"/>
              <a:t>Increased role of government h</a:t>
            </a:r>
            <a:r>
              <a:rPr lang="en-US" altLang="en-US" sz="4400" dirty="0" smtClean="0"/>
              <a:t>ad </a:t>
            </a:r>
            <a:r>
              <a:rPr lang="en-US" altLang="en-US" sz="4400" dirty="0"/>
              <a:t>great effects on notions of </a:t>
            </a:r>
            <a:r>
              <a:rPr lang="en-US" altLang="en-US" sz="4400" dirty="0" smtClean="0"/>
              <a:t>urbanization and urban planning</a:t>
            </a:r>
            <a:endParaRPr lang="en-US" altLang="en-US" sz="4400" dirty="0"/>
          </a:p>
          <a:p>
            <a:r>
              <a:rPr lang="en-US" altLang="en-US" sz="4400" dirty="0"/>
              <a:t>Also gave rise to a pact between government, big business, and organized labor – Established the foundation of the era of </a:t>
            </a:r>
            <a:r>
              <a:rPr lang="en-US" altLang="en-US" sz="4400" b="1" dirty="0"/>
              <a:t>Organized Capital</a:t>
            </a:r>
          </a:p>
          <a:p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1456750"/>
            <a:ext cx="3411704" cy="204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9154" y="3129455"/>
            <a:ext cx="2800350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292505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Rise of Suburbia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371600"/>
            <a:ext cx="5862637" cy="4643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05661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Fordism and the Auto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1524000"/>
            <a:ext cx="4591050" cy="4298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65210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Three Orphaned Children, New York, late 1800s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524000"/>
            <a:ext cx="6934200" cy="5063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937010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Paving the Way for Suburbanization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658007"/>
            <a:ext cx="6714031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5943600"/>
            <a:ext cx="103663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Federal Aid Roads Act of 1916 and rise of State </a:t>
            </a:r>
            <a:r>
              <a:rPr lang="en-US" sz="2400" smtClean="0"/>
              <a:t>Highway Departments</a:t>
            </a:r>
            <a:endParaRPr lang="en-US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1930s Federal Fund were dedicated to road improvements within Cities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63045896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Decline of Mass Transit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420416" y="4855779"/>
            <a:ext cx="65043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600" dirty="0" smtClean="0"/>
          </a:p>
          <a:p>
            <a:r>
              <a:rPr lang="en-US" sz="3600" dirty="0" smtClean="0"/>
              <a:t>“Taken for a Ride”  - The great American Streetcar Scandal</a:t>
            </a:r>
            <a:endParaRPr lang="en-US" sz="3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0416" y="1219200"/>
            <a:ext cx="6226968" cy="3885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467188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Auto Suburbia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600200"/>
            <a:ext cx="6084759" cy="404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43000" y="6096000"/>
            <a:ext cx="76877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Village of Euclid, Ohio v. Ambler Realty Co. 1926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33058922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Activities prohibited under Euclidean Zoning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828800"/>
            <a:ext cx="4314825" cy="253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3162300"/>
            <a:ext cx="4305300" cy="322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5040197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Planned Suburbs – Coral Gables, Florida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456997"/>
            <a:ext cx="64008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445397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1015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Radburn</a:t>
            </a:r>
            <a:r>
              <a:rPr lang="en-US" dirty="0" smtClean="0"/>
              <a:t>, New Jersey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909009"/>
            <a:ext cx="4267200" cy="56939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581983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Radburn</a:t>
            </a:r>
            <a:r>
              <a:rPr lang="en-US" dirty="0" smtClean="0"/>
              <a:t>, New Jersey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295400"/>
            <a:ext cx="51816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576197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Radburn</a:t>
            </a:r>
            <a:r>
              <a:rPr lang="en-US" dirty="0" smtClean="0"/>
              <a:t>, New Jersey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447800"/>
            <a:ext cx="6029108" cy="4530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486767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Radburn</a:t>
            </a:r>
            <a:r>
              <a:rPr lang="en-US" dirty="0" smtClean="0"/>
              <a:t>, New Jersey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371600"/>
            <a:ext cx="7502769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355861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Suburbanization and Federal Policy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524000"/>
            <a:ext cx="6553200" cy="4069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22885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Framing the City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371600"/>
            <a:ext cx="7239000" cy="4611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43000" y="6324600"/>
            <a:ext cx="762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Haussman’s</a:t>
            </a:r>
            <a:r>
              <a:rPr lang="en-US" dirty="0" smtClean="0"/>
              <a:t> Paris, Arc de </a:t>
            </a:r>
            <a:r>
              <a:rPr lang="en-US" dirty="0" err="1" smtClean="0"/>
              <a:t>Triomphe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7821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Streetcar Suburbs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807" y="3465786"/>
            <a:ext cx="36576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595307"/>
            <a:ext cx="3906471" cy="2980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9883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Central Business Districts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347519"/>
            <a:ext cx="4038600" cy="3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76200" y="1219200"/>
            <a:ext cx="44196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800" dirty="0" smtClean="0"/>
              <a:t>Urban structure in the industrial era established a physical template for the modern city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800" dirty="0" smtClean="0"/>
              <a:t>Three aspects of the character of urbanization emerged:  the growth of Central Business Districts, location choice according to the principals of rent; and the emergence of patterns of residential segregation</a:t>
            </a:r>
          </a:p>
        </p:txBody>
      </p:sp>
    </p:spTree>
    <p:extLst>
      <p:ext uri="{BB962C8B-B14F-4D97-AF65-F5344CB8AC3E}">
        <p14:creationId xmlns:p14="http://schemas.microsoft.com/office/powerpoint/2010/main" val="4251108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CBD and Shopping Districts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" y="1219200"/>
            <a:ext cx="4572000" cy="4906963"/>
          </a:xfrm>
        </p:spPr>
        <p:txBody>
          <a:bodyPr>
            <a:noAutofit/>
          </a:bodyPr>
          <a:lstStyle/>
          <a:p>
            <a:r>
              <a:rPr lang="en-US" sz="2400" dirty="0" smtClean="0"/>
              <a:t>Central Business Districts – Sign of status based on size &amp; degree of differentiation of CBD; its function set the framework of downtown development for next 75 years</a:t>
            </a:r>
          </a:p>
          <a:p>
            <a:r>
              <a:rPr lang="en-US" sz="2400" dirty="0" smtClean="0"/>
              <a:t>Department Stores &amp; Shopping Districts – Affordable streetcars and now rapid transit encouraged suburban housewives to come to central city.  Had to be compact for easy walking (300 yards in radius)</a:t>
            </a:r>
          </a:p>
        </p:txBody>
      </p:sp>
      <p:pic>
        <p:nvPicPr>
          <p:cNvPr id="5" name="Picture 6" descr="harrods-london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371600"/>
            <a:ext cx="4038600" cy="24770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407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6" name="Picture 1026" descr="harrod's food hal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533400"/>
            <a:ext cx="6934200" cy="5084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46234" y="6044183"/>
            <a:ext cx="7467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Food Court, Harrods, London, England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724991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1558433"/>
            <a:ext cx="5175250" cy="3883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304800" y="1558433"/>
            <a:ext cx="3200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/>
              <a:t>Elite shopping is moved slightly </a:t>
            </a:r>
            <a:r>
              <a:rPr lang="en-US" altLang="en-US" sz="2400" dirty="0" smtClean="0"/>
              <a:t>away </a:t>
            </a:r>
            <a:r>
              <a:rPr lang="en-US" altLang="en-US" sz="2400" dirty="0"/>
              <a:t>from major department stores (and the middle class</a:t>
            </a:r>
            <a:r>
              <a:rPr lang="en-US" altLang="en-US" dirty="0"/>
              <a:t>)</a:t>
            </a:r>
          </a:p>
        </p:txBody>
      </p:sp>
      <p:sp>
        <p:nvSpPr>
          <p:cNvPr id="3" name="Rectangle 2"/>
          <p:cNvSpPr/>
          <p:nvPr/>
        </p:nvSpPr>
        <p:spPr>
          <a:xfrm>
            <a:off x="2667000" y="533400"/>
            <a:ext cx="506254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/>
              <a:t>Elite Shopping Districts 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118" y="3866757"/>
            <a:ext cx="2090737" cy="2779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9256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1339</TotalTime>
  <Words>1211</Words>
  <Application>Microsoft Office PowerPoint</Application>
  <PresentationFormat>On-screen Show (4:3)</PresentationFormat>
  <Paragraphs>103</Paragraphs>
  <Slides>39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0" baseType="lpstr">
      <vt:lpstr>Office Theme</vt:lpstr>
      <vt:lpstr>The Industrial City</vt:lpstr>
      <vt:lpstr>The Slums of New York, late 1800s</vt:lpstr>
      <vt:lpstr>Three Orphaned Children, New York, late 1800s</vt:lpstr>
      <vt:lpstr>Framing the City</vt:lpstr>
      <vt:lpstr>Streetcar Suburbs</vt:lpstr>
      <vt:lpstr>Central Business Districts</vt:lpstr>
      <vt:lpstr>CBD and Shopping Districts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Spatial Organization of CBDs</vt:lpstr>
      <vt:lpstr>Core Frame Concept</vt:lpstr>
      <vt:lpstr>Land Value and Urban Land Use</vt:lpstr>
      <vt:lpstr>Sectors and Zones (Residential Segregation)</vt:lpstr>
      <vt:lpstr>Sectors and Zones</vt:lpstr>
      <vt:lpstr>Sectors and Zones</vt:lpstr>
      <vt:lpstr>Images of Homer Hoyt’s Model</vt:lpstr>
      <vt:lpstr>Early Fordism, the Auto, the Suburbs and the Great Depression (1920-1945)</vt:lpstr>
      <vt:lpstr>The Depression and Macroeconomic Management</vt:lpstr>
      <vt:lpstr>PowerPoint Presentation</vt:lpstr>
      <vt:lpstr>The Depression</vt:lpstr>
      <vt:lpstr>Slum on the edge of Pittsburg during the Great Depression</vt:lpstr>
      <vt:lpstr>The Depression and Macroeconomic Management</vt:lpstr>
      <vt:lpstr>The Depression and Macroeconomic Management</vt:lpstr>
      <vt:lpstr>The Rise of Suburbia</vt:lpstr>
      <vt:lpstr>Fordism and the Auto</vt:lpstr>
      <vt:lpstr>Paving the Way for Suburbanization</vt:lpstr>
      <vt:lpstr>The Decline of Mass Transit</vt:lpstr>
      <vt:lpstr>Auto Suburbia</vt:lpstr>
      <vt:lpstr>Activities prohibited under Euclidean Zoning</vt:lpstr>
      <vt:lpstr>Planned Suburbs – Coral Gables, Florida</vt:lpstr>
      <vt:lpstr>Radburn, New Jersey</vt:lpstr>
      <vt:lpstr>Radburn, New Jersey</vt:lpstr>
      <vt:lpstr>Radburn, New Jersey</vt:lpstr>
      <vt:lpstr>Radburn, New Jersey</vt:lpstr>
      <vt:lpstr>Suburbanization and Federal Policy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Early Fordism, the Auto, the Suburbs and the Great Depression (1920-1945)</dc:title>
  <dc:creator>Owner</dc:creator>
  <cp:lastModifiedBy>Owner</cp:lastModifiedBy>
  <cp:revision>111</cp:revision>
  <cp:lastPrinted>2013-10-22T21:21:11Z</cp:lastPrinted>
  <dcterms:created xsi:type="dcterms:W3CDTF">2013-10-14T21:38:46Z</dcterms:created>
  <dcterms:modified xsi:type="dcterms:W3CDTF">2014-11-01T02:40:05Z</dcterms:modified>
</cp:coreProperties>
</file>