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68" r:id="rId3"/>
    <p:sldId id="287" r:id="rId4"/>
    <p:sldId id="269" r:id="rId5"/>
    <p:sldId id="270" r:id="rId6"/>
    <p:sldId id="267" r:id="rId7"/>
    <p:sldId id="276" r:id="rId8"/>
    <p:sldId id="277" r:id="rId9"/>
    <p:sldId id="278" r:id="rId10"/>
    <p:sldId id="279" r:id="rId11"/>
    <p:sldId id="271" r:id="rId12"/>
    <p:sldId id="288" r:id="rId13"/>
    <p:sldId id="296" r:id="rId14"/>
    <p:sldId id="272" r:id="rId15"/>
    <p:sldId id="289" r:id="rId16"/>
    <p:sldId id="273" r:id="rId17"/>
    <p:sldId id="274" r:id="rId18"/>
    <p:sldId id="275" r:id="rId19"/>
    <p:sldId id="280" r:id="rId20"/>
    <p:sldId id="295" r:id="rId21"/>
    <p:sldId id="281" r:id="rId22"/>
    <p:sldId id="290" r:id="rId23"/>
    <p:sldId id="282" r:id="rId24"/>
    <p:sldId id="291" r:id="rId25"/>
    <p:sldId id="292" r:id="rId26"/>
    <p:sldId id="293" r:id="rId27"/>
    <p:sldId id="283" r:id="rId28"/>
    <p:sldId id="284" r:id="rId29"/>
    <p:sldId id="29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2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11" Type="http://schemas.openxmlformats.org/officeDocument/2006/relationships/image" Target="../media/image38.wmf"/><Relationship Id="rId5" Type="http://schemas.openxmlformats.org/officeDocument/2006/relationships/image" Target="../media/image32.wmf"/><Relationship Id="rId10" Type="http://schemas.openxmlformats.org/officeDocument/2006/relationships/image" Target="../media/image37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image" Target="../media/image51.wmf"/><Relationship Id="rId7" Type="http://schemas.openxmlformats.org/officeDocument/2006/relationships/image" Target="../media/image55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Relationship Id="rId9" Type="http://schemas.openxmlformats.org/officeDocument/2006/relationships/image" Target="../media/image5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image" Target="../media/image63.wmf"/><Relationship Id="rId7" Type="http://schemas.openxmlformats.org/officeDocument/2006/relationships/image" Target="../media/image67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18" Type="http://schemas.openxmlformats.org/officeDocument/2006/relationships/image" Target="../media/image87.wmf"/><Relationship Id="rId3" Type="http://schemas.openxmlformats.org/officeDocument/2006/relationships/image" Target="../media/image67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86.wmf"/><Relationship Id="rId2" Type="http://schemas.openxmlformats.org/officeDocument/2006/relationships/image" Target="../media/image73.wmf"/><Relationship Id="rId16" Type="http://schemas.openxmlformats.org/officeDocument/2006/relationships/image" Target="../media/image85.wmf"/><Relationship Id="rId1" Type="http://schemas.openxmlformats.org/officeDocument/2006/relationships/image" Target="../media/image72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84.wmf"/><Relationship Id="rId10" Type="http://schemas.openxmlformats.org/officeDocument/2006/relationships/image" Target="../media/image79.wmf"/><Relationship Id="rId4" Type="http://schemas.openxmlformats.org/officeDocument/2006/relationships/image" Target="../media/image66.wmf"/><Relationship Id="rId9" Type="http://schemas.openxmlformats.org/officeDocument/2006/relationships/image" Target="../media/image78.wmf"/><Relationship Id="rId14" Type="http://schemas.openxmlformats.org/officeDocument/2006/relationships/image" Target="../media/image8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7B237-8784-4A55-B61A-21E2AF0F6A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29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83044-A881-4FC0-97E1-100A8682AD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3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69947-918A-4D67-9FEC-89A8F33555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49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DDA9A-5B04-4FEB-B757-3BD4EB32E7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2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4BEB4-803A-4B86-A080-7D119695D9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8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3A484-D7AF-4DAB-B6CC-42568884B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65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13873-5EF2-4A3F-A1CC-2EB922057E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0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8C9AA-73B9-402A-8AAF-DF8EA0FB06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8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3BAEB-7AAA-4A58-9BE6-0575017CFB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51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D942C-E7DD-427A-80D6-5CFCC3A5DD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07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B143A-BDB8-4C23-B761-2F02C628D4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77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42308-D9B4-4CE9-9EA8-9C620F3B07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10F60F5-E859-4836-9DF7-A26944D318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2.wmf"/><Relationship Id="rId18" Type="http://schemas.openxmlformats.org/officeDocument/2006/relationships/image" Target="../media/image34.wmf"/><Relationship Id="rId26" Type="http://schemas.openxmlformats.org/officeDocument/2006/relationships/image" Target="../media/image38.wmf"/><Relationship Id="rId3" Type="http://schemas.openxmlformats.org/officeDocument/2006/relationships/image" Target="../media/image39.wmf"/><Relationship Id="rId21" Type="http://schemas.openxmlformats.org/officeDocument/2006/relationships/oleObject" Target="../embeddings/oleObject35.bin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30.bin"/><Relationship Id="rId17" Type="http://schemas.openxmlformats.org/officeDocument/2006/relationships/oleObject" Target="../embeddings/oleObject33.bin"/><Relationship Id="rId25" Type="http://schemas.openxmlformats.org/officeDocument/2006/relationships/oleObject" Target="../embeddings/oleObject37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3.wmf"/><Relationship Id="rId20" Type="http://schemas.openxmlformats.org/officeDocument/2006/relationships/image" Target="../media/image35.wmf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1.wmf"/><Relationship Id="rId24" Type="http://schemas.openxmlformats.org/officeDocument/2006/relationships/image" Target="../media/image37.wmf"/><Relationship Id="rId5" Type="http://schemas.openxmlformats.org/officeDocument/2006/relationships/image" Target="../media/image28.wmf"/><Relationship Id="rId15" Type="http://schemas.openxmlformats.org/officeDocument/2006/relationships/oleObject" Target="../embeddings/oleObject32.bin"/><Relationship Id="rId23" Type="http://schemas.openxmlformats.org/officeDocument/2006/relationships/oleObject" Target="../embeddings/oleObject36.bin"/><Relationship Id="rId10" Type="http://schemas.openxmlformats.org/officeDocument/2006/relationships/oleObject" Target="../embeddings/oleObject29.bin"/><Relationship Id="rId19" Type="http://schemas.openxmlformats.org/officeDocument/2006/relationships/oleObject" Target="../embeddings/oleObject34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1.bin"/><Relationship Id="rId22" Type="http://schemas.openxmlformats.org/officeDocument/2006/relationships/image" Target="../media/image36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44.wmf"/><Relationship Id="rId18" Type="http://schemas.openxmlformats.org/officeDocument/2006/relationships/oleObject" Target="../embeddings/oleObject45.bin"/><Relationship Id="rId3" Type="http://schemas.openxmlformats.org/officeDocument/2006/relationships/image" Target="../media/image48.wmf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42.bin"/><Relationship Id="rId17" Type="http://schemas.openxmlformats.org/officeDocument/2006/relationships/image" Target="../media/image46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4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43.wmf"/><Relationship Id="rId5" Type="http://schemas.openxmlformats.org/officeDocument/2006/relationships/image" Target="../media/image40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41.bin"/><Relationship Id="rId19" Type="http://schemas.openxmlformats.org/officeDocument/2006/relationships/image" Target="../media/image47.w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4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13" Type="http://schemas.openxmlformats.org/officeDocument/2006/relationships/oleObject" Target="../embeddings/oleObject50.bin"/><Relationship Id="rId18" Type="http://schemas.openxmlformats.org/officeDocument/2006/relationships/image" Target="../media/image54.wmf"/><Relationship Id="rId3" Type="http://schemas.openxmlformats.org/officeDocument/2006/relationships/image" Target="../media/image58.wmf"/><Relationship Id="rId21" Type="http://schemas.openxmlformats.org/officeDocument/2006/relationships/oleObject" Target="../embeddings/oleObject54.bin"/><Relationship Id="rId7" Type="http://schemas.openxmlformats.org/officeDocument/2006/relationships/image" Target="../media/image50.wmf"/><Relationship Id="rId12" Type="http://schemas.openxmlformats.org/officeDocument/2006/relationships/image" Target="../media/image59.wmf"/><Relationship Id="rId17" Type="http://schemas.openxmlformats.org/officeDocument/2006/relationships/oleObject" Target="../embeddings/oleObject52.bin"/><Relationship Id="rId25" Type="http://schemas.openxmlformats.org/officeDocument/2006/relationships/image" Target="../media/image57.w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0.wmf"/><Relationship Id="rId20" Type="http://schemas.openxmlformats.org/officeDocument/2006/relationships/image" Target="../media/image55.w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52.wmf"/><Relationship Id="rId24" Type="http://schemas.openxmlformats.org/officeDocument/2006/relationships/oleObject" Target="../embeddings/oleObject56.bin"/><Relationship Id="rId5" Type="http://schemas.openxmlformats.org/officeDocument/2006/relationships/image" Target="../media/image49.wmf"/><Relationship Id="rId15" Type="http://schemas.openxmlformats.org/officeDocument/2006/relationships/oleObject" Target="../embeddings/oleObject51.bin"/><Relationship Id="rId23" Type="http://schemas.openxmlformats.org/officeDocument/2006/relationships/image" Target="../media/image56.wmf"/><Relationship Id="rId10" Type="http://schemas.openxmlformats.org/officeDocument/2006/relationships/oleObject" Target="../embeddings/oleObject49.bin"/><Relationship Id="rId19" Type="http://schemas.openxmlformats.org/officeDocument/2006/relationships/oleObject" Target="../embeddings/oleObject53.bin"/><Relationship Id="rId4" Type="http://schemas.openxmlformats.org/officeDocument/2006/relationships/oleObject" Target="../embeddings/oleObject46.bin"/><Relationship Id="rId9" Type="http://schemas.openxmlformats.org/officeDocument/2006/relationships/image" Target="../media/image51.wmf"/><Relationship Id="rId14" Type="http://schemas.openxmlformats.org/officeDocument/2006/relationships/image" Target="../media/image53.wmf"/><Relationship Id="rId22" Type="http://schemas.openxmlformats.org/officeDocument/2006/relationships/oleObject" Target="../embeddings/oleObject55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oleObject" Target="../embeddings/oleObject61.bin"/><Relationship Id="rId18" Type="http://schemas.openxmlformats.org/officeDocument/2006/relationships/image" Target="../media/image66.wmf"/><Relationship Id="rId3" Type="http://schemas.openxmlformats.org/officeDocument/2006/relationships/image" Target="../media/image69.wmf"/><Relationship Id="rId21" Type="http://schemas.openxmlformats.org/officeDocument/2006/relationships/oleObject" Target="../embeddings/oleObject66.bin"/><Relationship Id="rId7" Type="http://schemas.openxmlformats.org/officeDocument/2006/relationships/image" Target="../media/image62.wmf"/><Relationship Id="rId12" Type="http://schemas.openxmlformats.org/officeDocument/2006/relationships/image" Target="../media/image64.wmf"/><Relationship Id="rId17" Type="http://schemas.openxmlformats.org/officeDocument/2006/relationships/oleObject" Target="../embeddings/oleObject64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3.bin"/><Relationship Id="rId20" Type="http://schemas.openxmlformats.org/officeDocument/2006/relationships/image" Target="../media/image67.wmf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8.bin"/><Relationship Id="rId11" Type="http://schemas.openxmlformats.org/officeDocument/2006/relationships/oleObject" Target="../embeddings/oleObject60.bin"/><Relationship Id="rId5" Type="http://schemas.openxmlformats.org/officeDocument/2006/relationships/image" Target="../media/image61.wmf"/><Relationship Id="rId15" Type="http://schemas.openxmlformats.org/officeDocument/2006/relationships/image" Target="../media/image65.wmf"/><Relationship Id="rId10" Type="http://schemas.openxmlformats.org/officeDocument/2006/relationships/image" Target="../media/image70.wmf"/><Relationship Id="rId19" Type="http://schemas.openxmlformats.org/officeDocument/2006/relationships/oleObject" Target="../embeddings/oleObject65.bin"/><Relationship Id="rId4" Type="http://schemas.openxmlformats.org/officeDocument/2006/relationships/oleObject" Target="../embeddings/oleObject57.bin"/><Relationship Id="rId9" Type="http://schemas.openxmlformats.org/officeDocument/2006/relationships/image" Target="../media/image63.wmf"/><Relationship Id="rId14" Type="http://schemas.openxmlformats.org/officeDocument/2006/relationships/oleObject" Target="../embeddings/oleObject62.bin"/><Relationship Id="rId22" Type="http://schemas.openxmlformats.org/officeDocument/2006/relationships/image" Target="../media/image6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74.bin"/><Relationship Id="rId26" Type="http://schemas.openxmlformats.org/officeDocument/2006/relationships/image" Target="../media/image89.wmf"/><Relationship Id="rId39" Type="http://schemas.openxmlformats.org/officeDocument/2006/relationships/oleObject" Target="../embeddings/oleObject85.bin"/><Relationship Id="rId3" Type="http://schemas.openxmlformats.org/officeDocument/2006/relationships/image" Target="../media/image88.wmf"/><Relationship Id="rId21" Type="http://schemas.openxmlformats.org/officeDocument/2006/relationships/image" Target="../media/image78.wmf"/><Relationship Id="rId34" Type="http://schemas.openxmlformats.org/officeDocument/2006/relationships/image" Target="../media/image83.wmf"/><Relationship Id="rId42" Type="http://schemas.openxmlformats.org/officeDocument/2006/relationships/image" Target="../media/image86.wmf"/><Relationship Id="rId47" Type="http://schemas.openxmlformats.org/officeDocument/2006/relationships/oleObject" Target="../embeddings/oleObject91.bin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71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oleObject" Target="../embeddings/oleObject82.bin"/><Relationship Id="rId38" Type="http://schemas.openxmlformats.org/officeDocument/2006/relationships/image" Target="../media/image85.wmf"/><Relationship Id="rId46" Type="http://schemas.openxmlformats.org/officeDocument/2006/relationships/oleObject" Target="../embeddings/oleObject90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3.bin"/><Relationship Id="rId20" Type="http://schemas.openxmlformats.org/officeDocument/2006/relationships/oleObject" Target="../embeddings/oleObject75.bin"/><Relationship Id="rId29" Type="http://schemas.openxmlformats.org/officeDocument/2006/relationships/oleObject" Target="../embeddings/oleObject80.bin"/><Relationship Id="rId41" Type="http://schemas.openxmlformats.org/officeDocument/2006/relationships/oleObject" Target="../embeddings/oleObject87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8.bin"/><Relationship Id="rId11" Type="http://schemas.openxmlformats.org/officeDocument/2006/relationships/image" Target="../media/image66.wmf"/><Relationship Id="rId24" Type="http://schemas.openxmlformats.org/officeDocument/2006/relationships/oleObject" Target="../embeddings/oleObject77.bin"/><Relationship Id="rId32" Type="http://schemas.openxmlformats.org/officeDocument/2006/relationships/image" Target="../media/image82.wmf"/><Relationship Id="rId37" Type="http://schemas.openxmlformats.org/officeDocument/2006/relationships/oleObject" Target="../embeddings/oleObject84.bin"/><Relationship Id="rId40" Type="http://schemas.openxmlformats.org/officeDocument/2006/relationships/oleObject" Target="../embeddings/oleObject86.bin"/><Relationship Id="rId45" Type="http://schemas.openxmlformats.org/officeDocument/2006/relationships/oleObject" Target="../embeddings/oleObject89.bin"/><Relationship Id="rId5" Type="http://schemas.openxmlformats.org/officeDocument/2006/relationships/image" Target="../media/image72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79.bin"/><Relationship Id="rId36" Type="http://schemas.openxmlformats.org/officeDocument/2006/relationships/image" Target="../media/image84.wmf"/><Relationship Id="rId10" Type="http://schemas.openxmlformats.org/officeDocument/2006/relationships/oleObject" Target="../embeddings/oleObject70.bin"/><Relationship Id="rId19" Type="http://schemas.openxmlformats.org/officeDocument/2006/relationships/image" Target="../media/image77.wmf"/><Relationship Id="rId31" Type="http://schemas.openxmlformats.org/officeDocument/2006/relationships/oleObject" Target="../embeddings/oleObject81.bin"/><Relationship Id="rId44" Type="http://schemas.openxmlformats.org/officeDocument/2006/relationships/image" Target="../media/image87.wmf"/><Relationship Id="rId4" Type="http://schemas.openxmlformats.org/officeDocument/2006/relationships/oleObject" Target="../embeddings/oleObject67.bin"/><Relationship Id="rId9" Type="http://schemas.openxmlformats.org/officeDocument/2006/relationships/image" Target="../media/image67.wmf"/><Relationship Id="rId14" Type="http://schemas.openxmlformats.org/officeDocument/2006/relationships/oleObject" Target="../embeddings/oleObject72.bin"/><Relationship Id="rId22" Type="http://schemas.openxmlformats.org/officeDocument/2006/relationships/oleObject" Target="../embeddings/oleObject76.bin"/><Relationship Id="rId27" Type="http://schemas.openxmlformats.org/officeDocument/2006/relationships/oleObject" Target="../embeddings/oleObject78.bin"/><Relationship Id="rId30" Type="http://schemas.openxmlformats.org/officeDocument/2006/relationships/image" Target="../media/image81.wmf"/><Relationship Id="rId35" Type="http://schemas.openxmlformats.org/officeDocument/2006/relationships/oleObject" Target="../embeddings/oleObject83.bin"/><Relationship Id="rId43" Type="http://schemas.openxmlformats.org/officeDocument/2006/relationships/oleObject" Target="../embeddings/oleObject88.bin"/><Relationship Id="rId48" Type="http://schemas.openxmlformats.org/officeDocument/2006/relationships/oleObject" Target="../embeddings/oleObject9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18" Type="http://schemas.openxmlformats.org/officeDocument/2006/relationships/oleObject" Target="../embeddings/oleObject8.bin"/><Relationship Id="rId3" Type="http://schemas.openxmlformats.org/officeDocument/2006/relationships/image" Target="../media/image8.wmf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9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13.wmf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0.wmf"/><Relationship Id="rId10" Type="http://schemas.openxmlformats.org/officeDocument/2006/relationships/image" Target="../media/image12.wmf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oleObject" Target="../embeddings/oleObject17.bin"/><Relationship Id="rId18" Type="http://schemas.openxmlformats.org/officeDocument/2006/relationships/oleObject" Target="../embeddings/oleObject22.bin"/><Relationship Id="rId3" Type="http://schemas.openxmlformats.org/officeDocument/2006/relationships/image" Target="../media/image21.wmf"/><Relationship Id="rId21" Type="http://schemas.openxmlformats.org/officeDocument/2006/relationships/oleObject" Target="../embeddings/oleObject24.bin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16.bin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0.bin"/><Relationship Id="rId20" Type="http://schemas.openxmlformats.org/officeDocument/2006/relationships/image" Target="../media/image18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7.wmf"/><Relationship Id="rId24" Type="http://schemas.openxmlformats.org/officeDocument/2006/relationships/image" Target="../media/image20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19.bin"/><Relationship Id="rId23" Type="http://schemas.openxmlformats.org/officeDocument/2006/relationships/oleObject" Target="../embeddings/oleObject25.bin"/><Relationship Id="rId10" Type="http://schemas.openxmlformats.org/officeDocument/2006/relationships/oleObject" Target="../embeddings/oleObject15.bin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22.wmf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8.bin"/><Relationship Id="rId22" Type="http://schemas.openxmlformats.org/officeDocument/2006/relationships/image" Target="../media/image19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05000"/>
            <a:ext cx="76962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EE130</a:t>
            </a:r>
            <a:br>
              <a:rPr lang="en-US" dirty="0" smtClean="0"/>
            </a:br>
            <a:r>
              <a:rPr lang="en-US" dirty="0" smtClean="0"/>
              <a:t>Electromechanics</a:t>
            </a:r>
            <a:br>
              <a:rPr lang="en-US" dirty="0" smtClean="0"/>
            </a:br>
            <a:r>
              <a:rPr lang="en-US" dirty="0" smtClean="0"/>
              <a:t>2013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J. Arthur Wagner, Ph.D.</a:t>
            </a:r>
          </a:p>
          <a:p>
            <a:pPr eaLnBrk="1" hangingPunct="1"/>
            <a:r>
              <a:rPr lang="en-US" dirty="0" smtClean="0"/>
              <a:t>Prof. Emeritus in EE</a:t>
            </a:r>
          </a:p>
          <a:p>
            <a:pPr eaLnBrk="1" hangingPunct="1"/>
            <a:r>
              <a:rPr lang="en-US" dirty="0" smtClean="0"/>
              <a:t>wagneretal@sbcglobal.net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398" y="609600"/>
            <a:ext cx="1560202" cy="1143000"/>
          </a:xfrm>
        </p:spPr>
        <p:txBody>
          <a:bodyPr/>
          <a:lstStyle/>
          <a:p>
            <a:r>
              <a:rPr lang="en-US" dirty="0" err="1" smtClean="0"/>
              <a:t>Hk</a:t>
            </a:r>
            <a:r>
              <a:rPr lang="en-US" dirty="0" smtClean="0"/>
              <a:t>. 4-4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3" y="76200"/>
            <a:ext cx="7355205" cy="673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00" y="3048000"/>
            <a:ext cx="137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</a:t>
            </a:r>
            <a:r>
              <a:rPr lang="en-US" dirty="0" err="1" smtClean="0"/>
              <a:t>vo</a:t>
            </a:r>
            <a:r>
              <a:rPr lang="en-US" dirty="0" smtClean="0"/>
              <a:t> = 150 within </a:t>
            </a:r>
            <a:r>
              <a:rPr lang="en-US" dirty="0" err="1" smtClean="0"/>
              <a:t>v,control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92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6.4 Production of Magnetic Field</a:t>
            </a:r>
            <a:endParaRPr lang="en-US" sz="3600" dirty="0"/>
          </a:p>
        </p:txBody>
      </p:sp>
      <p:grpSp>
        <p:nvGrpSpPr>
          <p:cNvPr id="3" name="Group 75"/>
          <p:cNvGrpSpPr>
            <a:grpSpLocks noChangeAspect="1"/>
          </p:cNvGrpSpPr>
          <p:nvPr/>
        </p:nvGrpSpPr>
        <p:grpSpPr bwMode="auto">
          <a:xfrm>
            <a:off x="152400" y="1219199"/>
            <a:ext cx="5935396" cy="3383280"/>
            <a:chOff x="2880" y="1008"/>
            <a:chExt cx="2328" cy="1327"/>
          </a:xfrm>
        </p:grpSpPr>
        <p:pic>
          <p:nvPicPr>
            <p:cNvPr id="4" name="Picture 6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80" y="1008"/>
              <a:ext cx="2021" cy="1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5" name="Object 13"/>
            <p:cNvGraphicFramePr>
              <a:graphicFrameLocks noChangeAspect="1"/>
            </p:cNvGraphicFramePr>
            <p:nvPr/>
          </p:nvGraphicFramePr>
          <p:xfrm>
            <a:off x="4800" y="1104"/>
            <a:ext cx="296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25" name="Equation" r:id="rId4" imgW="469800" imgH="190440" progId="Equation.DSMT4">
                    <p:embed/>
                  </p:oleObj>
                </mc:Choice>
                <mc:Fallback>
                  <p:oleObj name="Equation" r:id="rId4" imgW="46980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1104"/>
                          <a:ext cx="296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44"/>
            <p:cNvGraphicFramePr>
              <a:graphicFrameLocks noChangeAspect="1"/>
            </p:cNvGraphicFramePr>
            <p:nvPr/>
          </p:nvGraphicFramePr>
          <p:xfrm>
            <a:off x="4768" y="1472"/>
            <a:ext cx="440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26" name="Equation" r:id="rId6" imgW="698400" imgH="228600" progId="Equation.DSMT4">
                    <p:embed/>
                  </p:oleObj>
                </mc:Choice>
                <mc:Fallback>
                  <p:oleObj name="Equation" r:id="rId6" imgW="6984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8" y="1472"/>
                          <a:ext cx="440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45"/>
            <p:cNvGraphicFramePr>
              <a:graphicFrameLocks noChangeAspect="1"/>
            </p:cNvGraphicFramePr>
            <p:nvPr/>
          </p:nvGraphicFramePr>
          <p:xfrm>
            <a:off x="4867" y="1561"/>
            <a:ext cx="20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27" name="Equation" r:id="rId8" imgW="330120" imgH="190440" progId="Equation.DSMT4">
                    <p:embed/>
                  </p:oleObj>
                </mc:Choice>
                <mc:Fallback>
                  <p:oleObj name="Equation" r:id="rId8" imgW="33012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7" y="1561"/>
                          <a:ext cx="208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47"/>
            <p:cNvGraphicFramePr>
              <a:graphicFrameLocks noChangeAspect="1"/>
            </p:cNvGraphicFramePr>
            <p:nvPr/>
          </p:nvGraphicFramePr>
          <p:xfrm>
            <a:off x="4700" y="1768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28" name="Equation" r:id="rId10" imgW="190440" imgH="279360" progId="Equation.DSMT4">
                    <p:embed/>
                  </p:oleObj>
                </mc:Choice>
                <mc:Fallback>
                  <p:oleObj name="Equation" r:id="rId10" imgW="19044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0" y="1768"/>
                          <a:ext cx="120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48"/>
            <p:cNvGraphicFramePr>
              <a:graphicFrameLocks noChangeAspect="1"/>
            </p:cNvGraphicFramePr>
            <p:nvPr/>
          </p:nvGraphicFramePr>
          <p:xfrm>
            <a:off x="3444" y="1876"/>
            <a:ext cx="215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29" name="Equation" r:id="rId12" imgW="342720" imgH="241200" progId="Equation.DSMT4">
                    <p:embed/>
                  </p:oleObj>
                </mc:Choice>
                <mc:Fallback>
                  <p:oleObj name="Equation" r:id="rId12" imgW="34272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4" y="1876"/>
                          <a:ext cx="215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49"/>
            <p:cNvGraphicFramePr>
              <a:graphicFrameLocks noChangeAspect="1"/>
            </p:cNvGraphicFramePr>
            <p:nvPr/>
          </p:nvGraphicFramePr>
          <p:xfrm>
            <a:off x="3416" y="1132"/>
            <a:ext cx="215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30" name="Equation" r:id="rId14" imgW="342720" imgH="241200" progId="Equation.DSMT4">
                    <p:embed/>
                  </p:oleObj>
                </mc:Choice>
                <mc:Fallback>
                  <p:oleObj name="Equation" r:id="rId14" imgW="34272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6" y="1132"/>
                          <a:ext cx="215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50"/>
            <p:cNvGraphicFramePr>
              <a:graphicFrameLocks noChangeAspect="1"/>
            </p:cNvGraphicFramePr>
            <p:nvPr/>
          </p:nvGraphicFramePr>
          <p:xfrm>
            <a:off x="4036" y="1764"/>
            <a:ext cx="79" cy="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31" name="Equation" r:id="rId15" imgW="126720" imgH="139680" progId="Equation.DSMT4">
                    <p:embed/>
                  </p:oleObj>
                </mc:Choice>
                <mc:Fallback>
                  <p:oleObj name="Equation" r:id="rId15" imgW="126720" imgH="1396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6" y="1764"/>
                          <a:ext cx="79" cy="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51"/>
            <p:cNvGraphicFramePr>
              <a:graphicFrameLocks noChangeAspect="1"/>
            </p:cNvGraphicFramePr>
            <p:nvPr/>
          </p:nvGraphicFramePr>
          <p:xfrm>
            <a:off x="4596" y="1184"/>
            <a:ext cx="8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32" name="Equation" r:id="rId17" imgW="139680" imgH="190440" progId="Equation.DSMT4">
                    <p:embed/>
                  </p:oleObj>
                </mc:Choice>
                <mc:Fallback>
                  <p:oleObj name="Equation" r:id="rId17" imgW="1396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6" y="1184"/>
                          <a:ext cx="88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74"/>
            <p:cNvGraphicFramePr>
              <a:graphicFrameLocks noChangeAspect="1"/>
            </p:cNvGraphicFramePr>
            <p:nvPr/>
          </p:nvGraphicFramePr>
          <p:xfrm>
            <a:off x="4080" y="1957"/>
            <a:ext cx="159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33" name="Equation" r:id="rId19" imgW="253800" imgH="241200" progId="Equation.DSMT4">
                    <p:embed/>
                  </p:oleObj>
                </mc:Choice>
                <mc:Fallback>
                  <p:oleObj name="Equation" r:id="rId19" imgW="2538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1957"/>
                          <a:ext cx="159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868809"/>
              </p:ext>
            </p:extLst>
          </p:nvPr>
        </p:nvGraphicFramePr>
        <p:xfrm>
          <a:off x="228599" y="4686300"/>
          <a:ext cx="1734671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4" name="Equation" r:id="rId21" imgW="1091726" imgH="647419" progId="Equation.DSMT4">
                  <p:embed/>
                </p:oleObj>
              </mc:Choice>
              <mc:Fallback>
                <p:oleObj name="Equation" r:id="rId21" imgW="1091726" imgH="647419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9" y="4686300"/>
                        <a:ext cx="1734671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353728"/>
              </p:ext>
            </p:extLst>
          </p:nvPr>
        </p:nvGraphicFramePr>
        <p:xfrm>
          <a:off x="2413522" y="4800600"/>
          <a:ext cx="368247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5" name="Equation" r:id="rId23" imgW="1879600" imgH="546100" progId="Equation.DSMT4">
                  <p:embed/>
                </p:oleObj>
              </mc:Choice>
              <mc:Fallback>
                <p:oleObj name="Equation" r:id="rId23" imgW="1879600" imgH="5461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522" y="4800600"/>
                        <a:ext cx="368247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656883"/>
              </p:ext>
            </p:extLst>
          </p:nvPr>
        </p:nvGraphicFramePr>
        <p:xfrm>
          <a:off x="5867399" y="5791200"/>
          <a:ext cx="272821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6" name="Equation" r:id="rId25" imgW="1155700" imgH="292100" progId="Equation.DSMT4">
                  <p:embed/>
                </p:oleObj>
              </mc:Choice>
              <mc:Fallback>
                <p:oleObj name="Equation" r:id="rId25" imgW="1155700" imgH="2921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399" y="5791200"/>
                        <a:ext cx="272821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324600" y="990600"/>
            <a:ext cx="2743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mmf</a:t>
            </a:r>
            <a:r>
              <a:rPr lang="en-US" dirty="0" smtClean="0"/>
              <a:t> = Ns is(t) set up by the stator --</a:t>
            </a:r>
          </a:p>
          <a:p>
            <a:r>
              <a:rPr lang="en-US" dirty="0" smtClean="0"/>
              <a:t>right hand rule</a:t>
            </a:r>
          </a:p>
          <a:p>
            <a:r>
              <a:rPr lang="en-US" dirty="0" smtClean="0"/>
              <a:t>flux lines -- </a:t>
            </a:r>
          </a:p>
          <a:p>
            <a:r>
              <a:rPr lang="en-US" dirty="0" smtClean="0"/>
              <a:t>current causes magnetic intensity --</a:t>
            </a:r>
          </a:p>
          <a:p>
            <a:r>
              <a:rPr lang="en-US" dirty="0" smtClean="0"/>
              <a:t>H = 0 in Fe --</a:t>
            </a:r>
          </a:p>
          <a:p>
            <a:r>
              <a:rPr lang="en-US" dirty="0" smtClean="0"/>
              <a:t>two air gaps in one flux path --</a:t>
            </a:r>
          </a:p>
          <a:p>
            <a:r>
              <a:rPr lang="en-US" dirty="0" smtClean="0"/>
              <a:t>We end up with H, F and B in the air gap.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2743200"/>
            <a:ext cx="6744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Explain how the magnetic axis is defined.</a:t>
            </a:r>
          </a:p>
          <a:p>
            <a:r>
              <a:rPr lang="en-US" dirty="0" smtClean="0"/>
              <a:t>What are the three magnetic quantities in the air gap?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33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Fig. 6.4 </a:t>
            </a:r>
            <a:r>
              <a:rPr lang="en-US" sz="3600" dirty="0" err="1" smtClean="0"/>
              <a:t>cont</a:t>
            </a:r>
            <a:r>
              <a:rPr lang="en-US" sz="3600" dirty="0" smtClean="0"/>
              <a:t> Plot of air gap flux density</a:t>
            </a:r>
            <a:endParaRPr lang="en-US" sz="3600" dirty="0"/>
          </a:p>
        </p:txBody>
      </p:sp>
      <p:pic>
        <p:nvPicPr>
          <p:cNvPr id="13" name="Picture 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682" y="1752600"/>
            <a:ext cx="795171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497744"/>
              </p:ext>
            </p:extLst>
          </p:nvPr>
        </p:nvGraphicFramePr>
        <p:xfrm>
          <a:off x="-14288" y="2667000"/>
          <a:ext cx="1563619" cy="300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4" imgW="990360" imgH="190440" progId="Equation.DSMT4">
                  <p:embed/>
                </p:oleObj>
              </mc:Choice>
              <mc:Fallback>
                <p:oleObj name="Equation" r:id="rId4" imgW="99036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2667000"/>
                        <a:ext cx="1563619" cy="3006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7158680"/>
              </p:ext>
            </p:extLst>
          </p:nvPr>
        </p:nvGraphicFramePr>
        <p:xfrm>
          <a:off x="19050" y="3962400"/>
          <a:ext cx="1341369" cy="271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Equation" r:id="rId6" imgW="939600" imgH="190440" progId="Equation.DSMT4">
                  <p:embed/>
                </p:oleObj>
              </mc:Choice>
              <mc:Fallback>
                <p:oleObj name="Equation" r:id="rId6" imgW="93960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" y="3962400"/>
                        <a:ext cx="1341369" cy="2718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019320"/>
              </p:ext>
            </p:extLst>
          </p:nvPr>
        </p:nvGraphicFramePr>
        <p:xfrm>
          <a:off x="1295400" y="4419600"/>
          <a:ext cx="509856" cy="725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name="Equation" r:id="rId8" imgW="241200" imgH="342720" progId="Equation.DSMT4">
                  <p:embed/>
                </p:oleObj>
              </mc:Choice>
              <mc:Fallback>
                <p:oleObj name="Equation" r:id="rId8" imgW="2412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419600"/>
                        <a:ext cx="509856" cy="725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684850"/>
              </p:ext>
            </p:extLst>
          </p:nvPr>
        </p:nvGraphicFramePr>
        <p:xfrm>
          <a:off x="6400800" y="3810000"/>
          <a:ext cx="405182" cy="320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9" name="Equation" r:id="rId10" imgW="190440" imgH="152280" progId="Equation.DSMT4">
                  <p:embed/>
                </p:oleObj>
              </mc:Choice>
              <mc:Fallback>
                <p:oleObj name="Equation" r:id="rId10" imgW="19044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810000"/>
                        <a:ext cx="405182" cy="3207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870408"/>
              </p:ext>
            </p:extLst>
          </p:nvPr>
        </p:nvGraphicFramePr>
        <p:xfrm>
          <a:off x="1109731" y="1797049"/>
          <a:ext cx="891402" cy="509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0" name="Equation" r:id="rId12" imgW="419040" imgH="241200" progId="Equation.DSMT4">
                  <p:embed/>
                </p:oleObj>
              </mc:Choice>
              <mc:Fallback>
                <p:oleObj name="Equation" r:id="rId12" imgW="41904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731" y="1797049"/>
                        <a:ext cx="891402" cy="5098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229346"/>
              </p:ext>
            </p:extLst>
          </p:nvPr>
        </p:nvGraphicFramePr>
        <p:xfrm>
          <a:off x="3991284" y="2133600"/>
          <a:ext cx="1134514" cy="861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1" name="Equation" r:id="rId14" imgW="533160" imgH="406080" progId="Equation.DSMT4">
                  <p:embed/>
                </p:oleObj>
              </mc:Choice>
              <mc:Fallback>
                <p:oleObj name="Equation" r:id="rId14" imgW="53316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1284" y="2133600"/>
                        <a:ext cx="1134514" cy="8610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219939"/>
              </p:ext>
            </p:extLst>
          </p:nvPr>
        </p:nvGraphicFramePr>
        <p:xfrm>
          <a:off x="2057400" y="3787187"/>
          <a:ext cx="1131137" cy="86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2" name="Equation" r:id="rId16" imgW="533160" imgH="406080" progId="Equation.DSMT4">
                  <p:embed/>
                </p:oleObj>
              </mc:Choice>
              <mc:Fallback>
                <p:oleObj name="Equation" r:id="rId16" imgW="53316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787187"/>
                        <a:ext cx="1131137" cy="86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405501"/>
              </p:ext>
            </p:extLst>
          </p:nvPr>
        </p:nvGraphicFramePr>
        <p:xfrm>
          <a:off x="3429000" y="4261544"/>
          <a:ext cx="320771" cy="725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" name="Equation" r:id="rId18" imgW="152280" imgH="342720" progId="Equation.DSMT4">
                  <p:embed/>
                </p:oleObj>
              </mc:Choice>
              <mc:Fallback>
                <p:oleObj name="Equation" r:id="rId18" imgW="1522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261544"/>
                        <a:ext cx="320771" cy="725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 flipH="1">
            <a:off x="565730" y="5341203"/>
            <a:ext cx="7816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a “developed” form, that is unrolled, or spread out.</a:t>
            </a:r>
          </a:p>
          <a:p>
            <a:r>
              <a:rPr lang="en-US" dirty="0" smtClean="0"/>
              <a:t>The air gap is between the solid line and the dashed line.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77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6.5 Electric Force (Lawrence Force)</a:t>
            </a:r>
            <a:endParaRPr lang="en-US" sz="3600" dirty="0"/>
          </a:p>
        </p:txBody>
      </p:sp>
      <p:grpSp>
        <p:nvGrpSpPr>
          <p:cNvPr id="3" name="Group 41"/>
          <p:cNvGrpSpPr>
            <a:grpSpLocks noChangeAspect="1"/>
          </p:cNvGrpSpPr>
          <p:nvPr/>
        </p:nvGrpSpPr>
        <p:grpSpPr bwMode="auto">
          <a:xfrm>
            <a:off x="3200400" y="1295396"/>
            <a:ext cx="5760720" cy="3330982"/>
            <a:chOff x="2112" y="816"/>
            <a:chExt cx="3196" cy="1848"/>
          </a:xfrm>
        </p:grpSpPr>
        <p:pic>
          <p:nvPicPr>
            <p:cNvPr id="4" name="Picture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12" y="912"/>
              <a:ext cx="1468" cy="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" name="Group 40"/>
            <p:cNvGrpSpPr>
              <a:grpSpLocks/>
            </p:cNvGrpSpPr>
            <p:nvPr/>
          </p:nvGrpSpPr>
          <p:grpSpPr bwMode="auto">
            <a:xfrm>
              <a:off x="2169" y="816"/>
              <a:ext cx="3139" cy="1848"/>
              <a:chOff x="2169" y="816"/>
              <a:chExt cx="3139" cy="1848"/>
            </a:xfrm>
          </p:grpSpPr>
          <p:graphicFrame>
            <p:nvGraphicFramePr>
              <p:cNvPr id="6" name="Object 23"/>
              <p:cNvGraphicFramePr>
                <a:graphicFrameLocks noChangeAspect="1"/>
              </p:cNvGraphicFramePr>
              <p:nvPr/>
            </p:nvGraphicFramePr>
            <p:xfrm>
              <a:off x="3172" y="2400"/>
              <a:ext cx="455" cy="2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96" name="Equation" r:id="rId4" imgW="723600" imgH="419040" progId="Equation.DSMT4">
                      <p:embed/>
                    </p:oleObj>
                  </mc:Choice>
                  <mc:Fallback>
                    <p:oleObj name="Equation" r:id="rId4" imgW="723600" imgH="4190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72" y="2400"/>
                            <a:ext cx="455" cy="2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" name="Object 24"/>
              <p:cNvGraphicFramePr>
                <a:graphicFrameLocks noChangeAspect="1"/>
              </p:cNvGraphicFramePr>
              <p:nvPr/>
            </p:nvGraphicFramePr>
            <p:xfrm>
              <a:off x="2532" y="2400"/>
              <a:ext cx="455" cy="2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97" name="Equation" r:id="rId6" imgW="723600" imgH="419040" progId="Equation.DSMT4">
                      <p:embed/>
                    </p:oleObj>
                  </mc:Choice>
                  <mc:Fallback>
                    <p:oleObj name="Equation" r:id="rId6" imgW="723600" imgH="4190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32" y="2400"/>
                            <a:ext cx="455" cy="2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" name="Object 25"/>
              <p:cNvGraphicFramePr>
                <a:graphicFrameLocks noChangeAspect="1"/>
              </p:cNvGraphicFramePr>
              <p:nvPr/>
            </p:nvGraphicFramePr>
            <p:xfrm>
              <a:off x="2688" y="816"/>
              <a:ext cx="720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98" name="Equation" r:id="rId8" imgW="1143000" imgH="190440" progId="Equation.DSMT4">
                      <p:embed/>
                    </p:oleObj>
                  </mc:Choice>
                  <mc:Fallback>
                    <p:oleObj name="Equation" r:id="rId8" imgW="114300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88" y="816"/>
                            <a:ext cx="720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" name="Object 26"/>
              <p:cNvGraphicFramePr>
                <a:graphicFrameLocks noChangeAspect="1"/>
              </p:cNvGraphicFramePr>
              <p:nvPr/>
            </p:nvGraphicFramePr>
            <p:xfrm>
              <a:off x="2169" y="1564"/>
              <a:ext cx="199" cy="15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99" name="Equation" r:id="rId10" imgW="317160" imgH="241200" progId="Equation.DSMT4">
                      <p:embed/>
                    </p:oleObj>
                  </mc:Choice>
                  <mc:Fallback>
                    <p:oleObj name="Equation" r:id="rId10" imgW="317160" imgH="2412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9" y="1564"/>
                            <a:ext cx="199" cy="15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10" name="Picture 28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3840" y="960"/>
                <a:ext cx="1468" cy="1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aphicFrame>
            <p:nvGraphicFramePr>
              <p:cNvPr id="11" name="Object 29"/>
              <p:cNvGraphicFramePr>
                <a:graphicFrameLocks noChangeAspect="1"/>
              </p:cNvGraphicFramePr>
              <p:nvPr/>
            </p:nvGraphicFramePr>
            <p:xfrm>
              <a:off x="4528" y="2432"/>
              <a:ext cx="416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700" name="Equation" r:id="rId13" imgW="660240" imgH="190440" progId="Equation.DSMT4">
                      <p:embed/>
                    </p:oleObj>
                  </mc:Choice>
                  <mc:Fallback>
                    <p:oleObj name="Equation" r:id="rId13" imgW="66024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28" y="2432"/>
                            <a:ext cx="416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ct 30"/>
              <p:cNvGraphicFramePr>
                <a:graphicFrameLocks noChangeAspect="1"/>
              </p:cNvGraphicFramePr>
              <p:nvPr/>
            </p:nvGraphicFramePr>
            <p:xfrm>
              <a:off x="3857" y="1532"/>
              <a:ext cx="199" cy="15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701" name="Equation" r:id="rId15" imgW="317160" imgH="241200" progId="Equation.DSMT4">
                      <p:embed/>
                    </p:oleObj>
                  </mc:Choice>
                  <mc:Fallback>
                    <p:oleObj name="Equation" r:id="rId15" imgW="317160" imgH="2412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57" y="1532"/>
                            <a:ext cx="199" cy="15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3" name="Group 39"/>
          <p:cNvGrpSpPr>
            <a:grpSpLocks noChangeAspect="1"/>
          </p:cNvGrpSpPr>
          <p:nvPr/>
        </p:nvGrpSpPr>
        <p:grpSpPr bwMode="auto">
          <a:xfrm>
            <a:off x="152399" y="1600199"/>
            <a:ext cx="2926080" cy="3331194"/>
            <a:chOff x="576" y="864"/>
            <a:chExt cx="1134" cy="1291"/>
          </a:xfrm>
        </p:grpSpPr>
        <p:pic>
          <p:nvPicPr>
            <p:cNvPr id="14" name="Picture 3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76" y="864"/>
              <a:ext cx="1134" cy="1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5" name="Object 34"/>
            <p:cNvGraphicFramePr>
              <a:graphicFrameLocks noChangeAspect="1"/>
            </p:cNvGraphicFramePr>
            <p:nvPr/>
          </p:nvGraphicFramePr>
          <p:xfrm>
            <a:off x="664" y="1616"/>
            <a:ext cx="63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2" name="Equation" r:id="rId17" imgW="101520" imgH="177480" progId="Equation.DSMT4">
                    <p:embed/>
                  </p:oleObj>
                </mc:Choice>
                <mc:Fallback>
                  <p:oleObj name="Equation" r:id="rId17" imgW="10152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4" y="1616"/>
                          <a:ext cx="63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35"/>
            <p:cNvGraphicFramePr>
              <a:graphicFrameLocks noChangeAspect="1"/>
            </p:cNvGraphicFramePr>
            <p:nvPr/>
          </p:nvGraphicFramePr>
          <p:xfrm>
            <a:off x="1288" y="1424"/>
            <a:ext cx="63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3" name="Equation" r:id="rId19" imgW="101520" imgH="190440" progId="Equation.DSMT4">
                    <p:embed/>
                  </p:oleObj>
                </mc:Choice>
                <mc:Fallback>
                  <p:oleObj name="Equation" r:id="rId19" imgW="10152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8" y="1424"/>
                          <a:ext cx="63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36"/>
            <p:cNvGraphicFramePr>
              <a:graphicFrameLocks noChangeAspect="1"/>
            </p:cNvGraphicFramePr>
            <p:nvPr/>
          </p:nvGraphicFramePr>
          <p:xfrm>
            <a:off x="596" y="1224"/>
            <a:ext cx="199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4" name="Equation" r:id="rId21" imgW="317160" imgH="241200" progId="Equation.DSMT4">
                    <p:embed/>
                  </p:oleObj>
                </mc:Choice>
                <mc:Fallback>
                  <p:oleObj name="Equation" r:id="rId21" imgW="31716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6" y="1224"/>
                          <a:ext cx="199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37"/>
            <p:cNvGraphicFramePr>
              <a:graphicFrameLocks noChangeAspect="1"/>
            </p:cNvGraphicFramePr>
            <p:nvPr/>
          </p:nvGraphicFramePr>
          <p:xfrm>
            <a:off x="1040" y="896"/>
            <a:ext cx="103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5" name="Equation" r:id="rId22" imgW="164880" imgH="177480" progId="Equation.DSMT4">
                    <p:embed/>
                  </p:oleObj>
                </mc:Choice>
                <mc:Fallback>
                  <p:oleObj name="Equation" r:id="rId22" imgW="16488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0" y="896"/>
                          <a:ext cx="103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4971995"/>
              </p:ext>
            </p:extLst>
          </p:nvPr>
        </p:nvGraphicFramePr>
        <p:xfrm>
          <a:off x="381000" y="5143500"/>
          <a:ext cx="3972339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6" name="Equation" r:id="rId24" imgW="2768600" imgH="876300" progId="Equation.DSMT4">
                  <p:embed/>
                </p:oleObj>
              </mc:Choice>
              <mc:Fallback>
                <p:oleObj name="Equation" r:id="rId24" imgW="2768600" imgH="876300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143500"/>
                        <a:ext cx="3972339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096000" y="5181600"/>
            <a:ext cx="2865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 * </a:t>
            </a:r>
            <a:r>
              <a:rPr lang="en-US" dirty="0" err="1" smtClean="0"/>
              <a:t>i</a:t>
            </a:r>
            <a:r>
              <a:rPr lang="en-US" dirty="0" smtClean="0"/>
              <a:t> cross B</a:t>
            </a:r>
          </a:p>
          <a:p>
            <a:r>
              <a:rPr lang="en-US" dirty="0" smtClean="0"/>
              <a:t>right hand rule</a:t>
            </a:r>
          </a:p>
          <a:p>
            <a:r>
              <a:rPr lang="en-US" dirty="0" smtClean="0"/>
              <a:t>force on the conductor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07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09800" y="2590800"/>
            <a:ext cx="59234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the order of the cross product between</a:t>
            </a:r>
          </a:p>
          <a:p>
            <a:r>
              <a:rPr lang="en-US" dirty="0" smtClean="0"/>
              <a:t>current and flux density to determine force </a:t>
            </a:r>
          </a:p>
          <a:p>
            <a:r>
              <a:rPr lang="en-US" dirty="0" smtClean="0"/>
              <a:t>direction?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01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305800" cy="1143000"/>
          </a:xfrm>
        </p:spPr>
        <p:txBody>
          <a:bodyPr/>
          <a:lstStyle/>
          <a:p>
            <a:r>
              <a:rPr lang="en-US" sz="3200" dirty="0" smtClean="0"/>
              <a:t>Fig. 6.7 Conductor Moving in a Magnetic Field</a:t>
            </a:r>
            <a:endParaRPr lang="en-US" sz="3200" dirty="0"/>
          </a:p>
        </p:txBody>
      </p:sp>
      <p:grpSp>
        <p:nvGrpSpPr>
          <p:cNvPr id="3" name="Group 34"/>
          <p:cNvGrpSpPr>
            <a:grpSpLocks noChangeAspect="1"/>
          </p:cNvGrpSpPr>
          <p:nvPr/>
        </p:nvGrpSpPr>
        <p:grpSpPr bwMode="auto">
          <a:xfrm>
            <a:off x="4800600" y="1190624"/>
            <a:ext cx="3474720" cy="2882444"/>
            <a:chOff x="3552" y="2304"/>
            <a:chExt cx="1584" cy="1314"/>
          </a:xfrm>
        </p:grpSpPr>
        <p:pic>
          <p:nvPicPr>
            <p:cNvPr id="4" name="Picture 1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52" y="2304"/>
              <a:ext cx="1584" cy="1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5" name="Object 19"/>
            <p:cNvGraphicFramePr>
              <a:graphicFrameLocks noChangeAspect="1"/>
            </p:cNvGraphicFramePr>
            <p:nvPr/>
          </p:nvGraphicFramePr>
          <p:xfrm>
            <a:off x="3853" y="2372"/>
            <a:ext cx="191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1" name="Equation" r:id="rId4" imgW="304560" imgH="279360" progId="Equation.DSMT4">
                    <p:embed/>
                  </p:oleObj>
                </mc:Choice>
                <mc:Fallback>
                  <p:oleObj name="Equation" r:id="rId4" imgW="30456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3" y="2372"/>
                          <a:ext cx="191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20"/>
            <p:cNvGraphicFramePr>
              <a:graphicFrameLocks noChangeAspect="1"/>
            </p:cNvGraphicFramePr>
            <p:nvPr/>
          </p:nvGraphicFramePr>
          <p:xfrm>
            <a:off x="4932" y="3204"/>
            <a:ext cx="88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2" name="Equation" r:id="rId6" imgW="139680" imgH="152280" progId="Equation.DSMT4">
                    <p:embed/>
                  </p:oleObj>
                </mc:Choice>
                <mc:Fallback>
                  <p:oleObj name="Equation" r:id="rId6" imgW="13968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" y="3204"/>
                          <a:ext cx="88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21"/>
            <p:cNvGraphicFramePr>
              <a:graphicFrameLocks noChangeAspect="1"/>
            </p:cNvGraphicFramePr>
            <p:nvPr/>
          </p:nvGraphicFramePr>
          <p:xfrm>
            <a:off x="4312" y="2736"/>
            <a:ext cx="640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3" name="Equation" r:id="rId8" imgW="1015920" imgH="228600" progId="Equation.DSMT4">
                    <p:embed/>
                  </p:oleObj>
                </mc:Choice>
                <mc:Fallback>
                  <p:oleObj name="Equation" r:id="rId8" imgW="101592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2" y="2736"/>
                          <a:ext cx="640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35"/>
          <p:cNvGrpSpPr>
            <a:grpSpLocks noChangeAspect="1"/>
          </p:cNvGrpSpPr>
          <p:nvPr/>
        </p:nvGrpSpPr>
        <p:grpSpPr bwMode="auto">
          <a:xfrm>
            <a:off x="152399" y="1171571"/>
            <a:ext cx="4389120" cy="2999091"/>
            <a:chOff x="3072" y="708"/>
            <a:chExt cx="2084" cy="1424"/>
          </a:xfrm>
        </p:grpSpPr>
        <p:pic>
          <p:nvPicPr>
            <p:cNvPr id="9" name="Picture 3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072" y="768"/>
              <a:ext cx="2084" cy="1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0" name="Object 26"/>
            <p:cNvGraphicFramePr>
              <a:graphicFrameLocks noChangeAspect="1"/>
            </p:cNvGraphicFramePr>
            <p:nvPr/>
          </p:nvGraphicFramePr>
          <p:xfrm>
            <a:off x="4080" y="1816"/>
            <a:ext cx="191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4" name="Equation" r:id="rId11" imgW="304560" imgH="279360" progId="Equation.DSMT4">
                    <p:embed/>
                  </p:oleObj>
                </mc:Choice>
                <mc:Fallback>
                  <p:oleObj name="Equation" r:id="rId11" imgW="30456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1816"/>
                          <a:ext cx="191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27"/>
            <p:cNvGraphicFramePr>
              <a:graphicFrameLocks noChangeAspect="1"/>
            </p:cNvGraphicFramePr>
            <p:nvPr/>
          </p:nvGraphicFramePr>
          <p:xfrm>
            <a:off x="4085" y="820"/>
            <a:ext cx="191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5" name="Equation" r:id="rId13" imgW="304560" imgH="279360" progId="Equation.DSMT4">
                    <p:embed/>
                  </p:oleObj>
                </mc:Choice>
                <mc:Fallback>
                  <p:oleObj name="Equation" r:id="rId13" imgW="30456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5" y="820"/>
                          <a:ext cx="191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28"/>
            <p:cNvGraphicFramePr>
              <a:graphicFrameLocks noChangeAspect="1"/>
            </p:cNvGraphicFramePr>
            <p:nvPr/>
          </p:nvGraphicFramePr>
          <p:xfrm>
            <a:off x="4548" y="1380"/>
            <a:ext cx="88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6" name="Equation" r:id="rId14" imgW="139680" imgH="152280" progId="Equation.DSMT4">
                    <p:embed/>
                  </p:oleObj>
                </mc:Choice>
                <mc:Fallback>
                  <p:oleObj name="Equation" r:id="rId14" imgW="13968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8" y="1380"/>
                          <a:ext cx="88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29"/>
            <p:cNvGraphicFramePr>
              <a:graphicFrameLocks noChangeAspect="1"/>
            </p:cNvGraphicFramePr>
            <p:nvPr/>
          </p:nvGraphicFramePr>
          <p:xfrm>
            <a:off x="3168" y="1008"/>
            <a:ext cx="640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7" name="Equation" r:id="rId16" imgW="1015920" imgH="228600" progId="Equation.DSMT4">
                    <p:embed/>
                  </p:oleObj>
                </mc:Choice>
                <mc:Fallback>
                  <p:oleObj name="Equation" r:id="rId16" imgW="101592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008"/>
                          <a:ext cx="640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30"/>
            <p:cNvGraphicFramePr>
              <a:graphicFrameLocks noChangeAspect="1"/>
            </p:cNvGraphicFramePr>
            <p:nvPr/>
          </p:nvGraphicFramePr>
          <p:xfrm>
            <a:off x="4116" y="2012"/>
            <a:ext cx="88" cy="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8" name="Equation" r:id="rId17" imgW="139680" imgH="101520" progId="Equation.DSMT4">
                    <p:embed/>
                  </p:oleObj>
                </mc:Choice>
                <mc:Fallback>
                  <p:oleObj name="Equation" r:id="rId17" imgW="139680" imgH="1015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6" y="2012"/>
                          <a:ext cx="88" cy="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31"/>
            <p:cNvGraphicFramePr>
              <a:graphicFrameLocks noChangeAspect="1"/>
            </p:cNvGraphicFramePr>
            <p:nvPr/>
          </p:nvGraphicFramePr>
          <p:xfrm>
            <a:off x="4116" y="708"/>
            <a:ext cx="95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89" name="Equation" r:id="rId19" imgW="152280" imgH="152280" progId="Equation.DSMT4">
                    <p:embed/>
                  </p:oleObj>
                </mc:Choice>
                <mc:Fallback>
                  <p:oleObj name="Equation" r:id="rId19" imgW="15228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6" y="708"/>
                          <a:ext cx="95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88142"/>
              </p:ext>
            </p:extLst>
          </p:nvPr>
        </p:nvGraphicFramePr>
        <p:xfrm>
          <a:off x="381000" y="4457700"/>
          <a:ext cx="5573643" cy="186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0" name="Equation" r:id="rId21" imgW="2616200" imgH="876300" progId="Equation.DSMT4">
                  <p:embed/>
                </p:oleObj>
              </mc:Choice>
              <mc:Fallback>
                <p:oleObj name="Equation" r:id="rId21" imgW="2616200" imgH="87630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457700"/>
                        <a:ext cx="5573643" cy="186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537960" y="4170662"/>
            <a:ext cx="1996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velocity cross flux density</a:t>
            </a:r>
          </a:p>
          <a:p>
            <a:r>
              <a:rPr lang="en-US" dirty="0" smtClean="0"/>
              <a:t>u cross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6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6.8 Example 6.3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8" y="990600"/>
            <a:ext cx="8581768" cy="228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6800" y="38862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Determine the polarity of the induced </a:t>
            </a:r>
            <a:r>
              <a:rPr lang="en-US" dirty="0" err="1" smtClean="0"/>
              <a:t>emf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Top side or bottom side?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0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6.9 Motoring Mode</a:t>
            </a:r>
            <a:endParaRPr lang="en-US" sz="3600" dirty="0"/>
          </a:p>
        </p:txBody>
      </p:sp>
      <p:grpSp>
        <p:nvGrpSpPr>
          <p:cNvPr id="3" name="Group 43"/>
          <p:cNvGrpSpPr>
            <a:grpSpLocks noChangeAspect="1"/>
          </p:cNvGrpSpPr>
          <p:nvPr/>
        </p:nvGrpSpPr>
        <p:grpSpPr bwMode="auto">
          <a:xfrm>
            <a:off x="152400" y="1069964"/>
            <a:ext cx="5212080" cy="4283834"/>
            <a:chOff x="3360" y="624"/>
            <a:chExt cx="2100" cy="1726"/>
          </a:xfrm>
        </p:grpSpPr>
        <p:pic>
          <p:nvPicPr>
            <p:cNvPr id="4" name="Picture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0" y="624"/>
              <a:ext cx="2073" cy="1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5" name="Object 10"/>
            <p:cNvGraphicFramePr>
              <a:graphicFrameLocks noChangeAspect="1"/>
            </p:cNvGraphicFramePr>
            <p:nvPr/>
          </p:nvGraphicFramePr>
          <p:xfrm>
            <a:off x="3393" y="1909"/>
            <a:ext cx="335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76" name="Equation" r:id="rId4" imgW="533160" imgH="215640" progId="Equation.DSMT4">
                    <p:embed/>
                  </p:oleObj>
                </mc:Choice>
                <mc:Fallback>
                  <p:oleObj name="Equation" r:id="rId4" imgW="53316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3" y="1909"/>
                          <a:ext cx="335" cy="1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11"/>
            <p:cNvGraphicFramePr>
              <a:graphicFrameLocks noChangeAspect="1"/>
            </p:cNvGraphicFramePr>
            <p:nvPr/>
          </p:nvGraphicFramePr>
          <p:xfrm>
            <a:off x="3364" y="1808"/>
            <a:ext cx="455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77" name="Equation" r:id="rId6" imgW="723600" imgH="190440" progId="Equation.DSMT4">
                    <p:embed/>
                  </p:oleObj>
                </mc:Choice>
                <mc:Fallback>
                  <p:oleObj name="Equation" r:id="rId6" imgW="72360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4" y="1808"/>
                          <a:ext cx="455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12"/>
            <p:cNvGraphicFramePr>
              <a:graphicFrameLocks noChangeAspect="1"/>
            </p:cNvGraphicFramePr>
            <p:nvPr/>
          </p:nvGraphicFramePr>
          <p:xfrm>
            <a:off x="3792" y="1344"/>
            <a:ext cx="95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78" name="Equation" r:id="rId8" imgW="152280" imgH="152280" progId="Equation.DSMT4">
                    <p:embed/>
                  </p:oleObj>
                </mc:Choice>
                <mc:Fallback>
                  <p:oleObj name="Equation" r:id="rId8" imgW="15228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344"/>
                          <a:ext cx="95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13"/>
            <p:cNvGraphicFramePr>
              <a:graphicFrameLocks noChangeAspect="1"/>
            </p:cNvGraphicFramePr>
            <p:nvPr/>
          </p:nvGraphicFramePr>
          <p:xfrm>
            <a:off x="3780" y="1580"/>
            <a:ext cx="88" cy="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79" name="Equation" r:id="rId10" imgW="139680" imgH="101520" progId="Equation.DSMT4">
                    <p:embed/>
                  </p:oleObj>
                </mc:Choice>
                <mc:Fallback>
                  <p:oleObj name="Equation" r:id="rId10" imgW="139680" imgH="1015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0" y="1580"/>
                          <a:ext cx="88" cy="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4"/>
            <p:cNvGraphicFramePr>
              <a:graphicFrameLocks noChangeAspect="1"/>
            </p:cNvGraphicFramePr>
            <p:nvPr/>
          </p:nvGraphicFramePr>
          <p:xfrm>
            <a:off x="3772" y="1416"/>
            <a:ext cx="120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0" name="Equation" r:id="rId12" imgW="190440" imgH="241200" progId="Equation.DSMT4">
                    <p:embed/>
                  </p:oleObj>
                </mc:Choice>
                <mc:Fallback>
                  <p:oleObj name="Equation" r:id="rId12" imgW="19044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2" y="1416"/>
                          <a:ext cx="120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15"/>
            <p:cNvGraphicFramePr>
              <a:graphicFrameLocks noChangeAspect="1"/>
            </p:cNvGraphicFramePr>
            <p:nvPr/>
          </p:nvGraphicFramePr>
          <p:xfrm>
            <a:off x="4388" y="1450"/>
            <a:ext cx="191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1" name="Equation" r:id="rId14" imgW="304560" imgH="241200" progId="Equation.DSMT4">
                    <p:embed/>
                  </p:oleObj>
                </mc:Choice>
                <mc:Fallback>
                  <p:oleObj name="Equation" r:id="rId14" imgW="30456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8" y="1450"/>
                          <a:ext cx="191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9338272"/>
                </p:ext>
              </p:extLst>
            </p:nvPr>
          </p:nvGraphicFramePr>
          <p:xfrm>
            <a:off x="4199" y="1248"/>
            <a:ext cx="176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2" name="Equation" r:id="rId16" imgW="279360" imgH="241200" progId="Equation.DSMT4">
                    <p:embed/>
                  </p:oleObj>
                </mc:Choice>
                <mc:Fallback>
                  <p:oleObj name="Equation" r:id="rId16" imgW="27936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9" y="1248"/>
                          <a:ext cx="176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7"/>
            <p:cNvGraphicFramePr>
              <a:graphicFrameLocks noChangeAspect="1"/>
            </p:cNvGraphicFramePr>
            <p:nvPr/>
          </p:nvGraphicFramePr>
          <p:xfrm>
            <a:off x="4212" y="692"/>
            <a:ext cx="95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3" name="Equation" r:id="rId18" imgW="152280" imgH="190440" progId="Equation.DSMT4">
                    <p:embed/>
                  </p:oleObj>
                </mc:Choice>
                <mc:Fallback>
                  <p:oleObj name="Equation" r:id="rId18" imgW="1522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2" y="692"/>
                          <a:ext cx="95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8"/>
            <p:cNvGraphicFramePr>
              <a:graphicFrameLocks noChangeAspect="1"/>
            </p:cNvGraphicFramePr>
            <p:nvPr/>
          </p:nvGraphicFramePr>
          <p:xfrm>
            <a:off x="3396" y="1416"/>
            <a:ext cx="95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4" name="Equation" r:id="rId20" imgW="152280" imgH="241200" progId="Equation.DSMT4">
                    <p:embed/>
                  </p:oleObj>
                </mc:Choice>
                <mc:Fallback>
                  <p:oleObj name="Equation" r:id="rId20" imgW="1522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6" y="1416"/>
                          <a:ext cx="95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9"/>
            <p:cNvGraphicFramePr>
              <a:graphicFrameLocks noChangeAspect="1"/>
            </p:cNvGraphicFramePr>
            <p:nvPr/>
          </p:nvGraphicFramePr>
          <p:xfrm>
            <a:off x="5181" y="1376"/>
            <a:ext cx="279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5" name="Equation" r:id="rId22" imgW="444240" imgH="177480" progId="Equation.DSMT4">
                    <p:embed/>
                  </p:oleObj>
                </mc:Choice>
                <mc:Fallback>
                  <p:oleObj name="Equation" r:id="rId22" imgW="44424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1" y="1376"/>
                          <a:ext cx="279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21"/>
            <p:cNvGraphicFramePr>
              <a:graphicFrameLocks noChangeAspect="1"/>
            </p:cNvGraphicFramePr>
            <p:nvPr/>
          </p:nvGraphicFramePr>
          <p:xfrm>
            <a:off x="5196" y="1568"/>
            <a:ext cx="20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6" name="Equation" r:id="rId24" imgW="330120" imgH="190440" progId="Equation.DSMT4">
                    <p:embed/>
                  </p:oleObj>
                </mc:Choice>
                <mc:Fallback>
                  <p:oleObj name="Equation" r:id="rId24" imgW="33012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6" y="1568"/>
                          <a:ext cx="208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Group 49"/>
          <p:cNvGrpSpPr>
            <a:grpSpLocks noChangeAspect="1"/>
          </p:cNvGrpSpPr>
          <p:nvPr/>
        </p:nvGrpSpPr>
        <p:grpSpPr bwMode="auto">
          <a:xfrm>
            <a:off x="5882640" y="1219195"/>
            <a:ext cx="3108960" cy="3727047"/>
            <a:chOff x="3792" y="2377"/>
            <a:chExt cx="1343" cy="1610"/>
          </a:xfrm>
        </p:grpSpPr>
        <p:pic>
          <p:nvPicPr>
            <p:cNvPr id="17" name="Picture 37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3792" y="2400"/>
              <a:ext cx="1278" cy="1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8" name="Object 24"/>
            <p:cNvGraphicFramePr>
              <a:graphicFrameLocks noChangeAspect="1"/>
            </p:cNvGraphicFramePr>
            <p:nvPr/>
          </p:nvGraphicFramePr>
          <p:xfrm>
            <a:off x="3916" y="2952"/>
            <a:ext cx="120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7" name="Equation" r:id="rId27" imgW="190440" imgH="241200" progId="Equation.DSMT4">
                    <p:embed/>
                  </p:oleObj>
                </mc:Choice>
                <mc:Fallback>
                  <p:oleObj name="Equation" r:id="rId27" imgW="19044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6" y="2952"/>
                          <a:ext cx="120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25"/>
            <p:cNvGraphicFramePr>
              <a:graphicFrameLocks noChangeAspect="1"/>
            </p:cNvGraphicFramePr>
            <p:nvPr/>
          </p:nvGraphicFramePr>
          <p:xfrm>
            <a:off x="3924" y="2377"/>
            <a:ext cx="95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8" name="Equation" r:id="rId28" imgW="152280" imgH="241200" progId="Equation.DSMT4">
                    <p:embed/>
                  </p:oleObj>
                </mc:Choice>
                <mc:Fallback>
                  <p:oleObj name="Equation" r:id="rId28" imgW="1522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4" y="2377"/>
                          <a:ext cx="95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26"/>
            <p:cNvGraphicFramePr>
              <a:graphicFrameLocks noChangeAspect="1"/>
            </p:cNvGraphicFramePr>
            <p:nvPr/>
          </p:nvGraphicFramePr>
          <p:xfrm>
            <a:off x="4272" y="2466"/>
            <a:ext cx="79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89" name="Equation" r:id="rId29" imgW="126720" imgH="177480" progId="Equation.DSMT4">
                    <p:embed/>
                  </p:oleObj>
                </mc:Choice>
                <mc:Fallback>
                  <p:oleObj name="Equation" r:id="rId29" imgW="12672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466"/>
                          <a:ext cx="79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7"/>
            <p:cNvGraphicFramePr>
              <a:graphicFrameLocks noChangeAspect="1"/>
            </p:cNvGraphicFramePr>
            <p:nvPr/>
          </p:nvGraphicFramePr>
          <p:xfrm>
            <a:off x="3792" y="2820"/>
            <a:ext cx="144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0" name="Equation" r:id="rId31" imgW="228600" imgH="177480" progId="Equation.DSMT4">
                    <p:embed/>
                  </p:oleObj>
                </mc:Choice>
                <mc:Fallback>
                  <p:oleObj name="Equation" r:id="rId31" imgW="22860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2820"/>
                          <a:ext cx="144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28"/>
            <p:cNvGraphicFramePr>
              <a:graphicFrameLocks noChangeAspect="1"/>
            </p:cNvGraphicFramePr>
            <p:nvPr/>
          </p:nvGraphicFramePr>
          <p:xfrm>
            <a:off x="4212" y="3008"/>
            <a:ext cx="103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1" name="Equation" r:id="rId33" imgW="164880" imgH="177480" progId="Equation.DSMT4">
                    <p:embed/>
                  </p:oleObj>
                </mc:Choice>
                <mc:Fallback>
                  <p:oleObj name="Equation" r:id="rId33" imgW="16488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2" y="3008"/>
                          <a:ext cx="103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9"/>
            <p:cNvGraphicFramePr>
              <a:graphicFrameLocks noChangeAspect="1"/>
            </p:cNvGraphicFramePr>
            <p:nvPr/>
          </p:nvGraphicFramePr>
          <p:xfrm>
            <a:off x="4288" y="3392"/>
            <a:ext cx="176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2" name="Equation" r:id="rId35" imgW="279360" imgH="177480" progId="Equation.DSMT4">
                    <p:embed/>
                  </p:oleObj>
                </mc:Choice>
                <mc:Fallback>
                  <p:oleObj name="Equation" r:id="rId35" imgW="27936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8" y="3392"/>
                          <a:ext cx="176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30"/>
            <p:cNvGraphicFramePr>
              <a:graphicFrameLocks noChangeAspect="1"/>
            </p:cNvGraphicFramePr>
            <p:nvPr/>
          </p:nvGraphicFramePr>
          <p:xfrm>
            <a:off x="3959" y="2753"/>
            <a:ext cx="71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3" name="Equation" r:id="rId37" imgW="114120" imgH="152280" progId="Equation.DSMT4">
                    <p:embed/>
                  </p:oleObj>
                </mc:Choice>
                <mc:Fallback>
                  <p:oleObj name="Equation" r:id="rId37" imgW="11412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9" y="2753"/>
                          <a:ext cx="71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33"/>
            <p:cNvGraphicFramePr>
              <a:graphicFrameLocks noChangeAspect="1"/>
            </p:cNvGraphicFramePr>
            <p:nvPr/>
          </p:nvGraphicFramePr>
          <p:xfrm>
            <a:off x="3848" y="3532"/>
            <a:ext cx="191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4" name="Equation" r:id="rId39" imgW="304560" imgH="241200" progId="Equation.DSMT4">
                    <p:embed/>
                  </p:oleObj>
                </mc:Choice>
                <mc:Fallback>
                  <p:oleObj name="Equation" r:id="rId39" imgW="30456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8" y="3532"/>
                          <a:ext cx="191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34"/>
            <p:cNvGraphicFramePr>
              <a:graphicFrameLocks noChangeAspect="1"/>
            </p:cNvGraphicFramePr>
            <p:nvPr/>
          </p:nvGraphicFramePr>
          <p:xfrm>
            <a:off x="5028" y="2672"/>
            <a:ext cx="95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5" name="Equation" r:id="rId40" imgW="152280" imgH="190440" progId="Equation.DSMT4">
                    <p:embed/>
                  </p:oleObj>
                </mc:Choice>
                <mc:Fallback>
                  <p:oleObj name="Equation" r:id="rId40" imgW="1522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8" y="2672"/>
                          <a:ext cx="95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38"/>
            <p:cNvGraphicFramePr>
              <a:graphicFrameLocks noChangeAspect="1"/>
            </p:cNvGraphicFramePr>
            <p:nvPr/>
          </p:nvGraphicFramePr>
          <p:xfrm>
            <a:off x="4280" y="2734"/>
            <a:ext cx="183" cy="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6" name="Equation" r:id="rId41" imgW="291960" imgH="203040" progId="Equation.DSMT4">
                    <p:embed/>
                  </p:oleObj>
                </mc:Choice>
                <mc:Fallback>
                  <p:oleObj name="Equation" r:id="rId41" imgW="29196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0" y="2734"/>
                          <a:ext cx="183" cy="1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39"/>
            <p:cNvGraphicFramePr>
              <a:graphicFrameLocks noChangeAspect="1"/>
            </p:cNvGraphicFramePr>
            <p:nvPr/>
          </p:nvGraphicFramePr>
          <p:xfrm>
            <a:off x="4860" y="2730"/>
            <a:ext cx="183" cy="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7" name="Equation" r:id="rId43" imgW="291960" imgH="203040" progId="Equation.DSMT4">
                    <p:embed/>
                  </p:oleObj>
                </mc:Choice>
                <mc:Fallback>
                  <p:oleObj name="Equation" r:id="rId43" imgW="29196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0" y="2730"/>
                          <a:ext cx="183" cy="1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45"/>
            <p:cNvGraphicFramePr>
              <a:graphicFrameLocks noChangeAspect="1"/>
            </p:cNvGraphicFramePr>
            <p:nvPr/>
          </p:nvGraphicFramePr>
          <p:xfrm>
            <a:off x="3966" y="3312"/>
            <a:ext cx="71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8" name="Equation" r:id="rId45" imgW="114120" imgH="152280" progId="Equation.DSMT4">
                    <p:embed/>
                  </p:oleObj>
                </mc:Choice>
                <mc:Fallback>
                  <p:oleObj name="Equation" r:id="rId45" imgW="11412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6" y="3312"/>
                          <a:ext cx="71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46"/>
            <p:cNvGraphicFramePr>
              <a:graphicFrameLocks noChangeAspect="1"/>
            </p:cNvGraphicFramePr>
            <p:nvPr/>
          </p:nvGraphicFramePr>
          <p:xfrm>
            <a:off x="3966" y="3804"/>
            <a:ext cx="71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99" name="Equation" r:id="rId46" imgW="114120" imgH="152280" progId="Equation.DSMT4">
                    <p:embed/>
                  </p:oleObj>
                </mc:Choice>
                <mc:Fallback>
                  <p:oleObj name="Equation" r:id="rId46" imgW="11412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6" y="3804"/>
                          <a:ext cx="71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47"/>
            <p:cNvGraphicFramePr>
              <a:graphicFrameLocks noChangeAspect="1"/>
            </p:cNvGraphicFramePr>
            <p:nvPr/>
          </p:nvGraphicFramePr>
          <p:xfrm>
            <a:off x="5040" y="3264"/>
            <a:ext cx="95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00" name="Equation" r:id="rId47" imgW="152280" imgH="190440" progId="Equation.DSMT4">
                    <p:embed/>
                  </p:oleObj>
                </mc:Choice>
                <mc:Fallback>
                  <p:oleObj name="Equation" r:id="rId47" imgW="1522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3264"/>
                          <a:ext cx="95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48"/>
            <p:cNvGraphicFramePr>
              <a:graphicFrameLocks noChangeAspect="1"/>
            </p:cNvGraphicFramePr>
            <p:nvPr/>
          </p:nvGraphicFramePr>
          <p:xfrm>
            <a:off x="5040" y="3840"/>
            <a:ext cx="95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01" name="Equation" r:id="rId48" imgW="152280" imgH="190440" progId="Equation.DSMT4">
                    <p:embed/>
                  </p:oleObj>
                </mc:Choice>
                <mc:Fallback>
                  <p:oleObj name="Equation" r:id="rId48" imgW="1522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3840"/>
                          <a:ext cx="95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" name="TextBox 32"/>
          <p:cNvSpPr txBox="1"/>
          <p:nvPr/>
        </p:nvSpPr>
        <p:spPr>
          <a:xfrm>
            <a:off x="152401" y="5410200"/>
            <a:ext cx="8688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stator sets up B. An external source sets up </a:t>
            </a:r>
            <a:r>
              <a:rPr lang="en-US" dirty="0" err="1" smtClean="0"/>
              <a:t>ir.</a:t>
            </a:r>
            <a:r>
              <a:rPr lang="en-US" dirty="0" smtClean="0"/>
              <a:t> Ignore resistance.</a:t>
            </a:r>
          </a:p>
          <a:p>
            <a:r>
              <a:rPr lang="en-US" dirty="0" smtClean="0"/>
              <a:t>Determine the polarity of the torque Tem as a function of delta.</a:t>
            </a:r>
          </a:p>
          <a:p>
            <a:r>
              <a:rPr lang="en-US" dirty="0" smtClean="0"/>
              <a:t>Determine the polarity of the </a:t>
            </a:r>
            <a:r>
              <a:rPr lang="en-US" dirty="0" err="1" smtClean="0"/>
              <a:t>bemf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as a function of delta.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2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200" y="76200"/>
            <a:ext cx="990600" cy="1371600"/>
          </a:xfrm>
        </p:spPr>
        <p:txBody>
          <a:bodyPr/>
          <a:lstStyle/>
          <a:p>
            <a:r>
              <a:rPr lang="en-US" sz="3200" dirty="0" err="1" smtClean="0"/>
              <a:t>Hk</a:t>
            </a:r>
            <a:r>
              <a:rPr lang="en-US" sz="3200" dirty="0" smtClean="0"/>
              <a:t>. 4-5</a:t>
            </a:r>
            <a:br>
              <a:rPr lang="en-US" sz="3200" dirty="0" smtClean="0"/>
            </a:br>
            <a:r>
              <a:rPr lang="en-US" sz="1600" dirty="0" err="1" smtClean="0"/>
              <a:t>Vd</a:t>
            </a:r>
            <a:r>
              <a:rPr lang="en-US" sz="1600" dirty="0" smtClean="0"/>
              <a:t> = 150</a:t>
            </a:r>
            <a:endParaRPr lang="en-US" sz="1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0"/>
            <a:ext cx="755373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05600" y="3048000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Check the sum and the difference.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7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6.1 Electric Machine</a:t>
            </a:r>
            <a:endParaRPr lang="en-US" sz="3600" dirty="0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76200" y="1447800"/>
            <a:ext cx="8915400" cy="2971800"/>
            <a:chOff x="384" y="1344"/>
            <a:chExt cx="4246" cy="1191"/>
          </a:xfrm>
        </p:grpSpPr>
        <p:pic>
          <p:nvPicPr>
            <p:cNvPr id="5" name="Picture 1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96" y="1344"/>
              <a:ext cx="3334" cy="1170"/>
            </a:xfrm>
            <a:prstGeom prst="rect">
              <a:avLst/>
            </a:prstGeom>
            <a:noFill/>
            <a:ln>
              <a:noFill/>
            </a:ln>
            <a:effectLst/>
          </p:spPr>
        </p:pic>
        <p:graphicFrame>
          <p:nvGraphicFramePr>
            <p:cNvPr id="6" name="Object 12"/>
            <p:cNvGraphicFramePr>
              <a:graphicFrameLocks noChangeAspect="1"/>
            </p:cNvGraphicFramePr>
            <p:nvPr/>
          </p:nvGraphicFramePr>
          <p:xfrm>
            <a:off x="384" y="2344"/>
            <a:ext cx="1128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39" name="MathType Equation" r:id="rId4" imgW="1790640" imgH="266400" progId="Equation">
                    <p:embed/>
                  </p:oleObj>
                </mc:Choice>
                <mc:Fallback>
                  <p:oleObj name="MathType Equation" r:id="rId4" imgW="1790640" imgH="26640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344"/>
                          <a:ext cx="1128" cy="1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13"/>
            <p:cNvGraphicFramePr>
              <a:graphicFrameLocks noChangeAspect="1"/>
            </p:cNvGraphicFramePr>
            <p:nvPr/>
          </p:nvGraphicFramePr>
          <p:xfrm>
            <a:off x="436" y="2104"/>
            <a:ext cx="102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0" name="MathType Equation" r:id="rId6" imgW="1625400" imgH="266400" progId="Equation">
                    <p:embed/>
                  </p:oleObj>
                </mc:Choice>
                <mc:Fallback>
                  <p:oleObj name="MathType Equation" r:id="rId6" imgW="1625400" imgH="26640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" y="2104"/>
                          <a:ext cx="1024" cy="1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14"/>
            <p:cNvGraphicFramePr>
              <a:graphicFrameLocks noChangeAspect="1"/>
            </p:cNvGraphicFramePr>
            <p:nvPr/>
          </p:nvGraphicFramePr>
          <p:xfrm>
            <a:off x="2877" y="2100"/>
            <a:ext cx="335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1" name="Equation" r:id="rId8" imgW="533160" imgH="291960" progId="Equation.DSMT4">
                    <p:embed/>
                  </p:oleObj>
                </mc:Choice>
                <mc:Fallback>
                  <p:oleObj name="Equation" r:id="rId8" imgW="533160" imgH="2919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7" y="2100"/>
                          <a:ext cx="335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6"/>
            <p:cNvGraphicFramePr>
              <a:graphicFrameLocks noChangeAspect="1"/>
            </p:cNvGraphicFramePr>
            <p:nvPr/>
          </p:nvGraphicFramePr>
          <p:xfrm>
            <a:off x="1769" y="2100"/>
            <a:ext cx="279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2" name="Equation" r:id="rId10" imgW="444240" imgH="291960" progId="Equation.DSMT4">
                    <p:embed/>
                  </p:oleObj>
                </mc:Choice>
                <mc:Fallback>
                  <p:oleObj name="Equation" r:id="rId10" imgW="444240" imgH="2919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9" y="2100"/>
                          <a:ext cx="279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19"/>
            <p:cNvGraphicFramePr>
              <a:graphicFrameLocks noChangeAspect="1"/>
            </p:cNvGraphicFramePr>
            <p:nvPr/>
          </p:nvGraphicFramePr>
          <p:xfrm>
            <a:off x="1392" y="1488"/>
            <a:ext cx="631" cy="3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3" name="MathType Equation" r:id="rId12" imgW="1002960" imgH="622080" progId="Equation">
                    <p:embed/>
                  </p:oleObj>
                </mc:Choice>
                <mc:Fallback>
                  <p:oleObj name="MathType Equation" r:id="rId12" imgW="1002960" imgH="62208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1488"/>
                          <a:ext cx="631" cy="3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20"/>
            <p:cNvGraphicFramePr>
              <a:graphicFrameLocks noChangeAspect="1"/>
            </p:cNvGraphicFramePr>
            <p:nvPr/>
          </p:nvGraphicFramePr>
          <p:xfrm>
            <a:off x="2544" y="1488"/>
            <a:ext cx="631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4" name="MathType Equation" r:id="rId14" imgW="1002960" imgH="571320" progId="Equation">
                    <p:embed/>
                  </p:oleObj>
                </mc:Choice>
                <mc:Fallback>
                  <p:oleObj name="MathType Equation" r:id="rId14" imgW="1002960" imgH="57132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1488"/>
                          <a:ext cx="631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21"/>
            <p:cNvGraphicFramePr>
              <a:graphicFrameLocks noChangeAspect="1"/>
            </p:cNvGraphicFramePr>
            <p:nvPr/>
          </p:nvGraphicFramePr>
          <p:xfrm>
            <a:off x="3792" y="1488"/>
            <a:ext cx="760" cy="3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5" name="MathType Equation" r:id="rId16" imgW="1206360" imgH="622080" progId="Equation">
                    <p:embed/>
                  </p:oleObj>
                </mc:Choice>
                <mc:Fallback>
                  <p:oleObj name="MathType Equation" r:id="rId16" imgW="1206360" imgH="622080" progId="Equation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488"/>
                          <a:ext cx="760" cy="3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24"/>
            <p:cNvGraphicFramePr>
              <a:graphicFrameLocks noChangeAspect="1"/>
            </p:cNvGraphicFramePr>
            <p:nvPr/>
          </p:nvGraphicFramePr>
          <p:xfrm>
            <a:off x="3504" y="2352"/>
            <a:ext cx="335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6" name="Equation" r:id="rId18" imgW="533160" imgH="291960" progId="Equation.DSMT4">
                    <p:embed/>
                  </p:oleObj>
                </mc:Choice>
                <mc:Fallback>
                  <p:oleObj name="Equation" r:id="rId18" imgW="533160" imgH="2919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352"/>
                          <a:ext cx="335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25"/>
            <p:cNvGraphicFramePr>
              <a:graphicFrameLocks noChangeAspect="1"/>
            </p:cNvGraphicFramePr>
            <p:nvPr/>
          </p:nvGraphicFramePr>
          <p:xfrm>
            <a:off x="2352" y="2352"/>
            <a:ext cx="279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7" name="Equation" r:id="rId19" imgW="444240" imgH="291960" progId="Equation.DSMT4">
                    <p:embed/>
                  </p:oleObj>
                </mc:Choice>
                <mc:Fallback>
                  <p:oleObj name="Equation" r:id="rId19" imgW="444240" imgH="2919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2352"/>
                          <a:ext cx="279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1295400" y="4800600"/>
            <a:ext cx="42915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Examples to the right?</a:t>
            </a:r>
          </a:p>
          <a:p>
            <a:r>
              <a:rPr lang="en-US" dirty="0" smtClean="0"/>
              <a:t>Examples to the left?</a:t>
            </a:r>
          </a:p>
          <a:p>
            <a:r>
              <a:rPr lang="en-US" dirty="0" smtClean="0"/>
              <a:t>Examples both ways?</a:t>
            </a:r>
          </a:p>
          <a:p>
            <a:r>
              <a:rPr lang="en-US" dirty="0" smtClean="0"/>
              <a:t>Which way is the most common?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4.5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43113"/>
            <a:ext cx="8967950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254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7039"/>
            <a:ext cx="2743200" cy="533400"/>
          </a:xfrm>
        </p:spPr>
        <p:txBody>
          <a:bodyPr/>
          <a:lstStyle/>
          <a:p>
            <a:r>
              <a:rPr lang="en-US" sz="3600" dirty="0" err="1" smtClean="0"/>
              <a:t>Hk</a:t>
            </a:r>
            <a:r>
              <a:rPr lang="en-US" sz="3600" dirty="0" smtClean="0"/>
              <a:t>. 4.5</a:t>
            </a:r>
            <a:endParaRPr lang="en-US" sz="3600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9" y="1066800"/>
            <a:ext cx="8776791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31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7039"/>
            <a:ext cx="2743200" cy="533400"/>
          </a:xfrm>
        </p:spPr>
        <p:txBody>
          <a:bodyPr/>
          <a:lstStyle/>
          <a:p>
            <a:r>
              <a:rPr lang="en-US" sz="3600" dirty="0" err="1" smtClean="0"/>
              <a:t>Hk</a:t>
            </a:r>
            <a:r>
              <a:rPr lang="en-US" sz="3600" dirty="0" smtClean="0"/>
              <a:t>. 4.5</a:t>
            </a:r>
            <a:endParaRPr lang="en-US" sz="36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95319"/>
            <a:ext cx="9052560" cy="538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8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1828800" cy="609600"/>
          </a:xfrm>
        </p:spPr>
        <p:txBody>
          <a:bodyPr/>
          <a:lstStyle/>
          <a:p>
            <a:r>
              <a:rPr lang="en-US" sz="3200" dirty="0" err="1" smtClean="0"/>
              <a:t>Hk</a:t>
            </a:r>
            <a:r>
              <a:rPr lang="en-US" sz="3200" dirty="0" smtClean="0"/>
              <a:t>. 4-6</a:t>
            </a:r>
            <a:endParaRPr lang="en-US" sz="32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90600"/>
            <a:ext cx="9085353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62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1828800" cy="609600"/>
          </a:xfrm>
        </p:spPr>
        <p:txBody>
          <a:bodyPr/>
          <a:lstStyle/>
          <a:p>
            <a:r>
              <a:rPr lang="en-US" sz="3200" dirty="0" err="1" smtClean="0"/>
              <a:t>Hk</a:t>
            </a:r>
            <a:r>
              <a:rPr lang="en-US" sz="3200" dirty="0" smtClean="0"/>
              <a:t>. 4-6</a:t>
            </a:r>
            <a:endParaRPr lang="en-US" sz="32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896075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17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1828800" cy="609600"/>
          </a:xfrm>
        </p:spPr>
        <p:txBody>
          <a:bodyPr/>
          <a:lstStyle/>
          <a:p>
            <a:r>
              <a:rPr lang="en-US" sz="3200" dirty="0" err="1" smtClean="0"/>
              <a:t>Hk</a:t>
            </a:r>
            <a:r>
              <a:rPr lang="en-US" sz="3200" dirty="0" smtClean="0"/>
              <a:t>. 4-6</a:t>
            </a:r>
            <a:endParaRPr lang="en-US" sz="32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90600"/>
            <a:ext cx="9085353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17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1828800" cy="609600"/>
          </a:xfrm>
        </p:spPr>
        <p:txBody>
          <a:bodyPr/>
          <a:lstStyle/>
          <a:p>
            <a:r>
              <a:rPr lang="en-US" sz="3200" dirty="0" err="1" smtClean="0"/>
              <a:t>Hk</a:t>
            </a:r>
            <a:r>
              <a:rPr lang="en-US" sz="3200" dirty="0" smtClean="0"/>
              <a:t>. 4-6</a:t>
            </a:r>
            <a:endParaRPr lang="en-US" sz="32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847724"/>
            <a:ext cx="8568739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73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0"/>
            <a:ext cx="5181600" cy="838200"/>
          </a:xfrm>
        </p:spPr>
        <p:txBody>
          <a:bodyPr/>
          <a:lstStyle/>
          <a:p>
            <a:r>
              <a:rPr lang="en-US" sz="3200" dirty="0" err="1" smtClean="0"/>
              <a:t>Hk</a:t>
            </a:r>
            <a:r>
              <a:rPr lang="en-US" sz="3200" dirty="0" smtClean="0"/>
              <a:t>. 4-6</a:t>
            </a:r>
            <a:endParaRPr lang="en-US" sz="32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714375"/>
            <a:ext cx="8958815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2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0" y="533400"/>
            <a:ext cx="1447800" cy="1143000"/>
          </a:xfrm>
        </p:spPr>
        <p:txBody>
          <a:bodyPr/>
          <a:lstStyle/>
          <a:p>
            <a:r>
              <a:rPr lang="en-US" dirty="0" err="1" smtClean="0"/>
              <a:t>Hk</a:t>
            </a:r>
            <a:r>
              <a:rPr lang="en-US" dirty="0" smtClean="0"/>
              <a:t> 4-7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199"/>
            <a:ext cx="7467600" cy="669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8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0"/>
            <a:ext cx="990600" cy="914400"/>
          </a:xfrm>
        </p:spPr>
        <p:txBody>
          <a:bodyPr/>
          <a:lstStyle/>
          <a:p>
            <a:r>
              <a:rPr lang="en-US" sz="3200" dirty="0" smtClean="0"/>
              <a:t>4.7</a:t>
            </a:r>
            <a:endParaRPr lang="en-US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7275"/>
            <a:ext cx="9092231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92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5638" y="76200"/>
            <a:ext cx="2218362" cy="1752600"/>
          </a:xfrm>
        </p:spPr>
        <p:txBody>
          <a:bodyPr/>
          <a:lstStyle/>
          <a:p>
            <a:r>
              <a:rPr lang="en-US" sz="2800" dirty="0" smtClean="0"/>
              <a:t>HEV PM motor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7001838" cy="662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5600" y="2133600"/>
            <a:ext cx="220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cylindrical in shape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shaft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mounting holes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cooling ports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electrical terminal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7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7250" y="609600"/>
            <a:ext cx="1456750" cy="2895600"/>
          </a:xfrm>
        </p:spPr>
        <p:txBody>
          <a:bodyPr/>
          <a:lstStyle/>
          <a:p>
            <a:r>
              <a:rPr lang="en-US" sz="2800" dirty="0" smtClean="0"/>
              <a:t>Tesla Connector</a:t>
            </a:r>
            <a:endParaRPr lang="en-US" sz="28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76110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5581471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Battery, or dc bus pins</a:t>
            </a:r>
          </a:p>
          <a:p>
            <a:r>
              <a:rPr lang="en-US" dirty="0" smtClean="0"/>
              <a:t>equipment ground, sticks out the farthest</a:t>
            </a:r>
          </a:p>
          <a:p>
            <a:r>
              <a:rPr lang="en-US" dirty="0" smtClean="0"/>
              <a:t>sensor pins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1371600" y="2362200"/>
            <a:ext cx="2209800" cy="3352800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 bwMode="auto">
          <a:xfrm flipV="1">
            <a:off x="4114800" y="2514600"/>
            <a:ext cx="2209800" cy="3352800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5791200" y="2286000"/>
            <a:ext cx="533400" cy="228600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 flipV="1">
            <a:off x="2819400" y="3505200"/>
            <a:ext cx="1676400" cy="2676436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 flipV="1">
            <a:off x="2819400" y="3352800"/>
            <a:ext cx="2400300" cy="3200400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 flipV="1">
            <a:off x="1981200" y="3352800"/>
            <a:ext cx="2133600" cy="3124200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87250" y="3352800"/>
            <a:ext cx="14567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Connectors are always a headache. Why?</a:t>
            </a:r>
          </a:p>
          <a:p>
            <a:endParaRPr lang="en-US" sz="2000" dirty="0"/>
          </a:p>
          <a:p>
            <a:r>
              <a:rPr lang="en-US" sz="2000" dirty="0" smtClean="0"/>
              <a:t>Note cuts in surface of dc bus pins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109537" y="586740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Latch</a:t>
            </a:r>
            <a:endParaRPr lang="en-US" sz="2000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533400" y="4038600"/>
            <a:ext cx="414337" cy="1905000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24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609600"/>
            <a:ext cx="2362200" cy="4191000"/>
          </a:xfrm>
        </p:spPr>
        <p:txBody>
          <a:bodyPr/>
          <a:lstStyle/>
          <a:p>
            <a:r>
              <a:rPr lang="en-US" sz="3200" dirty="0" smtClean="0"/>
              <a:t>Tesla connector Shows spring-loaded door hinge and holding latch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10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Fig. 6.2 Motor Construction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99" y="1773236"/>
            <a:ext cx="4392968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4989512" y="1925637"/>
            <a:ext cx="3773488" cy="2951163"/>
            <a:chOff x="3888" y="816"/>
            <a:chExt cx="1177" cy="1007"/>
          </a:xfrm>
        </p:grpSpPr>
        <p:graphicFrame>
          <p:nvGraphicFramePr>
            <p:cNvPr id="7" name="Object 20"/>
            <p:cNvGraphicFramePr>
              <a:graphicFrameLocks noChangeAspect="1"/>
            </p:cNvGraphicFramePr>
            <p:nvPr/>
          </p:nvGraphicFramePr>
          <p:xfrm>
            <a:off x="4698" y="1002"/>
            <a:ext cx="367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17" name="Equation" r:id="rId4" imgW="583920" imgH="228600" progId="Equation.DSMT4">
                    <p:embed/>
                  </p:oleObj>
                </mc:Choice>
                <mc:Fallback>
                  <p:oleObj name="Equation" r:id="rId4" imgW="58392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8" y="1002"/>
                          <a:ext cx="367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1"/>
            <p:cNvGraphicFramePr>
              <a:graphicFrameLocks noChangeAspect="1"/>
            </p:cNvGraphicFramePr>
            <p:nvPr/>
          </p:nvGraphicFramePr>
          <p:xfrm>
            <a:off x="4600" y="832"/>
            <a:ext cx="296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18" name="Equation" r:id="rId6" imgW="469800" imgH="190440" progId="Equation.DSMT4">
                    <p:embed/>
                  </p:oleObj>
                </mc:Choice>
                <mc:Fallback>
                  <p:oleObj name="Equation" r:id="rId6" imgW="46980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0" y="832"/>
                          <a:ext cx="296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" name="Picture 2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888" y="816"/>
              <a:ext cx="921" cy="1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0" name="Object 23"/>
            <p:cNvGraphicFramePr>
              <a:graphicFrameLocks noChangeAspect="1"/>
            </p:cNvGraphicFramePr>
            <p:nvPr/>
          </p:nvGraphicFramePr>
          <p:xfrm>
            <a:off x="4188" y="1344"/>
            <a:ext cx="28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19" name="Equation" r:id="rId9" imgW="457200" imgH="190440" progId="Equation.DSMT4">
                    <p:embed/>
                  </p:oleObj>
                </mc:Choice>
                <mc:Fallback>
                  <p:oleObj name="Equation" r:id="rId9" imgW="45720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8" y="1344"/>
                          <a:ext cx="28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TextBox 10"/>
          <p:cNvSpPr txBox="1"/>
          <p:nvPr/>
        </p:nvSpPr>
        <p:spPr>
          <a:xfrm>
            <a:off x="533400" y="5029200"/>
            <a:ext cx="228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Shaft</a:t>
            </a:r>
          </a:p>
          <a:p>
            <a:r>
              <a:rPr lang="en-US" dirty="0" smtClean="0"/>
              <a:t>Cylindrical outside appearance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53000" y="51816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Cross section</a:t>
            </a:r>
          </a:p>
          <a:p>
            <a:r>
              <a:rPr lang="en-US" dirty="0" smtClean="0"/>
              <a:t>Why do we need the air gap?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6.3 Structure of Machines</a:t>
            </a:r>
            <a:br>
              <a:rPr lang="en-US" sz="3600" dirty="0" smtClean="0"/>
            </a:br>
            <a:r>
              <a:rPr lang="en-US" sz="3600" dirty="0" smtClean="0"/>
              <a:t> Think of 3-phase</a:t>
            </a:r>
            <a:endParaRPr lang="en-US" sz="3600" dirty="0"/>
          </a:p>
        </p:txBody>
      </p:sp>
      <p:grpSp>
        <p:nvGrpSpPr>
          <p:cNvPr id="3" name="Group 64"/>
          <p:cNvGrpSpPr>
            <a:grpSpLocks noChangeAspect="1"/>
          </p:cNvGrpSpPr>
          <p:nvPr/>
        </p:nvGrpSpPr>
        <p:grpSpPr bwMode="auto">
          <a:xfrm>
            <a:off x="228600" y="1371599"/>
            <a:ext cx="8503920" cy="2834640"/>
            <a:chOff x="720" y="2374"/>
            <a:chExt cx="4312" cy="1450"/>
          </a:xfrm>
        </p:grpSpPr>
        <p:grpSp>
          <p:nvGrpSpPr>
            <p:cNvPr id="4" name="Group 59"/>
            <p:cNvGrpSpPr>
              <a:grpSpLocks/>
            </p:cNvGrpSpPr>
            <p:nvPr/>
          </p:nvGrpSpPr>
          <p:grpSpPr bwMode="auto">
            <a:xfrm>
              <a:off x="720" y="2374"/>
              <a:ext cx="4312" cy="1226"/>
              <a:chOff x="720" y="2489"/>
              <a:chExt cx="4312" cy="1226"/>
            </a:xfrm>
          </p:grpSpPr>
          <p:pic>
            <p:nvPicPr>
              <p:cNvPr id="8" name="Picture 4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984" y="2497"/>
                <a:ext cx="1048" cy="1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3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20" y="2489"/>
                <a:ext cx="1048" cy="1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4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400" y="2496"/>
                <a:ext cx="1048" cy="1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aphicFrame>
            <p:nvGraphicFramePr>
              <p:cNvPr id="11" name="Object 39"/>
              <p:cNvGraphicFramePr>
                <a:graphicFrameLocks noChangeAspect="1"/>
              </p:cNvGraphicFramePr>
              <p:nvPr/>
            </p:nvGraphicFramePr>
            <p:xfrm>
              <a:off x="2480" y="2960"/>
              <a:ext cx="120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38" name="Equation" r:id="rId6" imgW="190440" imgH="190440" progId="Equation.DSMT4">
                      <p:embed/>
                    </p:oleObj>
                  </mc:Choice>
                  <mc:Fallback>
                    <p:oleObj name="Equation" r:id="rId6" imgW="19044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80" y="2960"/>
                            <a:ext cx="120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ct 41"/>
              <p:cNvGraphicFramePr>
                <a:graphicFrameLocks noChangeAspect="1"/>
              </p:cNvGraphicFramePr>
              <p:nvPr/>
            </p:nvGraphicFramePr>
            <p:xfrm>
              <a:off x="2868" y="2576"/>
              <a:ext cx="95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39" name="Equation" r:id="rId8" imgW="152280" imgH="190440" progId="Equation.DSMT4">
                      <p:embed/>
                    </p:oleObj>
                  </mc:Choice>
                  <mc:Fallback>
                    <p:oleObj name="Equation" r:id="rId8" imgW="15228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68" y="2576"/>
                            <a:ext cx="95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Object 45"/>
              <p:cNvGraphicFramePr>
                <a:graphicFrameLocks noChangeAspect="1"/>
              </p:cNvGraphicFramePr>
              <p:nvPr/>
            </p:nvGraphicFramePr>
            <p:xfrm>
              <a:off x="4464" y="2740"/>
              <a:ext cx="95" cy="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0" name="Equation" r:id="rId10" imgW="152280" imgH="152280" progId="Equation.DSMT4">
                      <p:embed/>
                    </p:oleObj>
                  </mc:Choice>
                  <mc:Fallback>
                    <p:oleObj name="Equation" r:id="rId10" imgW="152280" imgH="1522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4" y="2740"/>
                            <a:ext cx="95" cy="9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51"/>
              <p:cNvGraphicFramePr>
                <a:graphicFrameLocks noChangeAspect="1"/>
              </p:cNvGraphicFramePr>
              <p:nvPr/>
            </p:nvGraphicFramePr>
            <p:xfrm>
              <a:off x="4460" y="3217"/>
              <a:ext cx="95" cy="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1" name="Equation" r:id="rId12" imgW="152280" imgH="152280" progId="Equation.DSMT4">
                      <p:embed/>
                    </p:oleObj>
                  </mc:Choice>
                  <mc:Fallback>
                    <p:oleObj name="Equation" r:id="rId12" imgW="152280" imgH="1522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0" y="3217"/>
                            <a:ext cx="95" cy="9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" name="Object 52"/>
              <p:cNvGraphicFramePr>
                <a:graphicFrameLocks noChangeAspect="1"/>
              </p:cNvGraphicFramePr>
              <p:nvPr/>
            </p:nvGraphicFramePr>
            <p:xfrm>
              <a:off x="3264" y="2976"/>
              <a:ext cx="120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2" name="Equation" r:id="rId13" imgW="190440" imgH="190440" progId="Equation.DSMT4">
                      <p:embed/>
                    </p:oleObj>
                  </mc:Choice>
                  <mc:Fallback>
                    <p:oleObj name="Equation" r:id="rId13" imgW="19044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64" y="2976"/>
                            <a:ext cx="120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" name="Object 53"/>
              <p:cNvGraphicFramePr>
                <a:graphicFrameLocks noChangeAspect="1"/>
              </p:cNvGraphicFramePr>
              <p:nvPr/>
            </p:nvGraphicFramePr>
            <p:xfrm>
              <a:off x="4884" y="2976"/>
              <a:ext cx="95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3" name="Equation" r:id="rId14" imgW="152280" imgH="190440" progId="Equation.DSMT4">
                      <p:embed/>
                    </p:oleObj>
                  </mc:Choice>
                  <mc:Fallback>
                    <p:oleObj name="Equation" r:id="rId14" imgW="15228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4" y="2976"/>
                            <a:ext cx="95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" name="Object 54"/>
              <p:cNvGraphicFramePr>
                <a:graphicFrameLocks noChangeAspect="1"/>
              </p:cNvGraphicFramePr>
              <p:nvPr/>
            </p:nvGraphicFramePr>
            <p:xfrm>
              <a:off x="2880" y="3360"/>
              <a:ext cx="95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4" name="Equation" r:id="rId15" imgW="152280" imgH="190440" progId="Equation.DSMT4">
                      <p:embed/>
                    </p:oleObj>
                  </mc:Choice>
                  <mc:Fallback>
                    <p:oleObj name="Equation" r:id="rId15" imgW="15228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3360"/>
                            <a:ext cx="95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" name="Object 56"/>
              <p:cNvGraphicFramePr>
                <a:graphicFrameLocks noChangeAspect="1"/>
              </p:cNvGraphicFramePr>
              <p:nvPr/>
            </p:nvGraphicFramePr>
            <p:xfrm>
              <a:off x="4068" y="2964"/>
              <a:ext cx="95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5" name="Equation" r:id="rId16" imgW="152280" imgH="190440" progId="Equation.DSMT4">
                      <p:embed/>
                    </p:oleObj>
                  </mc:Choice>
                  <mc:Fallback>
                    <p:oleObj name="Equation" r:id="rId16" imgW="15228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68" y="2964"/>
                            <a:ext cx="95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" name="Object 57"/>
              <p:cNvGraphicFramePr>
                <a:graphicFrameLocks noChangeAspect="1"/>
              </p:cNvGraphicFramePr>
              <p:nvPr/>
            </p:nvGraphicFramePr>
            <p:xfrm>
              <a:off x="1600" y="2956"/>
              <a:ext cx="95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6" name="Equation" r:id="rId17" imgW="152280" imgH="190440" progId="Equation.DSMT4">
                      <p:embed/>
                    </p:oleObj>
                  </mc:Choice>
                  <mc:Fallback>
                    <p:oleObj name="Equation" r:id="rId17" imgW="15228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00" y="2956"/>
                            <a:ext cx="95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" name="Object 58"/>
              <p:cNvGraphicFramePr>
                <a:graphicFrameLocks noChangeAspect="1"/>
              </p:cNvGraphicFramePr>
              <p:nvPr/>
            </p:nvGraphicFramePr>
            <p:xfrm>
              <a:off x="752" y="2960"/>
              <a:ext cx="120" cy="1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47" name="Equation" r:id="rId18" imgW="190440" imgH="190440" progId="Equation.DSMT4">
                      <p:embed/>
                    </p:oleObj>
                  </mc:Choice>
                  <mc:Fallback>
                    <p:oleObj name="Equation" r:id="rId18" imgW="19044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52" y="2960"/>
                            <a:ext cx="120" cy="1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" name="Object 61"/>
            <p:cNvGraphicFramePr>
              <a:graphicFrameLocks noChangeAspect="1"/>
            </p:cNvGraphicFramePr>
            <p:nvPr/>
          </p:nvGraphicFramePr>
          <p:xfrm>
            <a:off x="1056" y="3648"/>
            <a:ext cx="36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48" name="Equation" r:id="rId19" imgW="571320" imgH="279360" progId="Equation.DSMT4">
                    <p:embed/>
                  </p:oleObj>
                </mc:Choice>
                <mc:Fallback>
                  <p:oleObj name="Equation" r:id="rId19" imgW="57132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3648"/>
                          <a:ext cx="360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62"/>
            <p:cNvGraphicFramePr>
              <a:graphicFrameLocks noChangeAspect="1"/>
            </p:cNvGraphicFramePr>
            <p:nvPr/>
          </p:nvGraphicFramePr>
          <p:xfrm>
            <a:off x="2736" y="3648"/>
            <a:ext cx="36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49" name="Equation" r:id="rId21" imgW="571320" imgH="279360" progId="Equation.DSMT4">
                    <p:embed/>
                  </p:oleObj>
                </mc:Choice>
                <mc:Fallback>
                  <p:oleObj name="Equation" r:id="rId21" imgW="57132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3648"/>
                          <a:ext cx="360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3"/>
            <p:cNvGraphicFramePr>
              <a:graphicFrameLocks noChangeAspect="1"/>
            </p:cNvGraphicFramePr>
            <p:nvPr/>
          </p:nvGraphicFramePr>
          <p:xfrm>
            <a:off x="4224" y="3648"/>
            <a:ext cx="680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0" name="Equation" r:id="rId23" imgW="1079280" imgH="266400" progId="Equation.DSMT4">
                    <p:embed/>
                  </p:oleObj>
                </mc:Choice>
                <mc:Fallback>
                  <p:oleObj name="Equation" r:id="rId23" imgW="1079280" imgH="266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3648"/>
                          <a:ext cx="680" cy="1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TextBox 20"/>
          <p:cNvSpPr txBox="1"/>
          <p:nvPr/>
        </p:nvSpPr>
        <p:spPr>
          <a:xfrm>
            <a:off x="152400" y="4572000"/>
            <a:ext cx="251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stator has a winding producing a rotating flux</a:t>
            </a:r>
          </a:p>
          <a:p>
            <a:r>
              <a:rPr lang="en-US" dirty="0" smtClean="0"/>
              <a:t>induction motor rotor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00400" y="4419600"/>
            <a:ext cx="28956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differently wound stator to create 4-poles</a:t>
            </a:r>
          </a:p>
          <a:p>
            <a:r>
              <a:rPr lang="en-US" dirty="0" smtClean="0"/>
              <a:t>induction motor rotor (</a:t>
            </a:r>
            <a:r>
              <a:rPr lang="en-US" dirty="0"/>
              <a:t>could be the same </a:t>
            </a:r>
            <a:r>
              <a:rPr lang="en-US" dirty="0" smtClean="0"/>
              <a:t>as the 2-pole)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77001" y="4419600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salient (“sticking out”) poles plus windings on the salient pole rotor. 3-phase stator winding.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2286000"/>
          </a:xfrm>
        </p:spPr>
        <p:txBody>
          <a:bodyPr/>
          <a:lstStyle/>
          <a:p>
            <a:r>
              <a:rPr lang="en-US" sz="3600" dirty="0" smtClean="0"/>
              <a:t>Homework Chapter 6</a:t>
            </a:r>
            <a:r>
              <a:rPr lang="en-US" sz="3600" dirty="0"/>
              <a:t>:</a:t>
            </a:r>
            <a:r>
              <a:rPr lang="en-US" sz="3600" dirty="0" smtClean="0"/>
              <a:t> </a:t>
            </a:r>
            <a:r>
              <a:rPr lang="en-US" sz="3600" dirty="0"/>
              <a:t>Due Tuesday, Sep. 24. No Classes next Tuesday and Thursday. These days will be made up TBD.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048000"/>
            <a:ext cx="7772400" cy="3048000"/>
          </a:xfrm>
        </p:spPr>
        <p:txBody>
          <a:bodyPr/>
          <a:lstStyle/>
          <a:p>
            <a:r>
              <a:rPr lang="en-US" dirty="0" smtClean="0"/>
              <a:t>Problems 6.1, 6.2, 6.3, 6.4, 6.5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67600" y="152400"/>
            <a:ext cx="1524000" cy="1295400"/>
          </a:xfrm>
        </p:spPr>
        <p:txBody>
          <a:bodyPr/>
          <a:lstStyle/>
          <a:p>
            <a:r>
              <a:rPr lang="en-US" sz="3600" dirty="0" err="1" smtClean="0"/>
              <a:t>Hk</a:t>
            </a:r>
            <a:r>
              <a:rPr lang="en-US" sz="3600" dirty="0" smtClean="0"/>
              <a:t> 4.1</a:t>
            </a:r>
            <a:endParaRPr lang="en-US" sz="36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0415"/>
            <a:ext cx="6553200" cy="660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67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4990" y="0"/>
            <a:ext cx="4420410" cy="380994"/>
          </a:xfrm>
        </p:spPr>
        <p:txBody>
          <a:bodyPr/>
          <a:lstStyle/>
          <a:p>
            <a:r>
              <a:rPr lang="en-US" sz="2800" dirty="0" err="1" smtClean="0"/>
              <a:t>Hk</a:t>
            </a:r>
            <a:r>
              <a:rPr lang="en-US" sz="2800" dirty="0" smtClean="0"/>
              <a:t>. 4-2</a:t>
            </a:r>
            <a:endParaRPr lang="en-US" sz="2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81" y="533394"/>
            <a:ext cx="8688419" cy="631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0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Hk</a:t>
            </a:r>
            <a:r>
              <a:rPr lang="en-US" dirty="0" smtClean="0"/>
              <a:t>. 4-3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906539"/>
            <a:ext cx="9052560" cy="411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1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26755</TotalTime>
  <Words>496</Words>
  <Application>Microsoft Office PowerPoint</Application>
  <PresentationFormat>On-screen Show (4:3)</PresentationFormat>
  <Paragraphs>86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Blank Presentation</vt:lpstr>
      <vt:lpstr>MathType Equation</vt:lpstr>
      <vt:lpstr>Equation</vt:lpstr>
      <vt:lpstr>EE130 Electromechanics 2013</vt:lpstr>
      <vt:lpstr>Fig. 6.1 Electric Machine</vt:lpstr>
      <vt:lpstr>HEV PM motor</vt:lpstr>
      <vt:lpstr>Fig. 6.2 Motor Construction</vt:lpstr>
      <vt:lpstr>Fig. 6.3 Structure of Machines  Think of 3-phase</vt:lpstr>
      <vt:lpstr>Homework Chapter 6: Due Tuesday, Sep. 24. No Classes next Tuesday and Thursday. These days will be made up TBD.</vt:lpstr>
      <vt:lpstr>Hk 4.1</vt:lpstr>
      <vt:lpstr>Hk. 4-2</vt:lpstr>
      <vt:lpstr>Hk. 4-3</vt:lpstr>
      <vt:lpstr>Hk. 4-4</vt:lpstr>
      <vt:lpstr>Fig. 6.4 Production of Magnetic Field</vt:lpstr>
      <vt:lpstr>Questions</vt:lpstr>
      <vt:lpstr>Fig. 6.4 cont Plot of air gap flux density</vt:lpstr>
      <vt:lpstr>Fig. 6.5 Electric Force (Lawrence Force)</vt:lpstr>
      <vt:lpstr>Question</vt:lpstr>
      <vt:lpstr>Fig. 6.7 Conductor Moving in a Magnetic Field</vt:lpstr>
      <vt:lpstr>Fig. 6.8 Example 6.3</vt:lpstr>
      <vt:lpstr>Fig. 6.9 Motoring Mode</vt:lpstr>
      <vt:lpstr>Hk. 4-5 Vd = 150</vt:lpstr>
      <vt:lpstr>4.5</vt:lpstr>
      <vt:lpstr>Hk. 4.5</vt:lpstr>
      <vt:lpstr>Hk. 4.5</vt:lpstr>
      <vt:lpstr>Hk. 4-6</vt:lpstr>
      <vt:lpstr>Hk. 4-6</vt:lpstr>
      <vt:lpstr>Hk. 4-6</vt:lpstr>
      <vt:lpstr>Hk. 4-6</vt:lpstr>
      <vt:lpstr>Hk. 4-6</vt:lpstr>
      <vt:lpstr>Hk 4-7</vt:lpstr>
      <vt:lpstr>4.7</vt:lpstr>
      <vt:lpstr>Tesla Connector</vt:lpstr>
      <vt:lpstr>Tesla connector Shows spring-loaded door hinge and holding latch</vt:lpstr>
    </vt:vector>
  </TitlesOfParts>
  <Company>뿿��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EE130 Electromechanics 2013</dc:title>
  <dc:creator>Mary Jean Wagner</dc:creator>
  <cp:lastModifiedBy>wagneretal</cp:lastModifiedBy>
  <cp:revision>174</cp:revision>
  <dcterms:created xsi:type="dcterms:W3CDTF">2013-08-02T15:21:37Z</dcterms:created>
  <dcterms:modified xsi:type="dcterms:W3CDTF">2013-09-21T17:10:59Z</dcterms:modified>
</cp:coreProperties>
</file>