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70" r:id="rId3"/>
    <p:sldId id="272" r:id="rId4"/>
    <p:sldId id="275" r:id="rId5"/>
    <p:sldId id="291" r:id="rId6"/>
    <p:sldId id="277" r:id="rId7"/>
    <p:sldId id="278" r:id="rId8"/>
    <p:sldId id="267" r:id="rId9"/>
    <p:sldId id="290" r:id="rId10"/>
    <p:sldId id="283" r:id="rId11"/>
    <p:sldId id="284" r:id="rId12"/>
    <p:sldId id="285" r:id="rId13"/>
    <p:sldId id="286" r:id="rId14"/>
    <p:sldId id="288" r:id="rId15"/>
    <p:sldId id="292" r:id="rId16"/>
    <p:sldId id="293" r:id="rId17"/>
    <p:sldId id="294" r:id="rId18"/>
    <p:sldId id="276" r:id="rId19"/>
    <p:sldId id="281" r:id="rId20"/>
    <p:sldId id="282" r:id="rId2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67" d="100"/>
          <a:sy n="67" d="100"/>
        </p:scale>
        <p:origin x="-123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5" Type="http://schemas.openxmlformats.org/officeDocument/2006/relationships/image" Target="../media/image18.wmf"/><Relationship Id="rId4" Type="http://schemas.openxmlformats.org/officeDocument/2006/relationships/image" Target="../media/image4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7B237-8784-4A55-B61A-21E2AF0F6A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294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783044-A881-4FC0-97E1-100A8682ADB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436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D69947-918A-4D67-9FEC-89A8F335557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249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DDA9A-5B04-4FEB-B757-3BD4EB32E77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927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24BEB4-803A-4B86-A080-7D119695D92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584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3A484-D7AF-4DAB-B6CC-42568884B69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656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E13873-5EF2-4A3F-A1CC-2EB922057E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008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78C9AA-73B9-402A-8AAF-DF8EA0FB06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381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F3BAEB-7AAA-4A58-9BE6-0575017CFB4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510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6D942C-E7DD-427A-80D6-5CFCC3A5DDF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070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B143A-BDB8-4C23-B761-2F02C628D4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772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42308-D9B4-4CE9-9EA8-9C620F3B07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920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910F60F5-E859-4836-9DF7-A26944D3180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6.w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13" Type="http://schemas.openxmlformats.org/officeDocument/2006/relationships/image" Target="../media/image34.wmf"/><Relationship Id="rId3" Type="http://schemas.openxmlformats.org/officeDocument/2006/relationships/image" Target="../media/image35.wmf"/><Relationship Id="rId7" Type="http://schemas.openxmlformats.org/officeDocument/2006/relationships/image" Target="../media/image31.wmf"/><Relationship Id="rId12" Type="http://schemas.openxmlformats.org/officeDocument/2006/relationships/oleObject" Target="../embeddings/oleObject20.bin"/><Relationship Id="rId17" Type="http://schemas.openxmlformats.org/officeDocument/2006/relationships/oleObject" Target="../embeddings/oleObject23.bin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22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7.bin"/><Relationship Id="rId11" Type="http://schemas.openxmlformats.org/officeDocument/2006/relationships/image" Target="../media/image33.wmf"/><Relationship Id="rId5" Type="http://schemas.openxmlformats.org/officeDocument/2006/relationships/image" Target="../media/image30.wmf"/><Relationship Id="rId15" Type="http://schemas.openxmlformats.org/officeDocument/2006/relationships/image" Target="../media/image36.wmf"/><Relationship Id="rId10" Type="http://schemas.openxmlformats.org/officeDocument/2006/relationships/oleObject" Target="../embeddings/oleObject19.bin"/><Relationship Id="rId4" Type="http://schemas.openxmlformats.org/officeDocument/2006/relationships/oleObject" Target="../embeddings/oleObject16.bin"/><Relationship Id="rId9" Type="http://schemas.openxmlformats.org/officeDocument/2006/relationships/image" Target="../media/image32.wmf"/><Relationship Id="rId14" Type="http://schemas.openxmlformats.org/officeDocument/2006/relationships/oleObject" Target="../embeddings/oleObject21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13" Type="http://schemas.openxmlformats.org/officeDocument/2006/relationships/image" Target="../media/image18.wmf"/><Relationship Id="rId3" Type="http://schemas.openxmlformats.org/officeDocument/2006/relationships/image" Target="../media/image41.wmf"/><Relationship Id="rId7" Type="http://schemas.openxmlformats.org/officeDocument/2006/relationships/image" Target="../media/image38.wmf"/><Relationship Id="rId12" Type="http://schemas.openxmlformats.org/officeDocument/2006/relationships/oleObject" Target="../embeddings/oleObject2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5.bin"/><Relationship Id="rId11" Type="http://schemas.openxmlformats.org/officeDocument/2006/relationships/image" Target="../media/image40.wmf"/><Relationship Id="rId5" Type="http://schemas.openxmlformats.org/officeDocument/2006/relationships/image" Target="../media/image37.wmf"/><Relationship Id="rId15" Type="http://schemas.openxmlformats.org/officeDocument/2006/relationships/image" Target="../media/image43.png"/><Relationship Id="rId10" Type="http://schemas.openxmlformats.org/officeDocument/2006/relationships/oleObject" Target="../embeddings/oleObject27.bin"/><Relationship Id="rId4" Type="http://schemas.openxmlformats.org/officeDocument/2006/relationships/oleObject" Target="../embeddings/oleObject24.bin"/><Relationship Id="rId9" Type="http://schemas.openxmlformats.org/officeDocument/2006/relationships/image" Target="../media/image39.wmf"/><Relationship Id="rId1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4.wmf"/><Relationship Id="rId3" Type="http://schemas.openxmlformats.org/officeDocument/2006/relationships/image" Target="../media/image7.wmf"/><Relationship Id="rId7" Type="http://schemas.openxmlformats.org/officeDocument/2006/relationships/image" Target="../media/image1.wmf"/><Relationship Id="rId12" Type="http://schemas.openxmlformats.org/officeDocument/2006/relationships/oleObject" Target="../embeddings/oleObject4.bin"/><Relationship Id="rId17" Type="http://schemas.openxmlformats.org/officeDocument/2006/relationships/image" Target="../media/image6.w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6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3.wmf"/><Relationship Id="rId5" Type="http://schemas.openxmlformats.org/officeDocument/2006/relationships/image" Target="../media/image9.wmf"/><Relationship Id="rId15" Type="http://schemas.openxmlformats.org/officeDocument/2006/relationships/image" Target="../media/image5.wmf"/><Relationship Id="rId10" Type="http://schemas.openxmlformats.org/officeDocument/2006/relationships/oleObject" Target="../embeddings/oleObject3.bin"/><Relationship Id="rId4" Type="http://schemas.openxmlformats.org/officeDocument/2006/relationships/image" Target="../media/image8.wmf"/><Relationship Id="rId9" Type="http://schemas.openxmlformats.org/officeDocument/2006/relationships/image" Target="../media/image2.wmf"/><Relationship Id="rId14" Type="http://schemas.openxmlformats.org/officeDocument/2006/relationships/oleObject" Target="../embeddings/oleObject5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image" Target="../media/image17.wmf"/><Relationship Id="rId3" Type="http://schemas.openxmlformats.org/officeDocument/2006/relationships/image" Target="../media/image19.wmf"/><Relationship Id="rId7" Type="http://schemas.openxmlformats.org/officeDocument/2006/relationships/image" Target="../media/image14.wmf"/><Relationship Id="rId12" Type="http://schemas.openxmlformats.org/officeDocument/2006/relationships/oleObject" Target="../embeddings/oleObject1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16.wmf"/><Relationship Id="rId5" Type="http://schemas.openxmlformats.org/officeDocument/2006/relationships/image" Target="../media/image13.wmf"/><Relationship Id="rId15" Type="http://schemas.openxmlformats.org/officeDocument/2006/relationships/image" Target="../media/image18.wmf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8.bin"/><Relationship Id="rId9" Type="http://schemas.openxmlformats.org/officeDocument/2006/relationships/image" Target="../media/image15.wmf"/><Relationship Id="rId14" Type="http://schemas.openxmlformats.org/officeDocument/2006/relationships/oleObject" Target="../embeddings/oleObject13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905000"/>
            <a:ext cx="7696200" cy="1524000"/>
          </a:xfrm>
        </p:spPr>
        <p:txBody>
          <a:bodyPr/>
          <a:lstStyle/>
          <a:p>
            <a:pPr eaLnBrk="1" hangingPunct="1"/>
            <a:r>
              <a:rPr lang="en-US" dirty="0" smtClean="0"/>
              <a:t>EE130</a:t>
            </a:r>
            <a:br>
              <a:rPr lang="en-US" dirty="0" smtClean="0"/>
            </a:br>
            <a:r>
              <a:rPr lang="en-US" dirty="0" smtClean="0"/>
              <a:t>Electromechanics</a:t>
            </a:r>
            <a:br>
              <a:rPr lang="en-US" dirty="0" smtClean="0"/>
            </a:br>
            <a:r>
              <a:rPr lang="en-US" dirty="0" smtClean="0"/>
              <a:t>2013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J. Arthur Wagner, Ph.D.</a:t>
            </a:r>
          </a:p>
          <a:p>
            <a:pPr eaLnBrk="1" hangingPunct="1"/>
            <a:r>
              <a:rPr lang="en-US" dirty="0" smtClean="0"/>
              <a:t>Prof. Emeritus in EE</a:t>
            </a:r>
          </a:p>
          <a:p>
            <a:pPr eaLnBrk="1" hangingPunct="1"/>
            <a:r>
              <a:rPr lang="en-US" dirty="0" smtClean="0"/>
              <a:t>wagneretal@sbcglobal.net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Voltage </a:t>
            </a:r>
            <a:r>
              <a:rPr lang="en-US" dirty="0" err="1" smtClean="0"/>
              <a:t>vaN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600200"/>
            <a:ext cx="6477000" cy="48577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553200" y="1905000"/>
            <a:ext cx="2362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Pk-Pk</a:t>
            </a:r>
            <a:r>
              <a:rPr lang="en-US" dirty="0" smtClean="0"/>
              <a:t> =</a:t>
            </a:r>
          </a:p>
          <a:p>
            <a:r>
              <a:rPr lang="en-US" dirty="0" smtClean="0"/>
              <a:t>duty cycle =</a:t>
            </a:r>
          </a:p>
          <a:p>
            <a:r>
              <a:rPr lang="en-US" dirty="0" smtClean="0"/>
              <a:t>period =</a:t>
            </a:r>
          </a:p>
          <a:p>
            <a:r>
              <a:rPr lang="en-US" dirty="0" err="1" smtClean="0"/>
              <a:t>freq</a:t>
            </a:r>
            <a:r>
              <a:rPr lang="en-US" dirty="0" smtClean="0"/>
              <a:t> =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71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Voltages </a:t>
            </a:r>
            <a:r>
              <a:rPr lang="en-US" dirty="0" err="1" smtClean="0"/>
              <a:t>vaN</a:t>
            </a:r>
            <a:r>
              <a:rPr lang="en-US" dirty="0" smtClean="0"/>
              <a:t> and </a:t>
            </a:r>
            <a:r>
              <a:rPr lang="en-US" dirty="0" err="1" smtClean="0"/>
              <a:t>vbN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0"/>
            <a:ext cx="7112000" cy="5334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112000" y="4419600"/>
            <a:ext cx="203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Pk-Pk</a:t>
            </a:r>
            <a:r>
              <a:rPr lang="en-US" dirty="0" smtClean="0"/>
              <a:t> =</a:t>
            </a:r>
          </a:p>
          <a:p>
            <a:r>
              <a:rPr lang="en-US" dirty="0" smtClean="0"/>
              <a:t>duty cycle =</a:t>
            </a:r>
          </a:p>
          <a:p>
            <a:r>
              <a:rPr lang="en-US" dirty="0" smtClean="0"/>
              <a:t>period =</a:t>
            </a:r>
          </a:p>
          <a:p>
            <a:r>
              <a:rPr lang="en-US" dirty="0" err="1" smtClean="0"/>
              <a:t>freq</a:t>
            </a:r>
            <a:r>
              <a:rPr lang="en-US" dirty="0" smtClean="0"/>
              <a:t> =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50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vaN</a:t>
            </a:r>
            <a:r>
              <a:rPr lang="en-US" dirty="0" smtClean="0"/>
              <a:t>, </a:t>
            </a:r>
            <a:r>
              <a:rPr lang="en-US" dirty="0" err="1" smtClean="0"/>
              <a:t>vbN</a:t>
            </a:r>
            <a:r>
              <a:rPr lang="en-US" dirty="0" smtClean="0"/>
              <a:t>, and </a:t>
            </a:r>
            <a:r>
              <a:rPr lang="en-US" dirty="0" err="1" smtClean="0"/>
              <a:t>vo</a:t>
            </a:r>
            <a:r>
              <a:rPr lang="en-US" dirty="0" smtClean="0"/>
              <a:t> = </a:t>
            </a:r>
            <a:r>
              <a:rPr lang="en-US" dirty="0" err="1" smtClean="0"/>
              <a:t>vaN</a:t>
            </a:r>
            <a:r>
              <a:rPr lang="en-US" dirty="0" smtClean="0"/>
              <a:t> - </a:t>
            </a:r>
            <a:r>
              <a:rPr lang="en-US" dirty="0" err="1" smtClean="0"/>
              <a:t>vbN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7086600" cy="53149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086600" y="3320445"/>
            <a:ext cx="203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Pk-Pk</a:t>
            </a:r>
            <a:r>
              <a:rPr lang="en-US" dirty="0" smtClean="0"/>
              <a:t> =</a:t>
            </a:r>
          </a:p>
          <a:p>
            <a:r>
              <a:rPr lang="en-US" dirty="0" smtClean="0"/>
              <a:t>duty cycle =</a:t>
            </a:r>
          </a:p>
          <a:p>
            <a:r>
              <a:rPr lang="en-US" dirty="0" smtClean="0"/>
              <a:t>period =</a:t>
            </a:r>
          </a:p>
          <a:p>
            <a:r>
              <a:rPr lang="en-US" dirty="0" err="1" smtClean="0"/>
              <a:t>freq</a:t>
            </a:r>
            <a:r>
              <a:rPr lang="en-US" dirty="0" smtClean="0"/>
              <a:t> =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66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vaN</a:t>
            </a:r>
            <a:r>
              <a:rPr lang="en-US" dirty="0"/>
              <a:t>, </a:t>
            </a:r>
            <a:r>
              <a:rPr lang="en-US" dirty="0" err="1"/>
              <a:t>vbN</a:t>
            </a:r>
            <a:r>
              <a:rPr lang="en-US" dirty="0"/>
              <a:t>, and </a:t>
            </a:r>
            <a:r>
              <a:rPr lang="en-US" dirty="0" err="1"/>
              <a:t>vo</a:t>
            </a:r>
            <a:r>
              <a:rPr lang="en-US" dirty="0"/>
              <a:t> = </a:t>
            </a:r>
            <a:r>
              <a:rPr lang="en-US" dirty="0" err="1"/>
              <a:t>vaN</a:t>
            </a:r>
            <a:r>
              <a:rPr lang="en-US" dirty="0"/>
              <a:t> - </a:t>
            </a:r>
            <a:r>
              <a:rPr lang="en-US" dirty="0" err="1"/>
              <a:t>vbN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524000"/>
            <a:ext cx="7132320" cy="53492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208520" y="3048000"/>
            <a:ext cx="19354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sign of </a:t>
            </a:r>
            <a:r>
              <a:rPr lang="en-US" dirty="0" err="1" smtClean="0"/>
              <a:t>vo</a:t>
            </a:r>
            <a:r>
              <a:rPr lang="en-US" dirty="0" smtClean="0"/>
              <a:t> bar =</a:t>
            </a:r>
          </a:p>
          <a:p>
            <a:r>
              <a:rPr lang="en-US" dirty="0" smtClean="0"/>
              <a:t>direction of current </a:t>
            </a:r>
            <a:r>
              <a:rPr lang="en-US" dirty="0" err="1" smtClean="0"/>
              <a:t>io</a:t>
            </a:r>
            <a:r>
              <a:rPr lang="en-US" dirty="0" smtClean="0"/>
              <a:t> =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00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 err="1" smtClean="0"/>
              <a:t>vo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7223760" cy="54178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223760" y="3048000"/>
            <a:ext cx="19202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Pulses are missing due to the display sample rate.</a:t>
            </a:r>
          </a:p>
          <a:p>
            <a:r>
              <a:rPr lang="en-US" dirty="0" smtClean="0"/>
              <a:t>What is happening to the current </a:t>
            </a:r>
            <a:r>
              <a:rPr lang="en-US" dirty="0" err="1" smtClean="0"/>
              <a:t>io</a:t>
            </a:r>
            <a:r>
              <a:rPr lang="en-US" dirty="0" smtClean="0"/>
              <a:t> bar?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09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sz="3600" dirty="0" smtClean="0"/>
              <a:t>Permeability, relative permeability, and permeability of air</a:t>
            </a:r>
            <a:endParaRPr lang="en-US" sz="3600" dirty="0"/>
          </a:p>
        </p:txBody>
      </p:sp>
      <p:graphicFrame>
        <p:nvGraphicFramePr>
          <p:cNvPr id="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7641266"/>
              </p:ext>
            </p:extLst>
          </p:nvPr>
        </p:nvGraphicFramePr>
        <p:xfrm>
          <a:off x="3246437" y="2819400"/>
          <a:ext cx="9017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6" name="Equation" r:id="rId3" imgW="901440" imgH="330120" progId="Equation.DSMT4">
                  <p:embed/>
                </p:oleObj>
              </mc:Choice>
              <mc:Fallback>
                <p:oleObj name="Equation" r:id="rId3" imgW="901440" imgH="3301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6437" y="2819400"/>
                        <a:ext cx="901700" cy="33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909309"/>
              </p:ext>
            </p:extLst>
          </p:nvPr>
        </p:nvGraphicFramePr>
        <p:xfrm>
          <a:off x="2541587" y="3382963"/>
          <a:ext cx="2540000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7" name="Equation" r:id="rId5" imgW="2539800" imgH="660240" progId="Equation.DSMT4">
                  <p:embed/>
                </p:oleObj>
              </mc:Choice>
              <mc:Fallback>
                <p:oleObj name="Equation" r:id="rId5" imgW="2539800" imgH="660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1587" y="3382963"/>
                        <a:ext cx="2540000" cy="657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5801" y="1447800"/>
            <a:ext cx="7926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Flux density is linear with magnetic intensity in air, and </a:t>
            </a:r>
          </a:p>
          <a:p>
            <a:r>
              <a:rPr lang="en-US" dirty="0" smtClean="0"/>
              <a:t>most other materials that we see around us.</a:t>
            </a:r>
          </a:p>
          <a:p>
            <a:r>
              <a:rPr lang="en-US" dirty="0" smtClean="0"/>
              <a:t>Permeability is the proportionality constant.</a:t>
            </a:r>
            <a:endParaRPr lang="en-US" dirty="0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5314950"/>
            <a:ext cx="5267325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38200" y="4191000"/>
            <a:ext cx="670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exception are materials with iron, Fe, cobalt, Co, nickel, Ni, and molybdenum (not so important).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43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Relative Permeability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2438400"/>
            <a:ext cx="693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When people say, “permeability”, they usually mean “relative permeability”.</a:t>
            </a: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724275"/>
            <a:ext cx="52959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159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752600" y="2133600"/>
            <a:ext cx="56172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Calculate the permeability when the relative</a:t>
            </a:r>
          </a:p>
          <a:p>
            <a:r>
              <a:rPr lang="en-US" dirty="0" smtClean="0"/>
              <a:t>permeability is 250.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82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7772400" cy="609600"/>
          </a:xfrm>
        </p:spPr>
        <p:txBody>
          <a:bodyPr/>
          <a:lstStyle/>
          <a:p>
            <a:r>
              <a:rPr lang="en-US" sz="3200" dirty="0" smtClean="0"/>
              <a:t>Fig. 5.3 B-H characteristics</a:t>
            </a:r>
            <a:endParaRPr lang="en-US" sz="3200" dirty="0"/>
          </a:p>
        </p:txBody>
      </p:sp>
      <p:grpSp>
        <p:nvGrpSpPr>
          <p:cNvPr id="3" name="Group 29"/>
          <p:cNvGrpSpPr>
            <a:grpSpLocks/>
          </p:cNvGrpSpPr>
          <p:nvPr/>
        </p:nvGrpSpPr>
        <p:grpSpPr bwMode="auto">
          <a:xfrm>
            <a:off x="4724400" y="3108325"/>
            <a:ext cx="4038600" cy="3521075"/>
            <a:chOff x="3120" y="1390"/>
            <a:chExt cx="1975" cy="1690"/>
          </a:xfrm>
        </p:grpSpPr>
        <p:pic>
          <p:nvPicPr>
            <p:cNvPr id="4" name="Picture 1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20" y="1390"/>
              <a:ext cx="1975" cy="16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aphicFrame>
          <p:nvGraphicFramePr>
            <p:cNvPr id="5" name="Object 15"/>
            <p:cNvGraphicFramePr>
              <a:graphicFrameLocks noChangeAspect="1"/>
            </p:cNvGraphicFramePr>
            <p:nvPr/>
          </p:nvGraphicFramePr>
          <p:xfrm>
            <a:off x="3844" y="1668"/>
            <a:ext cx="215" cy="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14" name="Equation" r:id="rId4" imgW="342720" imgH="241200" progId="Equation.DSMT4">
                    <p:embed/>
                  </p:oleObj>
                </mc:Choice>
                <mc:Fallback>
                  <p:oleObj name="Equation" r:id="rId4" imgW="34272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4" y="1668"/>
                          <a:ext cx="215" cy="1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" name="Object 16"/>
            <p:cNvGraphicFramePr>
              <a:graphicFrameLocks noChangeAspect="1"/>
            </p:cNvGraphicFramePr>
            <p:nvPr/>
          </p:nvGraphicFramePr>
          <p:xfrm>
            <a:off x="4896" y="2076"/>
            <a:ext cx="144" cy="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15" name="Equation" r:id="rId6" imgW="228600" imgH="241200" progId="Equation.DSMT4">
                    <p:embed/>
                  </p:oleObj>
                </mc:Choice>
                <mc:Fallback>
                  <p:oleObj name="Equation" r:id="rId6" imgW="22860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96" y="2076"/>
                          <a:ext cx="144" cy="1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bject 18"/>
            <p:cNvGraphicFramePr>
              <a:graphicFrameLocks noChangeAspect="1"/>
            </p:cNvGraphicFramePr>
            <p:nvPr/>
          </p:nvGraphicFramePr>
          <p:xfrm>
            <a:off x="4336" y="1852"/>
            <a:ext cx="167" cy="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16" name="Equation" r:id="rId8" imgW="266400" imgH="241200" progId="Equation.DSMT4">
                    <p:embed/>
                  </p:oleObj>
                </mc:Choice>
                <mc:Fallback>
                  <p:oleObj name="Equation" r:id="rId8" imgW="26640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36" y="1852"/>
                          <a:ext cx="167" cy="1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26"/>
            <p:cNvGraphicFramePr>
              <a:graphicFrameLocks noChangeAspect="1"/>
            </p:cNvGraphicFramePr>
            <p:nvPr/>
          </p:nvGraphicFramePr>
          <p:xfrm>
            <a:off x="3827" y="1460"/>
            <a:ext cx="167" cy="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17" name="Equation" r:id="rId10" imgW="266400" imgH="241200" progId="Equation.DSMT4">
                    <p:embed/>
                  </p:oleObj>
                </mc:Choice>
                <mc:Fallback>
                  <p:oleObj name="Equation" r:id="rId10" imgW="26640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27" y="1460"/>
                          <a:ext cx="167" cy="1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bject 27"/>
            <p:cNvGraphicFramePr>
              <a:graphicFrameLocks noChangeAspect="1"/>
            </p:cNvGraphicFramePr>
            <p:nvPr/>
          </p:nvGraphicFramePr>
          <p:xfrm>
            <a:off x="4800" y="2304"/>
            <a:ext cx="191" cy="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18" name="Equation" r:id="rId12" imgW="304560" imgH="241200" progId="Equation.DSMT4">
                    <p:embed/>
                  </p:oleObj>
                </mc:Choice>
                <mc:Fallback>
                  <p:oleObj name="Equation" r:id="rId12" imgW="30456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0" y="2304"/>
                          <a:ext cx="191" cy="1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Object 28"/>
            <p:cNvGraphicFramePr>
              <a:graphicFrameLocks noChangeAspect="1"/>
            </p:cNvGraphicFramePr>
            <p:nvPr/>
          </p:nvGraphicFramePr>
          <p:xfrm>
            <a:off x="4896" y="1632"/>
            <a:ext cx="144" cy="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19" name="Equation" r:id="rId14" imgW="228600" imgH="241200" progId="Equation.DSMT4">
                    <p:embed/>
                  </p:oleObj>
                </mc:Choice>
                <mc:Fallback>
                  <p:oleObj name="Equation" r:id="rId14" imgW="22860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96" y="1632"/>
                          <a:ext cx="144" cy="1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" name="Group 30"/>
          <p:cNvGrpSpPr>
            <a:grpSpLocks/>
          </p:cNvGrpSpPr>
          <p:nvPr/>
        </p:nvGrpSpPr>
        <p:grpSpPr bwMode="auto">
          <a:xfrm>
            <a:off x="457200" y="3257550"/>
            <a:ext cx="3821113" cy="3219450"/>
            <a:chOff x="864" y="1392"/>
            <a:chExt cx="1975" cy="1690"/>
          </a:xfrm>
        </p:grpSpPr>
        <p:pic>
          <p:nvPicPr>
            <p:cNvPr id="12" name="Picture 10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864" y="1392"/>
              <a:ext cx="1975" cy="16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aphicFrame>
          <p:nvGraphicFramePr>
            <p:cNvPr id="13" name="Object 11"/>
            <p:cNvGraphicFramePr>
              <a:graphicFrameLocks noChangeAspect="1"/>
            </p:cNvGraphicFramePr>
            <p:nvPr/>
          </p:nvGraphicFramePr>
          <p:xfrm>
            <a:off x="1632" y="1440"/>
            <a:ext cx="167" cy="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0" name="Equation" r:id="rId16" imgW="266400" imgH="241200" progId="Equation.DSMT4">
                    <p:embed/>
                  </p:oleObj>
                </mc:Choice>
                <mc:Fallback>
                  <p:oleObj name="Equation" r:id="rId16" imgW="26640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32" y="1440"/>
                          <a:ext cx="167" cy="1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Object 12"/>
            <p:cNvGraphicFramePr>
              <a:graphicFrameLocks noChangeAspect="1"/>
            </p:cNvGraphicFramePr>
            <p:nvPr/>
          </p:nvGraphicFramePr>
          <p:xfrm>
            <a:off x="2605" y="2284"/>
            <a:ext cx="191" cy="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1" name="Equation" r:id="rId17" imgW="304560" imgH="241200" progId="Equation.DSMT4">
                    <p:embed/>
                  </p:oleObj>
                </mc:Choice>
                <mc:Fallback>
                  <p:oleObj name="Equation" r:id="rId17" imgW="30456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05" y="2284"/>
                          <a:ext cx="191" cy="1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" name="TextBox 14"/>
          <p:cNvSpPr txBox="1"/>
          <p:nvPr/>
        </p:nvSpPr>
        <p:spPr>
          <a:xfrm>
            <a:off x="457200" y="838200"/>
            <a:ext cx="8077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 have said, “Current causes magnetic intensity and voltage causes flux”. What ties these magnetic terms together? Answer: the material.</a:t>
            </a:r>
            <a:endParaRPr lang="en-US" dirty="0"/>
          </a:p>
          <a:p>
            <a:r>
              <a:rPr lang="en-US" dirty="0"/>
              <a:t>No magnetic material is linear, only </a:t>
            </a:r>
            <a:r>
              <a:rPr lang="en-US" dirty="0" smtClean="0"/>
              <a:t>approximately. A B-H hysteresis loop is always present. Think of </a:t>
            </a:r>
            <a:r>
              <a:rPr lang="en-US" dirty="0" err="1" smtClean="0"/>
              <a:t>Hm</a:t>
            </a:r>
            <a:r>
              <a:rPr lang="en-US" dirty="0" smtClean="0"/>
              <a:t> as “exciting” the material below.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60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z="3600" dirty="0" smtClean="0"/>
              <a:t>Fig. 5.4 Toroid with flux </a:t>
            </a:r>
            <a:endParaRPr lang="en-US" sz="3600" dirty="0"/>
          </a:p>
        </p:txBody>
      </p:sp>
      <p:grpSp>
        <p:nvGrpSpPr>
          <p:cNvPr id="3" name="Group 30"/>
          <p:cNvGrpSpPr>
            <a:grpSpLocks noChangeAspect="1"/>
          </p:cNvGrpSpPr>
          <p:nvPr/>
        </p:nvGrpSpPr>
        <p:grpSpPr bwMode="auto">
          <a:xfrm>
            <a:off x="228599" y="1143000"/>
            <a:ext cx="4297680" cy="3364917"/>
            <a:chOff x="576" y="570"/>
            <a:chExt cx="1479" cy="1158"/>
          </a:xfrm>
        </p:grpSpPr>
        <p:pic>
          <p:nvPicPr>
            <p:cNvPr id="4" name="Picture 2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6" y="570"/>
              <a:ext cx="1411" cy="1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aphicFrame>
          <p:nvGraphicFramePr>
            <p:cNvPr id="5" name="Object 13"/>
            <p:cNvGraphicFramePr>
              <a:graphicFrameLocks noChangeAspect="1"/>
            </p:cNvGraphicFramePr>
            <p:nvPr/>
          </p:nvGraphicFramePr>
          <p:xfrm>
            <a:off x="1792" y="1564"/>
            <a:ext cx="167" cy="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21" name="Equation" r:id="rId4" imgW="266400" imgH="241200" progId="Equation.DSMT4">
                    <p:embed/>
                  </p:oleObj>
                </mc:Choice>
                <mc:Fallback>
                  <p:oleObj name="Equation" r:id="rId4" imgW="26640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92" y="1564"/>
                          <a:ext cx="167" cy="1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" name="Object 14"/>
            <p:cNvGraphicFramePr>
              <a:graphicFrameLocks noChangeAspect="1"/>
            </p:cNvGraphicFramePr>
            <p:nvPr/>
          </p:nvGraphicFramePr>
          <p:xfrm>
            <a:off x="1220" y="700"/>
            <a:ext cx="151" cy="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22" name="Equation" r:id="rId6" imgW="241200" imgH="241200" progId="Equation.DSMT4">
                    <p:embed/>
                  </p:oleObj>
                </mc:Choice>
                <mc:Fallback>
                  <p:oleObj name="Equation" r:id="rId6" imgW="24120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20" y="700"/>
                          <a:ext cx="151" cy="1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bject 15"/>
            <p:cNvGraphicFramePr>
              <a:graphicFrameLocks noChangeAspect="1"/>
            </p:cNvGraphicFramePr>
            <p:nvPr/>
          </p:nvGraphicFramePr>
          <p:xfrm>
            <a:off x="1888" y="652"/>
            <a:ext cx="167" cy="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23" name="Equation" r:id="rId8" imgW="266400" imgH="241200" progId="Equation.DSMT4">
                    <p:embed/>
                  </p:oleObj>
                </mc:Choice>
                <mc:Fallback>
                  <p:oleObj name="Equation" r:id="rId8" imgW="26640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88" y="652"/>
                          <a:ext cx="167" cy="1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16"/>
            <p:cNvGraphicFramePr>
              <a:graphicFrameLocks noChangeAspect="1"/>
            </p:cNvGraphicFramePr>
            <p:nvPr/>
          </p:nvGraphicFramePr>
          <p:xfrm>
            <a:off x="712" y="800"/>
            <a:ext cx="63" cy="1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24" name="Equation" r:id="rId10" imgW="101520" imgH="177480" progId="Equation.DSMT4">
                    <p:embed/>
                  </p:oleObj>
                </mc:Choice>
                <mc:Fallback>
                  <p:oleObj name="Equation" r:id="rId10" imgW="101520" imgH="177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12" y="800"/>
                          <a:ext cx="63" cy="1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bject 17"/>
            <p:cNvGraphicFramePr>
              <a:graphicFrameLocks noChangeAspect="1"/>
            </p:cNvGraphicFramePr>
            <p:nvPr/>
          </p:nvGraphicFramePr>
          <p:xfrm>
            <a:off x="1136" y="1040"/>
            <a:ext cx="120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25" name="Equation" r:id="rId12" imgW="190440" imgH="190440" progId="Equation.DSMT4">
                    <p:embed/>
                  </p:oleObj>
                </mc:Choice>
                <mc:Fallback>
                  <p:oleObj name="Equation" r:id="rId12" imgW="190440" imgH="1904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6" y="1040"/>
                          <a:ext cx="120" cy="1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" name="TextBox 9"/>
          <p:cNvSpPr txBox="1"/>
          <p:nvPr/>
        </p:nvSpPr>
        <p:spPr>
          <a:xfrm>
            <a:off x="5105400" y="2209800"/>
            <a:ext cx="3352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How can we state the flux density in terms of   </a:t>
            </a:r>
            <a:endParaRPr lang="en-US" dirty="0"/>
          </a:p>
        </p:txBody>
      </p:sp>
      <p:pic>
        <p:nvPicPr>
          <p:cNvPr id="9284" name="Picture 68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33400"/>
            <a:ext cx="73342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85" name="Picture 6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162300"/>
            <a:ext cx="30003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357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r>
              <a:rPr lang="en-US" sz="3600" dirty="0" smtClean="0"/>
              <a:t>Fig. 5.1 Magnetic field: Ampere’s Law</a:t>
            </a:r>
            <a:endParaRPr lang="en-US" sz="3600" dirty="0"/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762000" y="3810000"/>
            <a:ext cx="231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Monotype Sorts" pitchFamily="2" charset="2"/>
              <a:buChar char="o"/>
            </a:pPr>
            <a:r>
              <a:rPr lang="en-US" dirty="0"/>
              <a:t> Ampere’s Law</a:t>
            </a:r>
          </a:p>
        </p:txBody>
      </p:sp>
      <p:pic>
        <p:nvPicPr>
          <p:cNvPr id="4" name="Picture 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947738"/>
            <a:ext cx="2557463" cy="255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762002"/>
            <a:ext cx="2590800" cy="2590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" name="Group 36"/>
          <p:cNvGrpSpPr>
            <a:grpSpLocks/>
          </p:cNvGrpSpPr>
          <p:nvPr/>
        </p:nvGrpSpPr>
        <p:grpSpPr bwMode="auto">
          <a:xfrm>
            <a:off x="5181600" y="3505200"/>
            <a:ext cx="3352800" cy="3124200"/>
            <a:chOff x="2880" y="2112"/>
            <a:chExt cx="1722" cy="1701"/>
          </a:xfrm>
        </p:grpSpPr>
        <p:pic>
          <p:nvPicPr>
            <p:cNvPr id="7" name="Picture 2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80" y="2112"/>
              <a:ext cx="1722" cy="17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aphicFrame>
          <p:nvGraphicFramePr>
            <p:cNvPr id="8" name="Object 26"/>
            <p:cNvGraphicFramePr>
              <a:graphicFrameLocks noChangeAspect="1"/>
            </p:cNvGraphicFramePr>
            <p:nvPr/>
          </p:nvGraphicFramePr>
          <p:xfrm>
            <a:off x="3872" y="2764"/>
            <a:ext cx="103" cy="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94" name="Equation" r:id="rId6" imgW="164880" imgH="241200" progId="Equation.DSMT4">
                    <p:embed/>
                  </p:oleObj>
                </mc:Choice>
                <mc:Fallback>
                  <p:oleObj name="Equation" r:id="rId6" imgW="16488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72" y="2764"/>
                          <a:ext cx="103" cy="1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bject 27"/>
            <p:cNvGraphicFramePr>
              <a:graphicFrameLocks noChangeAspect="1"/>
            </p:cNvGraphicFramePr>
            <p:nvPr/>
          </p:nvGraphicFramePr>
          <p:xfrm>
            <a:off x="3698" y="3210"/>
            <a:ext cx="103" cy="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95" name="Equation" r:id="rId8" imgW="164880" imgH="241200" progId="Equation.DSMT4">
                    <p:embed/>
                  </p:oleObj>
                </mc:Choice>
                <mc:Fallback>
                  <p:oleObj name="Equation" r:id="rId8" imgW="16488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8" y="3210"/>
                          <a:ext cx="103" cy="1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Object 28"/>
            <p:cNvGraphicFramePr>
              <a:graphicFrameLocks noChangeAspect="1"/>
            </p:cNvGraphicFramePr>
            <p:nvPr/>
          </p:nvGraphicFramePr>
          <p:xfrm>
            <a:off x="3344" y="2952"/>
            <a:ext cx="95" cy="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96" name="Equation" r:id="rId10" imgW="152280" imgH="241200" progId="Equation.DSMT4">
                    <p:embed/>
                  </p:oleObj>
                </mc:Choice>
                <mc:Fallback>
                  <p:oleObj name="Equation" r:id="rId10" imgW="15228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44" y="2952"/>
                          <a:ext cx="95" cy="1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Object 29"/>
            <p:cNvGraphicFramePr>
              <a:graphicFrameLocks noChangeAspect="1"/>
            </p:cNvGraphicFramePr>
            <p:nvPr/>
          </p:nvGraphicFramePr>
          <p:xfrm>
            <a:off x="3292" y="2768"/>
            <a:ext cx="135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97" name="Equation" r:id="rId12" imgW="215640" imgH="190440" progId="Equation.DSMT4">
                    <p:embed/>
                  </p:oleObj>
                </mc:Choice>
                <mc:Fallback>
                  <p:oleObj name="Equation" r:id="rId12" imgW="215640" imgH="1904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92" y="2768"/>
                          <a:ext cx="135" cy="1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Object 30"/>
            <p:cNvGraphicFramePr>
              <a:graphicFrameLocks noChangeAspect="1"/>
            </p:cNvGraphicFramePr>
            <p:nvPr/>
          </p:nvGraphicFramePr>
          <p:xfrm>
            <a:off x="3248" y="2576"/>
            <a:ext cx="127" cy="1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98" name="Equation" r:id="rId14" imgW="203040" imgH="203040" progId="Equation.DSMT4">
                    <p:embed/>
                  </p:oleObj>
                </mc:Choice>
                <mc:Fallback>
                  <p:oleObj name="Equation" r:id="rId14" imgW="203040" imgH="2030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48" y="2576"/>
                          <a:ext cx="127" cy="1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3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8749614"/>
              </p:ext>
            </p:extLst>
          </p:nvPr>
        </p:nvGraphicFramePr>
        <p:xfrm>
          <a:off x="160422" y="4495800"/>
          <a:ext cx="4588038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9" name="Equation" r:id="rId16" imgW="2933640" imgH="634680" progId="Equation.DSMT4">
                  <p:embed/>
                </p:oleObj>
              </mc:Choice>
              <mc:Fallback>
                <p:oleObj name="Equation" r:id="rId16" imgW="2933640" imgH="634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422" y="4495800"/>
                        <a:ext cx="4588038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505200" y="1219200"/>
            <a:ext cx="144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Right hand rule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28600" y="5715000"/>
            <a:ext cx="48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Magnetic intensity H is a </a:t>
            </a:r>
            <a:r>
              <a:rPr lang="en-US" b="1" u="sng" dirty="0" smtClean="0"/>
              <a:t>line density </a:t>
            </a:r>
            <a:r>
              <a:rPr lang="en-US" dirty="0" smtClean="0"/>
              <a:t>of magnetic field “caused” by current.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5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sz="2800" dirty="0" smtClean="0"/>
              <a:t>Fig. 5.5 Magnetic Structure with Air Gap</a:t>
            </a:r>
            <a:br>
              <a:rPr lang="en-US" sz="2800" dirty="0" smtClean="0"/>
            </a:br>
            <a:r>
              <a:rPr lang="en-US" sz="2800" dirty="0" smtClean="0"/>
              <a:t>All motors have an air gap. Why?</a:t>
            </a:r>
            <a:endParaRPr lang="en-US" sz="2800" dirty="0"/>
          </a:p>
        </p:txBody>
      </p:sp>
      <p:pic>
        <p:nvPicPr>
          <p:cNvPr id="3" name="Picture 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703272"/>
            <a:ext cx="5715000" cy="439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6096000" y="2057400"/>
            <a:ext cx="2819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current</a:t>
            </a:r>
          </a:p>
          <a:p>
            <a:r>
              <a:rPr lang="en-US" dirty="0" smtClean="0"/>
              <a:t>flux</a:t>
            </a:r>
          </a:p>
          <a:p>
            <a:r>
              <a:rPr lang="en-US" dirty="0" smtClean="0"/>
              <a:t>magnetic material</a:t>
            </a:r>
          </a:p>
          <a:p>
            <a:r>
              <a:rPr lang="en-US" dirty="0" smtClean="0"/>
              <a:t>air gap length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633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33600" y="2133600"/>
            <a:ext cx="441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State Ampere’s Law</a:t>
            </a:r>
          </a:p>
          <a:p>
            <a:r>
              <a:rPr lang="en-US" dirty="0" smtClean="0"/>
              <a:t>What “causes” magnetic intensity?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78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Magnetic Flux Density</a:t>
            </a:r>
            <a:endParaRPr lang="en-US" dirty="0"/>
          </a:p>
        </p:txBody>
      </p:sp>
      <p:graphicFrame>
        <p:nvGraphicFramePr>
          <p:cNvPr id="17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8881569"/>
              </p:ext>
            </p:extLst>
          </p:nvPr>
        </p:nvGraphicFramePr>
        <p:xfrm>
          <a:off x="1447800" y="3352800"/>
          <a:ext cx="5338312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4" name="Equation" r:id="rId3" imgW="3924000" imgH="393480" progId="Equation.DSMT4">
                  <p:embed/>
                </p:oleObj>
              </mc:Choice>
              <mc:Fallback>
                <p:oleObj name="Equation" r:id="rId3" imgW="392400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3352800"/>
                        <a:ext cx="5338312" cy="533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838200" y="1828800"/>
            <a:ext cx="77646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Magnetic Flux is an </a:t>
            </a:r>
            <a:r>
              <a:rPr lang="en-US" b="1" u="sng" dirty="0" smtClean="0"/>
              <a:t>amount </a:t>
            </a:r>
            <a:r>
              <a:rPr lang="en-US" dirty="0" smtClean="0"/>
              <a:t>of magnetic field, </a:t>
            </a:r>
            <a:r>
              <a:rPr lang="en-US" dirty="0" err="1" smtClean="0"/>
              <a:t>webers</a:t>
            </a:r>
            <a:r>
              <a:rPr lang="en-US" dirty="0" smtClean="0"/>
              <a:t> [</a:t>
            </a:r>
            <a:r>
              <a:rPr lang="en-US" dirty="0" err="1" smtClean="0"/>
              <a:t>Wb</a:t>
            </a:r>
            <a:r>
              <a:rPr lang="en-US" dirty="0" smtClean="0"/>
              <a:t>].</a:t>
            </a:r>
          </a:p>
          <a:p>
            <a:r>
              <a:rPr lang="en-US" dirty="0" smtClean="0"/>
              <a:t>Magnetic Flux density is an </a:t>
            </a:r>
            <a:r>
              <a:rPr lang="en-US" b="1" u="sng" dirty="0" smtClean="0"/>
              <a:t>area density </a:t>
            </a:r>
            <a:r>
              <a:rPr lang="en-US" dirty="0" smtClean="0"/>
              <a:t>of magnetic flux.</a:t>
            </a:r>
          </a:p>
          <a:p>
            <a:r>
              <a:rPr lang="en-US" dirty="0" smtClean="0"/>
              <a:t>Something like pressure, which is an area density of force.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38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524000" y="2209800"/>
            <a:ext cx="579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What is the difference between magnetic flux and magnetic flux density?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20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Faraday’s Law</a:t>
            </a:r>
            <a:endParaRPr lang="en-US" dirty="0"/>
          </a:p>
        </p:txBody>
      </p:sp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885950"/>
            <a:ext cx="4695825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0"/>
            <a:ext cx="3886200" cy="407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876800" y="4953000"/>
            <a:ext cx="381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Flux is “caused” by voltage,</a:t>
            </a:r>
          </a:p>
          <a:p>
            <a:r>
              <a:rPr lang="en-US" dirty="0" smtClean="0"/>
              <a:t>or voltage is “caused” by change of flux.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48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Fig. 5.8 Signs for Faraday’s Law</a:t>
            </a:r>
            <a:endParaRPr lang="en-US" dirty="0"/>
          </a:p>
        </p:txBody>
      </p: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1295400" y="2286000"/>
            <a:ext cx="2924968" cy="3446463"/>
            <a:chOff x="4176" y="696"/>
            <a:chExt cx="823" cy="1259"/>
          </a:xfrm>
        </p:grpSpPr>
        <p:pic>
          <p:nvPicPr>
            <p:cNvPr id="4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176" y="768"/>
              <a:ext cx="823" cy="1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aphicFrame>
          <p:nvGraphicFramePr>
            <p:cNvPr id="5" name="Object 6"/>
            <p:cNvGraphicFramePr>
              <a:graphicFrameLocks noChangeAspect="1"/>
            </p:cNvGraphicFramePr>
            <p:nvPr/>
          </p:nvGraphicFramePr>
          <p:xfrm>
            <a:off x="4240" y="984"/>
            <a:ext cx="17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84" name="Equation" r:id="rId4" imgW="279360" imgH="228600" progId="Equation.DSMT4">
                    <p:embed/>
                  </p:oleObj>
                </mc:Choice>
                <mc:Fallback>
                  <p:oleObj name="Equation" r:id="rId4" imgW="27936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40" y="984"/>
                          <a:ext cx="176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" name="Object 7"/>
            <p:cNvGraphicFramePr>
              <a:graphicFrameLocks noChangeAspect="1"/>
            </p:cNvGraphicFramePr>
            <p:nvPr/>
          </p:nvGraphicFramePr>
          <p:xfrm>
            <a:off x="4620" y="696"/>
            <a:ext cx="199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85" name="Equation" r:id="rId6" imgW="317160" imgH="228600" progId="Equation.DSMT4">
                    <p:embed/>
                  </p:oleObj>
                </mc:Choice>
                <mc:Fallback>
                  <p:oleObj name="Equation" r:id="rId6" imgW="31716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20" y="696"/>
                          <a:ext cx="199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bject 8"/>
            <p:cNvGraphicFramePr>
              <a:graphicFrameLocks noChangeAspect="1"/>
            </p:cNvGraphicFramePr>
            <p:nvPr/>
          </p:nvGraphicFramePr>
          <p:xfrm>
            <a:off x="4176" y="1368"/>
            <a:ext cx="191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86" name="Equation" r:id="rId8" imgW="304560" imgH="228600" progId="Equation.DSMT4">
                    <p:embed/>
                  </p:oleObj>
                </mc:Choice>
                <mc:Fallback>
                  <p:oleObj name="Equation" r:id="rId8" imgW="30456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6" y="1368"/>
                          <a:ext cx="191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9"/>
            <p:cNvGraphicFramePr>
              <a:graphicFrameLocks noChangeAspect="1"/>
            </p:cNvGraphicFramePr>
            <p:nvPr/>
          </p:nvGraphicFramePr>
          <p:xfrm>
            <a:off x="4260" y="1236"/>
            <a:ext cx="95" cy="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87" name="Equation" r:id="rId10" imgW="152280" imgH="152280" progId="Equation.DSMT4">
                    <p:embed/>
                  </p:oleObj>
                </mc:Choice>
                <mc:Fallback>
                  <p:oleObj name="Equation" r:id="rId10" imgW="152280" imgH="1522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60" y="1236"/>
                          <a:ext cx="95" cy="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bject 10"/>
            <p:cNvGraphicFramePr>
              <a:graphicFrameLocks noChangeAspect="1"/>
            </p:cNvGraphicFramePr>
            <p:nvPr/>
          </p:nvGraphicFramePr>
          <p:xfrm>
            <a:off x="4260" y="1569"/>
            <a:ext cx="88" cy="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88" name="Equation" r:id="rId12" imgW="139680" imgH="101520" progId="Equation.DSMT4">
                    <p:embed/>
                  </p:oleObj>
                </mc:Choice>
                <mc:Fallback>
                  <p:oleObj name="Equation" r:id="rId12" imgW="139680" imgH="10152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60" y="1569"/>
                          <a:ext cx="88" cy="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Object 11"/>
            <p:cNvGraphicFramePr>
              <a:graphicFrameLocks noChangeAspect="1"/>
            </p:cNvGraphicFramePr>
            <p:nvPr/>
          </p:nvGraphicFramePr>
          <p:xfrm>
            <a:off x="4400" y="1376"/>
            <a:ext cx="120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89" name="Equation" r:id="rId14" imgW="190440" imgH="190440" progId="Equation.DSMT4">
                    <p:embed/>
                  </p:oleObj>
                </mc:Choice>
                <mc:Fallback>
                  <p:oleObj name="Equation" r:id="rId14" imgW="190440" imgH="1904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00" y="1376"/>
                          <a:ext cx="120" cy="1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" name="TextBox 10"/>
          <p:cNvSpPr txBox="1"/>
          <p:nvPr/>
        </p:nvSpPr>
        <p:spPr>
          <a:xfrm>
            <a:off x="4876800" y="2483097"/>
            <a:ext cx="396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right hand rule for current and flux.</a:t>
            </a:r>
          </a:p>
          <a:p>
            <a:r>
              <a:rPr lang="en-US" b="1" dirty="0" smtClean="0"/>
              <a:t>Load designation</a:t>
            </a:r>
            <a:r>
              <a:rPr lang="en-US" dirty="0" smtClean="0"/>
              <a:t>, </a:t>
            </a:r>
          </a:p>
          <a:p>
            <a:r>
              <a:rPr lang="en-US" dirty="0" smtClean="0"/>
              <a:t>i.e. the current </a:t>
            </a:r>
            <a:r>
              <a:rPr lang="en-US" u="sng" dirty="0" smtClean="0"/>
              <a:t>goes in</a:t>
            </a:r>
            <a:r>
              <a:rPr lang="en-US" dirty="0" smtClean="0"/>
              <a:t> where the voltage </a:t>
            </a:r>
            <a:r>
              <a:rPr lang="en-US" u="sng" dirty="0" smtClean="0"/>
              <a:t>e is positive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28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447800"/>
          </a:xfrm>
        </p:spPr>
        <p:txBody>
          <a:bodyPr/>
          <a:lstStyle/>
          <a:p>
            <a:r>
              <a:rPr lang="en-US" sz="2800" dirty="0" smtClean="0"/>
              <a:t>Homework Chapter </a:t>
            </a:r>
            <a:r>
              <a:rPr lang="en-US" sz="2800" dirty="0"/>
              <a:t>5</a:t>
            </a:r>
            <a:r>
              <a:rPr lang="en-US" sz="2800" dirty="0" smtClean="0"/>
              <a:t>, Due Tuesday, Sep. 24. No Classes next Tuesday and Thursday. These days will be made up TBD.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Problems 5.1, 5.2, 5.3, 5.4, 5.9</a:t>
            </a:r>
          </a:p>
          <a:p>
            <a:r>
              <a:rPr lang="en-US" dirty="0" smtClean="0"/>
              <a:t>Read Chapter 5 (even though we don’t show all of it in class)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37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76200"/>
            <a:ext cx="7696200" cy="54141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91400" y="76200"/>
            <a:ext cx="1600200" cy="2057400"/>
          </a:xfrm>
        </p:spPr>
        <p:txBody>
          <a:bodyPr/>
          <a:lstStyle/>
          <a:p>
            <a:r>
              <a:rPr lang="en-US" sz="2400" dirty="0" smtClean="0"/>
              <a:t>Fig. 4.14 Switching voltage waveforms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5486400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Check </a:t>
            </a:r>
            <a:r>
              <a:rPr lang="en-US" sz="2000" dirty="0" err="1" smtClean="0"/>
              <a:t>qa</a:t>
            </a:r>
            <a:r>
              <a:rPr lang="en-US" sz="2000" dirty="0" smtClean="0"/>
              <a:t>, </a:t>
            </a:r>
            <a:r>
              <a:rPr lang="en-US" sz="2000" dirty="0" err="1" smtClean="0"/>
              <a:t>vaN</a:t>
            </a:r>
            <a:r>
              <a:rPr lang="en-US" sz="2000" dirty="0" smtClean="0"/>
              <a:t>, </a:t>
            </a:r>
            <a:r>
              <a:rPr lang="en-US" sz="2000" dirty="0" err="1" smtClean="0"/>
              <a:t>qb</a:t>
            </a:r>
            <a:r>
              <a:rPr lang="en-US" sz="2000" dirty="0" smtClean="0"/>
              <a:t>, </a:t>
            </a:r>
            <a:r>
              <a:rPr lang="en-US" sz="2000" dirty="0" err="1" smtClean="0"/>
              <a:t>vbN</a:t>
            </a:r>
            <a:r>
              <a:rPr lang="en-US" sz="2000" dirty="0" smtClean="0"/>
              <a:t> during </a:t>
            </a:r>
            <a:r>
              <a:rPr lang="en-US" sz="2000" dirty="0" err="1" smtClean="0"/>
              <a:t>Ts</a:t>
            </a:r>
            <a:r>
              <a:rPr lang="en-US" sz="2000" dirty="0" smtClean="0"/>
              <a:t>/2.</a:t>
            </a:r>
          </a:p>
          <a:p>
            <a:r>
              <a:rPr lang="en-US" sz="2000" dirty="0" smtClean="0"/>
              <a:t>Discuss how </a:t>
            </a:r>
            <a:r>
              <a:rPr lang="en-US" sz="2000" dirty="0" err="1" smtClean="0"/>
              <a:t>vo</a:t>
            </a:r>
            <a:r>
              <a:rPr lang="en-US" sz="2000" dirty="0" smtClean="0"/>
              <a:t> is formed from </a:t>
            </a:r>
            <a:r>
              <a:rPr lang="en-US" sz="2000" dirty="0" err="1" smtClean="0"/>
              <a:t>vaN</a:t>
            </a:r>
            <a:r>
              <a:rPr lang="en-US" sz="2000" dirty="0" smtClean="0"/>
              <a:t> and </a:t>
            </a:r>
            <a:r>
              <a:rPr lang="en-US" sz="2000" dirty="0" err="1" smtClean="0"/>
              <a:t>vbN</a:t>
            </a:r>
            <a:r>
              <a:rPr lang="en-US" sz="2000" dirty="0" smtClean="0"/>
              <a:t>. What is the ON time for </a:t>
            </a:r>
            <a:r>
              <a:rPr lang="en-US" sz="2000" dirty="0" err="1" smtClean="0"/>
              <a:t>vo</a:t>
            </a:r>
            <a:r>
              <a:rPr lang="en-US" sz="2000" dirty="0" smtClean="0"/>
              <a:t>?</a:t>
            </a:r>
          </a:p>
          <a:p>
            <a:r>
              <a:rPr lang="en-US" sz="2000" dirty="0" smtClean="0"/>
              <a:t>Compare the first harmonic of </a:t>
            </a:r>
            <a:r>
              <a:rPr lang="en-US" sz="2000" dirty="0" err="1" smtClean="0"/>
              <a:t>vo</a:t>
            </a:r>
            <a:r>
              <a:rPr lang="en-US" sz="2000" dirty="0" smtClean="0"/>
              <a:t> with the first harmonic of </a:t>
            </a:r>
            <a:r>
              <a:rPr lang="en-US" sz="2000" dirty="0" err="1" smtClean="0"/>
              <a:t>vaN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5764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25563</TotalTime>
  <Words>517</Words>
  <Application>Microsoft Office PowerPoint</Application>
  <PresentationFormat>On-screen Show (4:3)</PresentationFormat>
  <Paragraphs>72</Paragraphs>
  <Slides>20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Blank Presentation</vt:lpstr>
      <vt:lpstr>Equation</vt:lpstr>
      <vt:lpstr>EE130 Electromechanics 2013</vt:lpstr>
      <vt:lpstr>Fig. 5.1 Magnetic field: Ampere’s Law</vt:lpstr>
      <vt:lpstr>Question</vt:lpstr>
      <vt:lpstr>Magnetic Flux Density</vt:lpstr>
      <vt:lpstr>Question</vt:lpstr>
      <vt:lpstr>Faraday’s Law</vt:lpstr>
      <vt:lpstr>Fig. 5.8 Signs for Faraday’s Law</vt:lpstr>
      <vt:lpstr>Homework Chapter 5, Due Tuesday, Sep. 24. No Classes next Tuesday and Thursday. These days will be made up TBD.</vt:lpstr>
      <vt:lpstr>Fig. 4.14 Switching voltage waveforms</vt:lpstr>
      <vt:lpstr>Voltage vaN</vt:lpstr>
      <vt:lpstr>Voltages vaN and vbN</vt:lpstr>
      <vt:lpstr>vaN, vbN, and vo = vaN - vbN</vt:lpstr>
      <vt:lpstr>vaN, vbN, and vo = vaN - vbN</vt:lpstr>
      <vt:lpstr>vo</vt:lpstr>
      <vt:lpstr>Permeability, relative permeability, and permeability of air</vt:lpstr>
      <vt:lpstr>Relative Permeability</vt:lpstr>
      <vt:lpstr>Question</vt:lpstr>
      <vt:lpstr>Fig. 5.3 B-H characteristics</vt:lpstr>
      <vt:lpstr>Fig. 5.4 Toroid with flux </vt:lpstr>
      <vt:lpstr>Fig. 5.5 Magnetic Structure with Air Gap All motors have an air gap. Why?</vt:lpstr>
    </vt:vector>
  </TitlesOfParts>
  <Company>뿿��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EE130 Electromechanics 2013</dc:title>
  <dc:creator>Mary Jean Wagner</dc:creator>
  <cp:lastModifiedBy>wagneretal</cp:lastModifiedBy>
  <cp:revision>152</cp:revision>
  <dcterms:created xsi:type="dcterms:W3CDTF">2013-08-02T15:21:37Z</dcterms:created>
  <dcterms:modified xsi:type="dcterms:W3CDTF">2013-09-12T17:43:33Z</dcterms:modified>
</cp:coreProperties>
</file>