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0" r:id="rId1"/>
    <p:sldMasterId id="2147484311" r:id="rId2"/>
  </p:sldMasterIdLst>
  <p:notesMasterIdLst>
    <p:notesMasterId r:id="rId19"/>
  </p:notesMasterIdLst>
  <p:handoutMasterIdLst>
    <p:handoutMasterId r:id="rId20"/>
  </p:handoutMasterIdLst>
  <p:sldIdLst>
    <p:sldId id="274" r:id="rId3"/>
    <p:sldId id="275" r:id="rId4"/>
    <p:sldId id="276" r:id="rId5"/>
    <p:sldId id="277" r:id="rId6"/>
    <p:sldId id="278" r:id="rId7"/>
    <p:sldId id="279" r:id="rId8"/>
    <p:sldId id="280" r:id="rId9"/>
    <p:sldId id="281" r:id="rId10"/>
    <p:sldId id="282" r:id="rId11"/>
    <p:sldId id="283" r:id="rId12"/>
    <p:sldId id="284" r:id="rId13"/>
    <p:sldId id="285" r:id="rId14"/>
    <p:sldId id="286" r:id="rId15"/>
    <p:sldId id="287" r:id="rId16"/>
    <p:sldId id="288" r:id="rId17"/>
    <p:sldId id="289" r:id="rId18"/>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1848" y="-3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20" Type="http://schemas.openxmlformats.org/officeDocument/2006/relationships/handoutMaster" Target="handoutMasters/handoutMaster1.xml"/><Relationship Id="rId21" Type="http://schemas.openxmlformats.org/officeDocument/2006/relationships/printerSettings" Target="printerSettings/printerSettings1.bin"/><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endParaRPr lang="en-US"/>
          </a:p>
        </p:txBody>
      </p:sp>
      <p:sp>
        <p:nvSpPr>
          <p:cNvPr id="15363"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endParaRPr lang="en-US"/>
          </a:p>
        </p:txBody>
      </p:sp>
      <p:sp>
        <p:nvSpPr>
          <p:cNvPr id="15364"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endParaRPr lang="en-US"/>
          </a:p>
        </p:txBody>
      </p:sp>
      <p:sp>
        <p:nvSpPr>
          <p:cNvPr id="15365"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fld id="{C1BB051C-AD88-4478-8B4A-B3B0D93DD607}" type="slidenum">
              <a:rPr lang="en-US"/>
              <a:pPr/>
              <a:t>‹#›</a:t>
            </a:fld>
            <a:endParaRPr lang="en-US"/>
          </a:p>
        </p:txBody>
      </p:sp>
    </p:spTree>
    <p:extLst>
      <p:ext uri="{BB962C8B-B14F-4D97-AF65-F5344CB8AC3E}">
        <p14:creationId xmlns:p14="http://schemas.microsoft.com/office/powerpoint/2010/main" val="343906793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endParaRPr lang="en-US"/>
          </a:p>
        </p:txBody>
      </p:sp>
      <p:sp>
        <p:nvSpPr>
          <p:cNvPr id="1433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endParaRPr lang="en-US"/>
          </a:p>
        </p:txBody>
      </p:sp>
      <p:sp>
        <p:nvSpPr>
          <p:cNvPr id="1434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1434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34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endParaRPr lang="en-US"/>
          </a:p>
        </p:txBody>
      </p:sp>
      <p:sp>
        <p:nvSpPr>
          <p:cNvPr id="1434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fld id="{4DDD4F35-D701-4B53-AE13-752FB3CF0F07}" type="slidenum">
              <a:rPr lang="en-US"/>
              <a:pPr/>
              <a:t>‹#›</a:t>
            </a:fld>
            <a:endParaRPr lang="en-US"/>
          </a:p>
        </p:txBody>
      </p:sp>
    </p:spTree>
    <p:extLst>
      <p:ext uri="{BB962C8B-B14F-4D97-AF65-F5344CB8AC3E}">
        <p14:creationId xmlns:p14="http://schemas.microsoft.com/office/powerpoint/2010/main" val="1559477494"/>
      </p:ext>
    </p:extLst>
  </p:cSld>
  <p:clrMap bg1="lt1" tx1="dk1" bg2="lt2" tx2="dk2" accent1="accent1" accent2="accent2" accent3="accent3" accent4="accent4" accent5="accent5" accent6="accent6" hlink="hlink" folHlink="folHlink"/>
  <p:hf hdr="0" ftr="0" dt="0"/>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53E8F86-0A08-4E59-8885-2CEB8A3AB28D}" type="slidenum">
              <a:rPr lang="en-US"/>
              <a:pPr/>
              <a:t>1</a:t>
            </a:fld>
            <a:endParaRPr lang="en-US"/>
          </a:p>
        </p:txBody>
      </p:sp>
      <p:sp>
        <p:nvSpPr>
          <p:cNvPr id="54274" name="Rectangle 2"/>
          <p:cNvSpPr>
            <a:spLocks noGrp="1" noRot="1" noChangeAspect="1" noChangeArrowheads="1" noTextEdit="1"/>
          </p:cNvSpPr>
          <p:nvPr>
            <p:ph type="sldImg"/>
          </p:nvPr>
        </p:nvSpPr>
        <p:spPr>
          <a:ln/>
        </p:spPr>
      </p:sp>
      <p:sp>
        <p:nvSpPr>
          <p:cNvPr id="5427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252A093-B60F-49A8-9CAF-64DCB5F2AF6C}" type="slidenum">
              <a:rPr lang="en-US"/>
              <a:pPr/>
              <a:t>10</a:t>
            </a:fld>
            <a:endParaRPr lang="en-US"/>
          </a:p>
        </p:txBody>
      </p:sp>
      <p:sp>
        <p:nvSpPr>
          <p:cNvPr id="72706" name="Rectangle 2"/>
          <p:cNvSpPr>
            <a:spLocks noGrp="1" noRot="1" noChangeAspect="1" noChangeArrowheads="1" noTextEdit="1"/>
          </p:cNvSpPr>
          <p:nvPr>
            <p:ph type="sldImg"/>
          </p:nvPr>
        </p:nvSpPr>
        <p:spPr>
          <a:ln/>
        </p:spPr>
      </p:sp>
      <p:sp>
        <p:nvSpPr>
          <p:cNvPr id="7270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CD4B2C3-8103-4C00-BCA1-3F21A1909D1F}" type="slidenum">
              <a:rPr lang="en-US"/>
              <a:pPr/>
              <a:t>11</a:t>
            </a:fld>
            <a:endParaRPr lang="en-US"/>
          </a:p>
        </p:txBody>
      </p:sp>
      <p:sp>
        <p:nvSpPr>
          <p:cNvPr id="74754" name="Rectangle 2"/>
          <p:cNvSpPr>
            <a:spLocks noGrp="1" noRot="1" noChangeAspect="1" noChangeArrowheads="1" noTextEdit="1"/>
          </p:cNvSpPr>
          <p:nvPr>
            <p:ph type="sldImg"/>
          </p:nvPr>
        </p:nvSpPr>
        <p:spPr>
          <a:ln/>
        </p:spPr>
      </p:sp>
      <p:sp>
        <p:nvSpPr>
          <p:cNvPr id="7475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709E00B-46B2-4387-BD5F-F3099EC3B648}" type="slidenum">
              <a:rPr lang="en-US"/>
              <a:pPr/>
              <a:t>12</a:t>
            </a:fld>
            <a:endParaRPr lang="en-US"/>
          </a:p>
        </p:txBody>
      </p:sp>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B619396-4802-4862-913D-7C03A75B1214}" type="slidenum">
              <a:rPr lang="en-US"/>
              <a:pPr/>
              <a:t>13</a:t>
            </a:fld>
            <a:endParaRPr lang="en-US"/>
          </a:p>
        </p:txBody>
      </p:sp>
      <p:sp>
        <p:nvSpPr>
          <p:cNvPr id="78850" name="Rectangle 2"/>
          <p:cNvSpPr>
            <a:spLocks noGrp="1" noRot="1" noChangeAspect="1" noChangeArrowheads="1" noTextEdit="1"/>
          </p:cNvSpPr>
          <p:nvPr>
            <p:ph type="sldImg"/>
          </p:nvPr>
        </p:nvSpPr>
        <p:spPr>
          <a:ln/>
        </p:spPr>
      </p:sp>
      <p:sp>
        <p:nvSpPr>
          <p:cNvPr id="788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98F0A31-E05E-4BF5-979D-46761C0E9981}" type="slidenum">
              <a:rPr lang="en-US"/>
              <a:pPr/>
              <a:t>14</a:t>
            </a:fld>
            <a:endParaRPr lang="en-US"/>
          </a:p>
        </p:txBody>
      </p:sp>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8F0A26F-0EE2-419D-8885-204619C70C33}" type="slidenum">
              <a:rPr lang="en-US"/>
              <a:pPr/>
              <a:t>2</a:t>
            </a:fld>
            <a:endParaRPr lang="en-US"/>
          </a:p>
        </p:txBody>
      </p:sp>
      <p:sp>
        <p:nvSpPr>
          <p:cNvPr id="56322" name="Rectangle 2"/>
          <p:cNvSpPr>
            <a:spLocks noGrp="1" noRot="1" noChangeAspect="1" noChangeArrowheads="1" noTextEdit="1"/>
          </p:cNvSpPr>
          <p:nvPr>
            <p:ph type="sldImg"/>
          </p:nvPr>
        </p:nvSpPr>
        <p:spPr>
          <a:ln/>
        </p:spPr>
      </p:sp>
      <p:sp>
        <p:nvSpPr>
          <p:cNvPr id="5632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D8CC015-E056-4F68-97F4-2653F97D716A}" type="slidenum">
              <a:rPr lang="en-US"/>
              <a:pPr/>
              <a:t>3</a:t>
            </a:fld>
            <a:endParaRPr lang="en-US"/>
          </a:p>
        </p:txBody>
      </p:sp>
      <p:sp>
        <p:nvSpPr>
          <p:cNvPr id="58370" name="Rectangle 2"/>
          <p:cNvSpPr>
            <a:spLocks noGrp="1" noRot="1" noChangeAspect="1" noChangeArrowheads="1" noTextEdit="1"/>
          </p:cNvSpPr>
          <p:nvPr>
            <p:ph type="sldImg"/>
          </p:nvPr>
        </p:nvSpPr>
        <p:spPr>
          <a:ln/>
        </p:spPr>
      </p:sp>
      <p:sp>
        <p:nvSpPr>
          <p:cNvPr id="5837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818AF78-2939-4A01-ACCC-A840403D9FCB}" type="slidenum">
              <a:rPr lang="en-US"/>
              <a:pPr/>
              <a:t>4</a:t>
            </a:fld>
            <a:endParaRPr lang="en-US"/>
          </a:p>
        </p:txBody>
      </p:sp>
      <p:sp>
        <p:nvSpPr>
          <p:cNvPr id="60418" name="Rectangle 2"/>
          <p:cNvSpPr>
            <a:spLocks noGrp="1" noRot="1" noChangeAspect="1" noChangeArrowheads="1" noTextEdit="1"/>
          </p:cNvSpPr>
          <p:nvPr>
            <p:ph type="sldImg"/>
          </p:nvPr>
        </p:nvSpPr>
        <p:spPr>
          <a:ln/>
        </p:spPr>
      </p:sp>
      <p:sp>
        <p:nvSpPr>
          <p:cNvPr id="6041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C9FF3FB-3423-4226-BA48-F9B66D3EF5FD}" type="slidenum">
              <a:rPr lang="en-US"/>
              <a:pPr/>
              <a:t>5</a:t>
            </a:fld>
            <a:endParaRPr lang="en-US"/>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F86E64B-4DED-4991-A9C0-2BB01DA03B91}" type="slidenum">
              <a:rPr lang="en-US"/>
              <a:pPr/>
              <a:t>6</a:t>
            </a:fld>
            <a:endParaRPr lang="en-US"/>
          </a:p>
        </p:txBody>
      </p:sp>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F724CFC-9C75-4C68-8C15-46F0E7B4CB9C}" type="slidenum">
              <a:rPr lang="en-US"/>
              <a:pPr/>
              <a:t>7</a:t>
            </a:fld>
            <a:endParaRPr lang="en-US"/>
          </a:p>
        </p:txBody>
      </p:sp>
      <p:sp>
        <p:nvSpPr>
          <p:cNvPr id="67586" name="Rectangle 2"/>
          <p:cNvSpPr>
            <a:spLocks noGrp="1" noRot="1" noChangeAspect="1" noChangeArrowheads="1" noTextEdit="1"/>
          </p:cNvSpPr>
          <p:nvPr>
            <p:ph type="sldImg"/>
          </p:nvPr>
        </p:nvSpPr>
        <p:spPr>
          <a:ln/>
        </p:spPr>
      </p:sp>
      <p:sp>
        <p:nvSpPr>
          <p:cNvPr id="6758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5BA85DD-EA52-417C-A42E-CC63E71157D0}" type="slidenum">
              <a:rPr lang="en-US"/>
              <a:pPr/>
              <a:t>8</a:t>
            </a:fld>
            <a:endParaRPr lang="en-US"/>
          </a:p>
        </p:txBody>
      </p:sp>
      <p:sp>
        <p:nvSpPr>
          <p:cNvPr id="68610" name="Rectangle 2"/>
          <p:cNvSpPr>
            <a:spLocks noGrp="1" noRot="1" noChangeAspect="1" noChangeArrowheads="1" noTextEdit="1"/>
          </p:cNvSpPr>
          <p:nvPr>
            <p:ph type="sldImg"/>
          </p:nvPr>
        </p:nvSpPr>
        <p:spPr>
          <a:ln/>
        </p:spPr>
      </p:sp>
      <p:sp>
        <p:nvSpPr>
          <p:cNvPr id="6861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9E4CF05-1B7C-45C4-9646-8CF2F023FC62}" type="slidenum">
              <a:rPr lang="en-US"/>
              <a:pPr/>
              <a:t>9</a:t>
            </a:fld>
            <a:endParaRPr lang="en-US"/>
          </a:p>
        </p:txBody>
      </p:sp>
      <p:sp>
        <p:nvSpPr>
          <p:cNvPr id="70658" name="Rectangle 2"/>
          <p:cNvSpPr>
            <a:spLocks noGrp="1" noRot="1" noChangeAspect="1" noChangeArrowheads="1" noTextEdit="1"/>
          </p:cNvSpPr>
          <p:nvPr>
            <p:ph type="sldImg"/>
          </p:nvPr>
        </p:nvSpPr>
        <p:spPr>
          <a:ln/>
        </p:spPr>
      </p:sp>
      <p:sp>
        <p:nvSpPr>
          <p:cNvPr id="70659"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en-US" smtClean="0"/>
              <a:t>2/17/13</a:t>
            </a: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C16987-6A2D-4E31-AACF-C9FE67E9C5AC}"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2/17/13</a:t>
            </a: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C16987-6A2D-4E31-AACF-C9FE67E9C5AC}"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2/17/13</a:t>
            </a: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C16987-6A2D-4E31-AACF-C9FE67E9C5AC}"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t>2/17/13</a:t>
            </a:r>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9E17F55-8901-49D4-86BD-3B604A1297C0}"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t>2/17/13</a:t>
            </a:r>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9E17F55-8901-49D4-86BD-3B604A1297C0}"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t>2/17/13</a:t>
            </a:r>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9E17F55-8901-49D4-86BD-3B604A1297C0}"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Rectangle 10"/>
          <p:cNvSpPr/>
          <p:nvPr/>
        </p:nvSpPr>
        <p:spPr>
          <a:xfrm>
            <a:off x="0" y="0"/>
            <a:ext cx="340995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7"/>
          <p:cNvSpPr>
            <a:spLocks noChangeAspect="1" noEditPoints="1"/>
          </p:cNvSpPr>
          <p:nvPr/>
        </p:nvSpPr>
        <p:spPr bwMode="auto">
          <a:xfrm>
            <a:off x="838200" y="1762090"/>
            <a:ext cx="2521776" cy="5095912"/>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 name="Subtitle 2"/>
          <p:cNvSpPr>
            <a:spLocks noGrp="1"/>
          </p:cNvSpPr>
          <p:nvPr>
            <p:ph type="subTitle" idx="1"/>
          </p:nvPr>
        </p:nvSpPr>
        <p:spPr>
          <a:xfrm>
            <a:off x="3743323" y="3721473"/>
            <a:ext cx="5120640" cy="1581150"/>
          </a:xfrm>
        </p:spPr>
        <p:txBody>
          <a:bodyPr>
            <a:normAutofit/>
          </a:bodyPr>
          <a:lstStyle>
            <a:lvl1pPr marL="0" indent="0" algn="l">
              <a:buNone/>
              <a:defRPr sz="2400" b="0" i="0" cap="none" spc="12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bg2"/>
                </a:solidFill>
              </a:defRPr>
            </a:lvl1pPr>
          </a:lstStyle>
          <a:p>
            <a:r>
              <a:rPr lang="en-US" smtClean="0"/>
              <a:t>2/17/13</a:t>
            </a: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91475" y="6429375"/>
            <a:ext cx="876300" cy="292100"/>
          </a:xfrm>
        </p:spPr>
        <p:txBody>
          <a:bodyPr/>
          <a:lstStyle/>
          <a:p>
            <a:fld id="{D739C4FB-7D33-419B-8833-D1372BFD11C8}" type="slidenum">
              <a:rPr lang="en-US" smtClean="0"/>
              <a:t>‹#›</a:t>
            </a:fld>
            <a:endParaRPr lang="en-US"/>
          </a:p>
        </p:txBody>
      </p:sp>
      <p:sp>
        <p:nvSpPr>
          <p:cNvPr id="9" name="Freeform 7"/>
          <p:cNvSpPr>
            <a:spLocks noChangeAspect="1" noEditPoints="1"/>
          </p:cNvSpPr>
          <p:nvPr/>
        </p:nvSpPr>
        <p:spPr bwMode="auto">
          <a:xfrm>
            <a:off x="838200" y="1762090"/>
            <a:ext cx="2521776" cy="5095912"/>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Title 9"/>
          <p:cNvSpPr>
            <a:spLocks noGrp="1"/>
          </p:cNvSpPr>
          <p:nvPr>
            <p:ph type="title"/>
          </p:nvPr>
        </p:nvSpPr>
        <p:spPr>
          <a:xfrm>
            <a:off x="3739896" y="1417320"/>
            <a:ext cx="5120640" cy="2304288"/>
          </a:xfrm>
        </p:spPr>
        <p:txBody>
          <a:bodyPr>
            <a:normAutofit/>
          </a:bodyPr>
          <a:lstStyle>
            <a:lvl1pPr>
              <a:defRPr sz="4000" cap="all" baseline="0"/>
            </a:lvl1pPr>
          </a:lstStyle>
          <a:p>
            <a:r>
              <a:rPr lang="en-US" smtClean="0"/>
              <a:t>Click to edit Master title style</a:t>
            </a:r>
            <a:endParaRPr lang="en-US" dirty="0"/>
          </a:p>
        </p:txBody>
      </p:sp>
      <p:sp>
        <p:nvSpPr>
          <p:cNvPr id="13" name="Freeform 7"/>
          <p:cNvSpPr>
            <a:spLocks noChangeAspect="1" noEditPoints="1"/>
          </p:cNvSpPr>
          <p:nvPr/>
        </p:nvSpPr>
        <p:spPr bwMode="auto">
          <a:xfrm>
            <a:off x="838200" y="1762090"/>
            <a:ext cx="2521776" cy="5095912"/>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Freeform 8"/>
          <p:cNvSpPr>
            <a:spLocks noChangeAspect="1" noEditPoints="1"/>
          </p:cNvSpPr>
          <p:nvPr/>
        </p:nvSpPr>
        <p:spPr bwMode="auto">
          <a:xfrm>
            <a:off x="5489634" y="0"/>
            <a:ext cx="3393768" cy="6858000"/>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 name="Date Placeholder 3"/>
          <p:cNvSpPr>
            <a:spLocks noGrp="1"/>
          </p:cNvSpPr>
          <p:nvPr>
            <p:ph type="dt" sz="half" idx="10"/>
          </p:nvPr>
        </p:nvSpPr>
        <p:spPr/>
        <p:txBody>
          <a:bodyPr/>
          <a:lstStyle/>
          <a:p>
            <a:r>
              <a:rPr lang="en-US" smtClean="0"/>
              <a:t>2/17/13</a:t>
            </a: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C16987-6A2D-4E31-AACF-C9FE67E9C5AC}" type="slidenum">
              <a:rPr lang="en-US" smtClean="0"/>
              <a:t>‹#›</a:t>
            </a:fld>
            <a:endParaRPr lang="en-US"/>
          </a:p>
        </p:txBody>
      </p:sp>
      <p:sp>
        <p:nvSpPr>
          <p:cNvPr id="25" name="Title Placeholder 1"/>
          <p:cNvSpPr>
            <a:spLocks noGrp="1"/>
          </p:cNvSpPr>
          <p:nvPr>
            <p:ph type="title"/>
          </p:nvPr>
        </p:nvSpPr>
        <p:spPr>
          <a:xfrm>
            <a:off x="276225" y="228600"/>
            <a:ext cx="8591550" cy="1066801"/>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1" name="Content Placeholder 30"/>
          <p:cNvSpPr>
            <a:spLocks noGrp="1"/>
          </p:cNvSpPr>
          <p:nvPr>
            <p:ph sz="quarter" idx="13"/>
          </p:nvPr>
        </p:nvSpPr>
        <p:spPr>
          <a:xfrm>
            <a:off x="274320" y="1298448"/>
            <a:ext cx="8595360" cy="4937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340995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lvl1pPr>
              <a:defRPr>
                <a:solidFill>
                  <a:schemeClr val="bg2"/>
                </a:solidFill>
              </a:defRPr>
            </a:lvl1pPr>
          </a:lstStyle>
          <a:p>
            <a:r>
              <a:rPr lang="en-US" smtClean="0"/>
              <a:t>2/17/13</a:t>
            </a: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E63A33-8271-4DD0-9C48-789913D7C115}" type="slidenum">
              <a:rPr lang="en-US" smtClean="0"/>
              <a:pPr/>
              <a:t>‹#›</a:t>
            </a:fld>
            <a:endParaRPr lang="en-US"/>
          </a:p>
        </p:txBody>
      </p:sp>
      <p:sp>
        <p:nvSpPr>
          <p:cNvPr id="15" name="Subtitle 2"/>
          <p:cNvSpPr>
            <a:spLocks noGrp="1"/>
          </p:cNvSpPr>
          <p:nvPr>
            <p:ph type="subTitle" idx="1"/>
          </p:nvPr>
        </p:nvSpPr>
        <p:spPr>
          <a:xfrm>
            <a:off x="3743324" y="1400174"/>
            <a:ext cx="5120640" cy="1476375"/>
          </a:xfrm>
        </p:spPr>
        <p:txBody>
          <a:bodyPr anchor="b" anchorCtr="0">
            <a:normAutofit/>
          </a:bodyPr>
          <a:lstStyle>
            <a:lvl1pPr marL="0" indent="0" algn="l">
              <a:buNone/>
              <a:defRPr sz="2400" b="0" i="0" cap="none" spc="12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0" name="Freeform 7"/>
          <p:cNvSpPr>
            <a:spLocks noChangeAspect="1" noEditPoints="1"/>
          </p:cNvSpPr>
          <p:nvPr/>
        </p:nvSpPr>
        <p:spPr bwMode="auto">
          <a:xfrm>
            <a:off x="34289" y="136641"/>
            <a:ext cx="3326149" cy="6721359"/>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Title 11"/>
          <p:cNvSpPr>
            <a:spLocks noGrp="1"/>
          </p:cNvSpPr>
          <p:nvPr>
            <p:ph type="title"/>
          </p:nvPr>
        </p:nvSpPr>
        <p:spPr>
          <a:xfrm>
            <a:off x="3733800" y="2895599"/>
            <a:ext cx="5129543" cy="2667001"/>
          </a:xfrm>
        </p:spPr>
        <p:txBody>
          <a:bodyPr anchor="t">
            <a:normAutofit/>
          </a:bodyPr>
          <a:lstStyle>
            <a:lvl1pPr>
              <a:defRPr kumimoji="0" lang="en-US" sz="4000" b="0" i="0" u="none" strike="noStrike" kern="1200" cap="all" spc="0" normalizeH="0" baseline="0" noProof="0" dirty="0" smtClean="0">
                <a:ln>
                  <a:noFill/>
                </a:ln>
                <a:solidFill>
                  <a:schemeClr val="tx2"/>
                </a:solidFill>
                <a:effectLst/>
                <a:uLnTx/>
                <a:uFillTx/>
                <a:latin typeface="+mj-lt"/>
                <a:ea typeface="+mj-ea"/>
                <a:cs typeface="Tunga" pitchFamily="2"/>
              </a:defRPr>
            </a:lvl1pPr>
          </a:lstStyle>
          <a:p>
            <a:r>
              <a:rPr lang="en-US" smtClean="0"/>
              <a:t>Click to edit Master title style</a:t>
            </a:r>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r>
              <a:rPr lang="en-US" smtClean="0"/>
              <a:t>2/17/13</a:t>
            </a:r>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C16987-6A2D-4E31-AACF-C9FE67E9C5AC}" type="slidenum">
              <a:rPr lang="en-US" smtClean="0"/>
              <a:t>‹#›</a:t>
            </a:fld>
            <a:endParaRPr lang="en-US"/>
          </a:p>
        </p:txBody>
      </p:sp>
      <p:sp>
        <p:nvSpPr>
          <p:cNvPr id="9" name="Title Placeholder 1"/>
          <p:cNvSpPr>
            <a:spLocks noGrp="1"/>
          </p:cNvSpPr>
          <p:nvPr>
            <p:ph type="title"/>
          </p:nvPr>
        </p:nvSpPr>
        <p:spPr>
          <a:xfrm>
            <a:off x="276225" y="228601"/>
            <a:ext cx="8591550" cy="1066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12" name="Content Placeholder 11"/>
          <p:cNvSpPr>
            <a:spLocks noGrp="1"/>
          </p:cNvSpPr>
          <p:nvPr>
            <p:ph sz="quarter" idx="13"/>
          </p:nvPr>
        </p:nvSpPr>
        <p:spPr>
          <a:xfrm>
            <a:off x="276225" y="1298448"/>
            <a:ext cx="4251960" cy="4937760"/>
          </a:xfrm>
        </p:spPr>
        <p:txBody>
          <a:bodyPr>
            <a:normAutofit/>
          </a:bodyPr>
          <a:lstStyle>
            <a:lvl1pPr>
              <a:defRPr sz="2000"/>
            </a:lvl1pPr>
            <a:lvl2pPr>
              <a:defRPr sz="18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1"/>
          <p:cNvSpPr>
            <a:spLocks noGrp="1"/>
          </p:cNvSpPr>
          <p:nvPr>
            <p:ph sz="quarter" idx="14"/>
          </p:nvPr>
        </p:nvSpPr>
        <p:spPr>
          <a:xfrm>
            <a:off x="4615815" y="1298448"/>
            <a:ext cx="4251960" cy="4937760"/>
          </a:xfrm>
        </p:spPr>
        <p:txBody>
          <a:bodyPr>
            <a:normAutofit/>
          </a:bodyPr>
          <a:lstStyle>
            <a:lvl1pPr>
              <a:defRPr sz="2000"/>
            </a:lvl1pPr>
            <a:lvl2pPr>
              <a:defRPr sz="18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r>
              <a:rPr lang="en-US" smtClean="0"/>
              <a:t>2/17/13</a:t>
            </a:r>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1C16987-6A2D-4E31-AACF-C9FE67E9C5AC}" type="slidenum">
              <a:rPr lang="en-US" smtClean="0"/>
              <a:t>‹#›</a:t>
            </a:fld>
            <a:endParaRPr lang="en-US"/>
          </a:p>
        </p:txBody>
      </p:sp>
      <p:sp>
        <p:nvSpPr>
          <p:cNvPr id="12" name="Title Placeholder 1"/>
          <p:cNvSpPr>
            <a:spLocks noGrp="1"/>
          </p:cNvSpPr>
          <p:nvPr>
            <p:ph type="title"/>
          </p:nvPr>
        </p:nvSpPr>
        <p:spPr>
          <a:xfrm>
            <a:off x="276225" y="228601"/>
            <a:ext cx="8591550" cy="1066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14" name="Content Placeholder 11"/>
          <p:cNvSpPr>
            <a:spLocks noGrp="1"/>
          </p:cNvSpPr>
          <p:nvPr>
            <p:ph sz="quarter" idx="13"/>
          </p:nvPr>
        </p:nvSpPr>
        <p:spPr>
          <a:xfrm>
            <a:off x="276225" y="1810512"/>
            <a:ext cx="4251960" cy="4425696"/>
          </a:xfrm>
        </p:spPr>
        <p:txBody>
          <a:bodyPr>
            <a:normAutofit/>
          </a:bodyPr>
          <a:lstStyle>
            <a:lvl1pPr>
              <a:defRPr sz="2000"/>
            </a:lvl1pPr>
            <a:lvl2pPr>
              <a:defRPr sz="18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Content Placeholder 11"/>
          <p:cNvSpPr>
            <a:spLocks noGrp="1"/>
          </p:cNvSpPr>
          <p:nvPr>
            <p:ph sz="quarter" idx="14"/>
          </p:nvPr>
        </p:nvSpPr>
        <p:spPr>
          <a:xfrm>
            <a:off x="4615815" y="1810512"/>
            <a:ext cx="4251960" cy="4425696"/>
          </a:xfrm>
        </p:spPr>
        <p:txBody>
          <a:bodyPr>
            <a:normAutofit/>
          </a:bodyPr>
          <a:lstStyle>
            <a:lvl1pPr>
              <a:defRPr sz="2000"/>
            </a:lvl1pPr>
            <a:lvl2pPr>
              <a:defRPr sz="18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0" name="Text Placeholder 3"/>
          <p:cNvSpPr>
            <a:spLocks noGrp="1"/>
          </p:cNvSpPr>
          <p:nvPr>
            <p:ph type="body" sz="half" idx="2"/>
          </p:nvPr>
        </p:nvSpPr>
        <p:spPr>
          <a:xfrm>
            <a:off x="276225" y="1298448"/>
            <a:ext cx="4248150" cy="509587"/>
          </a:xfrm>
        </p:spPr>
        <p:txBody>
          <a:bodyPr anchor="ctr">
            <a:normAutofit/>
          </a:bodyPr>
          <a:lstStyle>
            <a:lvl1pPr marL="0" indent="0" algn="l">
              <a:buNone/>
              <a:defRPr sz="2000" b="0" i="0" spc="0" baseline="0">
                <a:solidFill>
                  <a:schemeClr val="tx2"/>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1" name="Text Placeholder 3"/>
          <p:cNvSpPr>
            <a:spLocks noGrp="1"/>
          </p:cNvSpPr>
          <p:nvPr>
            <p:ph type="body" sz="half" idx="15"/>
          </p:nvPr>
        </p:nvSpPr>
        <p:spPr>
          <a:xfrm>
            <a:off x="4615815" y="1298448"/>
            <a:ext cx="4248150" cy="509587"/>
          </a:xfrm>
        </p:spPr>
        <p:txBody>
          <a:bodyPr anchor="ctr">
            <a:normAutofit/>
          </a:bodyPr>
          <a:lstStyle>
            <a:lvl1pPr marL="0" indent="0">
              <a:buNone/>
              <a:defRPr sz="2000" b="0" i="0" spc="0" baseline="0">
                <a:solidFill>
                  <a:schemeClr val="tx2"/>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2/17/13</a:t>
            </a: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C16987-6A2D-4E31-AACF-C9FE67E9C5AC}" type="slidenum">
              <a:rPr lang="en-US" smtClean="0"/>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tx2"/>
                </a:solidFill>
              </a:defRPr>
            </a:lvl1pPr>
          </a:lstStyle>
          <a:p>
            <a:r>
              <a:rPr lang="en-US" smtClean="0"/>
              <a:t>2/17/13</a:t>
            </a:r>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1C16987-6A2D-4E31-AACF-C9FE67E9C5AC}" type="slidenum">
              <a:rPr lang="en-US" smtClean="0"/>
              <a:t>‹#›</a:t>
            </a:fld>
            <a:endParaRPr lang="en-US"/>
          </a:p>
        </p:txBody>
      </p:sp>
      <p:sp>
        <p:nvSpPr>
          <p:cNvPr id="17" name="Title Placeholder 1"/>
          <p:cNvSpPr>
            <a:spLocks noGrp="1"/>
          </p:cNvSpPr>
          <p:nvPr>
            <p:ph type="title"/>
          </p:nvPr>
        </p:nvSpPr>
        <p:spPr>
          <a:xfrm>
            <a:off x="276225" y="228601"/>
            <a:ext cx="8591550" cy="1066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2/17/13</a:t>
            </a:r>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1C16987-6A2D-4E31-AACF-C9FE67E9C5AC}" type="slidenum">
              <a:rPr lang="en-US" smtClean="0"/>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1"/>
            <a:ext cx="340995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lvl1pPr>
              <a:defRPr>
                <a:solidFill>
                  <a:schemeClr val="bg2"/>
                </a:solidFill>
              </a:defRPr>
            </a:lvl1pPr>
          </a:lstStyle>
          <a:p>
            <a:r>
              <a:rPr lang="en-US" smtClean="0"/>
              <a:t>2/17/13</a:t>
            </a:r>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37D5FE-740C-46F5-801A-FA5477D9711F}" type="slidenum">
              <a:rPr lang="en-US" smtClean="0"/>
              <a:pPr/>
              <a:t>‹#›</a:t>
            </a:fld>
            <a:endParaRPr lang="en-US"/>
          </a:p>
        </p:txBody>
      </p:sp>
      <p:sp>
        <p:nvSpPr>
          <p:cNvPr id="9" name="Title Placeholder 1"/>
          <p:cNvSpPr>
            <a:spLocks noGrp="1"/>
          </p:cNvSpPr>
          <p:nvPr>
            <p:ph type="title"/>
          </p:nvPr>
        </p:nvSpPr>
        <p:spPr>
          <a:xfrm>
            <a:off x="276225" y="228601"/>
            <a:ext cx="2834640" cy="1298448"/>
          </a:xfrm>
          <a:prstGeom prst="rect">
            <a:avLst/>
          </a:prstGeom>
        </p:spPr>
        <p:txBody>
          <a:bodyPr vert="horz" lIns="91440" tIns="45720" rIns="91440" bIns="45720" rtlCol="0" anchor="b" anchorCtr="0">
            <a:normAutofit/>
          </a:bodyPr>
          <a:lstStyle>
            <a:lvl1pPr>
              <a:defRPr sz="2400">
                <a:solidFill>
                  <a:schemeClr val="bg2"/>
                </a:solidFill>
              </a:defRPr>
            </a:lvl1pPr>
          </a:lstStyle>
          <a:p>
            <a:r>
              <a:rPr lang="en-US" smtClean="0"/>
              <a:t>Click to edit Master title style</a:t>
            </a:r>
            <a:endParaRPr lang="en-US" dirty="0"/>
          </a:p>
        </p:txBody>
      </p:sp>
      <p:sp>
        <p:nvSpPr>
          <p:cNvPr id="10" name="Content Placeholder 11"/>
          <p:cNvSpPr>
            <a:spLocks noGrp="1"/>
          </p:cNvSpPr>
          <p:nvPr>
            <p:ph sz="quarter" idx="14"/>
          </p:nvPr>
        </p:nvSpPr>
        <p:spPr>
          <a:xfrm>
            <a:off x="3775935" y="533400"/>
            <a:ext cx="5063266" cy="5702808"/>
          </a:xfrm>
        </p:spPr>
        <p:txBody>
          <a:bodyPr>
            <a:normAutofit/>
          </a:bodyPr>
          <a:lstStyle>
            <a:lvl1pPr>
              <a:defRPr sz="2000"/>
            </a:lvl1pPr>
            <a:lvl2pPr>
              <a:defRPr sz="18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3"/>
          <p:cNvSpPr>
            <a:spLocks noGrp="1"/>
          </p:cNvSpPr>
          <p:nvPr>
            <p:ph type="body" sz="half" idx="2"/>
          </p:nvPr>
        </p:nvSpPr>
        <p:spPr>
          <a:xfrm>
            <a:off x="276224" y="1539240"/>
            <a:ext cx="2834640" cy="4709160"/>
          </a:xfrm>
        </p:spPr>
        <p:txBody>
          <a:bodyPr>
            <a:normAutofit/>
          </a:bodyPr>
          <a:lstStyle>
            <a:lvl1pPr marL="0" indent="0">
              <a:buNone/>
              <a:defRPr lang="en-US" sz="1600" b="0" i="0" kern="1200" cap="none" spc="30" baseline="0" dirty="0" smtClean="0">
                <a:solidFill>
                  <a:schemeClr val="bg2"/>
                </a:solidFill>
                <a:latin typeface="+mn-lt"/>
                <a:ea typeface="+mn-ea"/>
                <a:cs typeface="Tahoma"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spcBef>
                <a:spcPts val="600"/>
              </a:spcBef>
              <a:spcAft>
                <a:spcPts val="0"/>
              </a:spcAft>
              <a:buClr>
                <a:schemeClr val="accent1"/>
              </a:buClr>
              <a:buFont typeface="Arial" pitchFamily="34" charset="0"/>
              <a:buNone/>
            </a:pPr>
            <a:r>
              <a:rPr lang="en-US" smtClean="0"/>
              <a:t>Click to edit Master text styles</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3" name="Rectangle 12"/>
          <p:cNvSpPr/>
          <p:nvPr/>
        </p:nvSpPr>
        <p:spPr>
          <a:xfrm>
            <a:off x="0" y="-1"/>
            <a:ext cx="340995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3409950" y="0"/>
            <a:ext cx="5734050" cy="6858000"/>
          </a:xfrm>
        </p:spPr>
        <p:txBody>
          <a:bodyPr anchor="ctr" anchorCtr="0"/>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5" name="Date Placeholder 4"/>
          <p:cNvSpPr>
            <a:spLocks noGrp="1"/>
          </p:cNvSpPr>
          <p:nvPr>
            <p:ph type="dt" sz="half" idx="10"/>
          </p:nvPr>
        </p:nvSpPr>
        <p:spPr/>
        <p:txBody>
          <a:bodyPr/>
          <a:lstStyle>
            <a:lvl1pPr>
              <a:defRPr>
                <a:solidFill>
                  <a:schemeClr val="bg2"/>
                </a:solidFill>
              </a:defRPr>
            </a:lvl1pPr>
          </a:lstStyle>
          <a:p>
            <a:r>
              <a:rPr lang="en-US" smtClean="0"/>
              <a:t>2/17/13</a:t>
            </a:r>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C16987-6A2D-4E31-AACF-C9FE67E9C5AC}" type="slidenum">
              <a:rPr lang="en-US" smtClean="0"/>
              <a:t>‹#›</a:t>
            </a:fld>
            <a:endParaRPr lang="en-US"/>
          </a:p>
        </p:txBody>
      </p:sp>
      <p:sp>
        <p:nvSpPr>
          <p:cNvPr id="21" name="Title Placeholder 1"/>
          <p:cNvSpPr>
            <a:spLocks noGrp="1"/>
          </p:cNvSpPr>
          <p:nvPr>
            <p:ph type="title"/>
          </p:nvPr>
        </p:nvSpPr>
        <p:spPr>
          <a:xfrm>
            <a:off x="276224" y="228600"/>
            <a:ext cx="2834640" cy="1295399"/>
          </a:xfrm>
          <a:prstGeom prst="rect">
            <a:avLst/>
          </a:prstGeom>
        </p:spPr>
        <p:txBody>
          <a:bodyPr vert="horz" lIns="91440" tIns="45720" rIns="91440" bIns="45720" rtlCol="0" anchor="b" anchorCtr="0">
            <a:normAutofit/>
          </a:bodyPr>
          <a:lstStyle>
            <a:lvl1pPr>
              <a:defRPr sz="2400">
                <a:solidFill>
                  <a:schemeClr val="bg2"/>
                </a:solidFill>
              </a:defRPr>
            </a:lvl1pPr>
          </a:lstStyle>
          <a:p>
            <a:r>
              <a:rPr lang="en-US" smtClean="0"/>
              <a:t>Click to edit Master title style</a:t>
            </a:r>
            <a:endParaRPr lang="en-US" dirty="0"/>
          </a:p>
        </p:txBody>
      </p:sp>
      <p:sp>
        <p:nvSpPr>
          <p:cNvPr id="25" name="Text Placeholder 24"/>
          <p:cNvSpPr>
            <a:spLocks noGrp="1"/>
          </p:cNvSpPr>
          <p:nvPr>
            <p:ph type="body" sz="quarter" idx="13"/>
          </p:nvPr>
        </p:nvSpPr>
        <p:spPr>
          <a:xfrm>
            <a:off x="274320" y="1536192"/>
            <a:ext cx="2834640" cy="4712208"/>
          </a:xfrm>
        </p:spPr>
        <p:txBody>
          <a:bodyPr>
            <a:normAutofit/>
          </a:bodyPr>
          <a:lstStyle>
            <a:lvl1pPr marL="0" indent="0">
              <a:buNone/>
              <a:defRPr sz="1600">
                <a:solidFill>
                  <a:schemeClr val="bg2"/>
                </a:solidFill>
              </a:defRPr>
            </a:lvl1pPr>
            <a:lvl2pPr marL="171450" indent="1588">
              <a:buNone/>
              <a:defRPr>
                <a:solidFill>
                  <a:schemeClr val="bg2"/>
                </a:solidFill>
              </a:defRPr>
            </a:lvl2pPr>
            <a:lvl3pPr marL="344488" indent="6350">
              <a:buNone/>
              <a:defRPr>
                <a:solidFill>
                  <a:schemeClr val="bg2"/>
                </a:solidFill>
              </a:defRPr>
            </a:lvl3pPr>
            <a:lvl4pPr marL="515938" indent="3175">
              <a:buNone/>
              <a:defRPr>
                <a:solidFill>
                  <a:schemeClr val="bg2"/>
                </a:solidFill>
              </a:defRPr>
            </a:lvl4pPr>
            <a:lvl5pPr marL="688975" indent="-1588">
              <a:buNone/>
              <a:defRPr>
                <a:solidFill>
                  <a:schemeClr val="bg2"/>
                </a:solidFill>
              </a:defRPr>
            </a:lvl5pPr>
          </a:lstStyle>
          <a:p>
            <a:pPr lvl="0"/>
            <a:r>
              <a:rPr lang="en-US" smtClean="0"/>
              <a:t>Click to edit Master text styles</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2/17/13</a:t>
            </a: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C16987-6A2D-4E31-AACF-C9FE67E9C5AC}" type="slidenum">
              <a:rPr lang="en-US" smtClean="0"/>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2/17/13</a:t>
            </a: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C16987-6A2D-4E31-AACF-C9FE67E9C5AC}"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t>2/17/13</a:t>
            </a: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C16987-6A2D-4E31-AACF-C9FE67E9C5AC}"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r>
              <a:rPr lang="en-US" smtClean="0"/>
              <a:t>2/17/13</a:t>
            </a:r>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C16987-6A2D-4E31-AACF-C9FE67E9C5AC}"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en-US" smtClean="0"/>
              <a:t>2/17/13</a:t>
            </a:r>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1C16987-6A2D-4E31-AACF-C9FE67E9C5AC}"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t>2/17/13</a:t>
            </a:r>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1C16987-6A2D-4E31-AACF-C9FE67E9C5AC}"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2/17/13</a:t>
            </a:r>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1C16987-6A2D-4E31-AACF-C9FE67E9C5AC}"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2/17/13</a:t>
            </a:r>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C16987-6A2D-4E31-AACF-C9FE67E9C5AC}"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2/17/13</a:t>
            </a:r>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C16987-6A2D-4E31-AACF-C9FE67E9C5AC}"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5.xml"/><Relationship Id="rId12" Type="http://schemas.openxmlformats.org/officeDocument/2006/relationships/theme" Target="../theme/theme2.xml"/><Relationship Id="rId1" Type="http://schemas.openxmlformats.org/officeDocument/2006/relationships/slideLayout" Target="../slideLayouts/slideLayout15.xml"/><Relationship Id="rId2" Type="http://schemas.openxmlformats.org/officeDocument/2006/relationships/slideLayout" Target="../slideLayouts/slideLayout16.xml"/><Relationship Id="rId3" Type="http://schemas.openxmlformats.org/officeDocument/2006/relationships/slideLayout" Target="../slideLayouts/slideLayout17.xml"/><Relationship Id="rId4" Type="http://schemas.openxmlformats.org/officeDocument/2006/relationships/slideLayout" Target="../slideLayouts/slideLayout18.xml"/><Relationship Id="rId5" Type="http://schemas.openxmlformats.org/officeDocument/2006/relationships/slideLayout" Target="../slideLayouts/slideLayout19.xml"/><Relationship Id="rId6" Type="http://schemas.openxmlformats.org/officeDocument/2006/relationships/slideLayout" Target="../slideLayouts/slideLayout20.xml"/><Relationship Id="rId7" Type="http://schemas.openxmlformats.org/officeDocument/2006/relationships/slideLayout" Target="../slideLayouts/slideLayout21.xml"/><Relationship Id="rId8" Type="http://schemas.openxmlformats.org/officeDocument/2006/relationships/slideLayout" Target="../slideLayouts/slideLayout22.xml"/><Relationship Id="rId9" Type="http://schemas.openxmlformats.org/officeDocument/2006/relationships/slideLayout" Target="../slideLayouts/slideLayout23.xml"/><Relationship Id="rId10"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lumMod val="40000"/>
            <a:lumOff val="6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mtClean="0"/>
              <a:t>2/17/13</a:t>
            </a: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C16987-6A2D-4E31-AACF-C9FE67E9C5A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67" r:id="rId12"/>
    <p:sldLayoutId id="2147483668" r:id="rId13"/>
    <p:sldLayoutId id="2147483669" r:id="rId14"/>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lumMod val="40000"/>
            <a:lumOff val="6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6225" y="228601"/>
            <a:ext cx="8591550" cy="1066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76225" y="1295400"/>
            <a:ext cx="8591550" cy="4933949"/>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76225" y="6429375"/>
            <a:ext cx="2133600" cy="292100"/>
          </a:xfrm>
          <a:prstGeom prst="rect">
            <a:avLst/>
          </a:prstGeom>
        </p:spPr>
        <p:txBody>
          <a:bodyPr vert="horz" lIns="91440" tIns="45720" rIns="91440" bIns="45720" rtlCol="0" anchor="ctr">
            <a:normAutofit/>
          </a:bodyPr>
          <a:lstStyle>
            <a:lvl1pPr algn="l">
              <a:defRPr sz="1050" b="1">
                <a:solidFill>
                  <a:schemeClr val="tx2"/>
                </a:solidFill>
              </a:defRPr>
            </a:lvl1pPr>
          </a:lstStyle>
          <a:p>
            <a:r>
              <a:rPr lang="en-US" smtClean="0"/>
              <a:t>2/17/13</a:t>
            </a:r>
            <a:endParaRPr lang="en-US"/>
          </a:p>
        </p:txBody>
      </p:sp>
      <p:sp>
        <p:nvSpPr>
          <p:cNvPr id="5" name="Footer Placeholder 4"/>
          <p:cNvSpPr>
            <a:spLocks noGrp="1"/>
          </p:cNvSpPr>
          <p:nvPr>
            <p:ph type="ftr" sz="quarter" idx="3"/>
          </p:nvPr>
        </p:nvSpPr>
        <p:spPr>
          <a:xfrm>
            <a:off x="3743324" y="6429375"/>
            <a:ext cx="4086225" cy="292100"/>
          </a:xfrm>
          <a:prstGeom prst="rect">
            <a:avLst/>
          </a:prstGeom>
        </p:spPr>
        <p:txBody>
          <a:bodyPr vert="horz" lIns="91440" tIns="45720" rIns="91440" bIns="45720" rtlCol="0" anchor="ctr">
            <a:normAutofit/>
          </a:bodyPr>
          <a:lstStyle>
            <a:lvl1pPr algn="l">
              <a:defRPr sz="1050" b="1">
                <a:solidFill>
                  <a:schemeClr val="tx2"/>
                </a:solidFill>
              </a:defRPr>
            </a:lvl1pPr>
          </a:lstStyle>
          <a:p>
            <a:endParaRPr lang="en-US"/>
          </a:p>
        </p:txBody>
      </p:sp>
      <p:sp>
        <p:nvSpPr>
          <p:cNvPr id="6" name="Slide Number Placeholder 5"/>
          <p:cNvSpPr>
            <a:spLocks noGrp="1"/>
          </p:cNvSpPr>
          <p:nvPr>
            <p:ph type="sldNum" sz="quarter" idx="4"/>
          </p:nvPr>
        </p:nvSpPr>
        <p:spPr>
          <a:xfrm>
            <a:off x="7991475" y="6429375"/>
            <a:ext cx="876300" cy="292100"/>
          </a:xfrm>
          <a:prstGeom prst="rect">
            <a:avLst/>
          </a:prstGeom>
        </p:spPr>
        <p:txBody>
          <a:bodyPr vert="horz" lIns="91440" tIns="45720" rIns="91440" bIns="45720" rtlCol="0" anchor="ctr">
            <a:normAutofit/>
          </a:bodyPr>
          <a:lstStyle>
            <a:lvl1pPr algn="r">
              <a:defRPr sz="1600" b="1">
                <a:solidFill>
                  <a:schemeClr val="tx2"/>
                </a:solidFill>
              </a:defRPr>
            </a:lvl1pPr>
          </a:lstStyle>
          <a:p>
            <a:fld id="{E1C16987-6A2D-4E31-AACF-C9FE67E9C5A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4312" r:id="rId1"/>
    <p:sldLayoutId id="2147484313" r:id="rId2"/>
    <p:sldLayoutId id="2147484314" r:id="rId3"/>
    <p:sldLayoutId id="2147484315" r:id="rId4"/>
    <p:sldLayoutId id="2147484316" r:id="rId5"/>
    <p:sldLayoutId id="2147484317" r:id="rId6"/>
    <p:sldLayoutId id="2147484318" r:id="rId7"/>
    <p:sldLayoutId id="2147484319" r:id="rId8"/>
    <p:sldLayoutId id="2147484320" r:id="rId9"/>
    <p:sldLayoutId id="2147484321" r:id="rId10"/>
    <p:sldLayoutId id="2147484322" r:id="rId11"/>
  </p:sldLayoutIdLst>
  <p:hf hdr="0" ftr="0" dt="0"/>
  <p:txStyles>
    <p:titleStyle>
      <a:lvl1pPr algn="l" defTabSz="914400" rtl="0" eaLnBrk="1" latinLnBrk="0" hangingPunct="1">
        <a:spcBef>
          <a:spcPts val="400"/>
        </a:spcBef>
        <a:buNone/>
        <a:defRPr sz="3600" b="0" kern="1200" cap="none" spc="0" baseline="0">
          <a:solidFill>
            <a:schemeClr val="tx2"/>
          </a:solidFill>
          <a:latin typeface="+mj-lt"/>
          <a:ea typeface="+mj-ea"/>
          <a:cs typeface="Tunga" pitchFamily="2"/>
        </a:defRPr>
      </a:lvl1pPr>
    </p:titleStyle>
    <p:bodyStyle>
      <a:lvl1pPr marL="171450" indent="-173736" algn="l" defTabSz="914400" rtl="0" eaLnBrk="1" latinLnBrk="0" hangingPunct="1">
        <a:spcBef>
          <a:spcPts val="600"/>
        </a:spcBef>
        <a:spcAft>
          <a:spcPts val="0"/>
        </a:spcAft>
        <a:buClr>
          <a:schemeClr val="accent1"/>
        </a:buClr>
        <a:buFont typeface="Arial" pitchFamily="34" charset="0"/>
        <a:buChar char="•"/>
        <a:defRPr sz="2200" b="0" i="0" kern="1200" cap="none" spc="30" baseline="0">
          <a:solidFill>
            <a:schemeClr val="tx2"/>
          </a:solidFill>
          <a:latin typeface="+mn-lt"/>
          <a:ea typeface="+mn-ea"/>
          <a:cs typeface="Tahoma" pitchFamily="34" charset="0"/>
        </a:defRPr>
      </a:lvl1pPr>
      <a:lvl2pPr marL="344488" indent="-173736" algn="l" defTabSz="914400" rtl="0" eaLnBrk="1" latinLnBrk="0" hangingPunct="1">
        <a:spcBef>
          <a:spcPts val="600"/>
        </a:spcBef>
        <a:buClr>
          <a:schemeClr val="accent1"/>
        </a:buClr>
        <a:buFont typeface="Arial" pitchFamily="34" charset="0"/>
        <a:buChar char="•"/>
        <a:defRPr sz="2000" kern="1200">
          <a:solidFill>
            <a:schemeClr val="tx2"/>
          </a:solidFill>
          <a:latin typeface="+mn-lt"/>
          <a:ea typeface="+mn-ea"/>
          <a:cs typeface="Tahoma" pitchFamily="34" charset="0"/>
        </a:defRPr>
      </a:lvl2pPr>
      <a:lvl3pPr marL="515938" indent="-173736" algn="l" defTabSz="914400" rtl="0" eaLnBrk="1" latinLnBrk="0" hangingPunct="1">
        <a:spcBef>
          <a:spcPts val="600"/>
        </a:spcBef>
        <a:buClr>
          <a:schemeClr val="accent1"/>
        </a:buClr>
        <a:buFont typeface="Arial" pitchFamily="34" charset="0"/>
        <a:buChar char="•"/>
        <a:defRPr sz="1800" kern="1200">
          <a:solidFill>
            <a:schemeClr val="tx2"/>
          </a:solidFill>
          <a:latin typeface="+mn-lt"/>
          <a:ea typeface="+mn-ea"/>
          <a:cs typeface="Tahoma" pitchFamily="34" charset="0"/>
        </a:defRPr>
      </a:lvl3pPr>
      <a:lvl4pPr marL="688975" indent="-173736" algn="l" defTabSz="914400" rtl="0" eaLnBrk="1" latinLnBrk="0" hangingPunct="1">
        <a:spcBef>
          <a:spcPts val="600"/>
        </a:spcBef>
        <a:buClr>
          <a:schemeClr val="accent1"/>
        </a:buClr>
        <a:buFont typeface="Arial" pitchFamily="34" charset="0"/>
        <a:buChar char="•"/>
        <a:defRPr sz="1600" kern="1200">
          <a:solidFill>
            <a:schemeClr val="tx2"/>
          </a:solidFill>
          <a:latin typeface="+mn-lt"/>
          <a:ea typeface="+mn-ea"/>
          <a:cs typeface="Tahoma" pitchFamily="34" charset="0"/>
        </a:defRPr>
      </a:lvl4pPr>
      <a:lvl5pPr marL="860425" indent="-173736" algn="l" defTabSz="914400" rtl="0" eaLnBrk="1" latinLnBrk="0" hangingPunct="1">
        <a:spcBef>
          <a:spcPts val="600"/>
        </a:spcBef>
        <a:buClr>
          <a:schemeClr val="accent1"/>
        </a:buClr>
        <a:buFont typeface="Arial" pitchFamily="34" charset="0"/>
        <a:buChar char="•"/>
        <a:defRPr sz="1600" kern="1200" baseline="0">
          <a:solidFill>
            <a:schemeClr val="tx2"/>
          </a:solidFill>
          <a:latin typeface="+mn-lt"/>
          <a:ea typeface="+mn-ea"/>
          <a:cs typeface="Tahoma" pitchFamily="34" charset="0"/>
        </a:defRPr>
      </a:lvl5pPr>
      <a:lvl6pPr marL="105156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123444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7pPr>
      <a:lvl8pPr marL="141732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8pPr>
      <a:lvl9pPr marL="160020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hyperlink" Target="http://www.youtube.com/watch?v=QffU0A0m4m8" TargetMode="External"/><Relationship Id="rId4" Type="http://schemas.openxmlformats.org/officeDocument/2006/relationships/hyperlink" Target="http://www.youtube.com/watch?v=Y0Q54E--9ss" TargetMode="External"/><Relationship Id="rId5" Type="http://schemas.openxmlformats.org/officeDocument/2006/relationships/hyperlink" Target="http://www.youtube.com/watch?v=QzNLdN44r7Y&amp;feature=related" TargetMode="External"/><Relationship Id="rId6" Type="http://schemas.openxmlformats.org/officeDocument/2006/relationships/hyperlink" Target="http://www.youtube.com/watch?v=GMdwGxreYcM&amp;context=C31f8039ADOEgsToPDskKD-P0sDJR29mcunGFmJR2z" TargetMode="External"/><Relationship Id="rId1" Type="http://schemas.openxmlformats.org/officeDocument/2006/relationships/slideLayout" Target="../slideLayouts/slideLayout16.xml"/><Relationship Id="rId2" Type="http://schemas.openxmlformats.org/officeDocument/2006/relationships/hyperlink" Target="http://www.youtube.com/watch?v=O6xgINQ0bUw"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7.xml"/><Relationship Id="rId3" Type="http://schemas.openxmlformats.org/officeDocument/2006/relationships/image" Target="../media/image2.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8.xml"/><Relationship Id="rId3" Type="http://schemas.openxmlformats.org/officeDocument/2006/relationships/image" Target="../media/image3.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1" name="Rectangle 3"/>
          <p:cNvSpPr>
            <a:spLocks noGrp="1" noChangeArrowheads="1"/>
          </p:cNvSpPr>
          <p:nvPr>
            <p:ph type="subTitle" idx="1"/>
          </p:nvPr>
        </p:nvSpPr>
        <p:spPr>
          <a:xfrm>
            <a:off x="3505200" y="3962400"/>
            <a:ext cx="5562600" cy="1340222"/>
          </a:xfrm>
        </p:spPr>
        <p:txBody>
          <a:bodyPr/>
          <a:lstStyle/>
          <a:p>
            <a:pPr algn="ctr"/>
            <a:r>
              <a:rPr lang="en-US" b="1" i="1" dirty="0" err="1" smtClean="0">
                <a:solidFill>
                  <a:srgbClr val="5F0EAA"/>
                </a:solidFill>
                <a:latin typeface="Verdana" pitchFamily="34" charset="0"/>
                <a:cs typeface="Arial" charset="0"/>
              </a:rPr>
              <a:t>ScWk</a:t>
            </a:r>
            <a:r>
              <a:rPr lang="en-US" b="1" i="1" dirty="0" smtClean="0">
                <a:solidFill>
                  <a:srgbClr val="5F0EAA"/>
                </a:solidFill>
                <a:latin typeface="Verdana" pitchFamily="34" charset="0"/>
                <a:cs typeface="Arial" charset="0"/>
              </a:rPr>
              <a:t> 242 – Session 5 Slides</a:t>
            </a:r>
            <a:endParaRPr lang="en-US" i="1" dirty="0">
              <a:solidFill>
                <a:srgbClr val="5F0EAA"/>
              </a:solidFill>
            </a:endParaRPr>
          </a:p>
        </p:txBody>
      </p:sp>
      <p:sp>
        <p:nvSpPr>
          <p:cNvPr id="53250" name="Rectangle 2"/>
          <p:cNvSpPr>
            <a:spLocks noGrp="1" noChangeArrowheads="1"/>
          </p:cNvSpPr>
          <p:nvPr>
            <p:ph type="title"/>
          </p:nvPr>
        </p:nvSpPr>
        <p:spPr>
          <a:xfrm>
            <a:off x="3429000" y="1417320"/>
            <a:ext cx="5715000" cy="1859280"/>
          </a:xfrm>
        </p:spPr>
        <p:txBody>
          <a:bodyPr>
            <a:normAutofit/>
          </a:bodyPr>
          <a:lstStyle/>
          <a:p>
            <a:pPr algn="ctr"/>
            <a:r>
              <a:rPr lang="en-US" sz="3200" b="1" i="1" dirty="0" smtClean="0">
                <a:solidFill>
                  <a:srgbClr val="5F0EAA"/>
                </a:solidFill>
                <a:latin typeface="Arial" charset="0"/>
              </a:rPr>
              <a:t>Observation and</a:t>
            </a:r>
            <a:r>
              <a:rPr lang="en-US" b="1" i="1" dirty="0" smtClean="0">
                <a:solidFill>
                  <a:srgbClr val="5F0EAA"/>
                </a:solidFill>
                <a:latin typeface="Arial" charset="0"/>
              </a:rPr>
              <a:t/>
            </a:r>
            <a:br>
              <a:rPr lang="en-US" b="1" i="1" dirty="0" smtClean="0">
                <a:solidFill>
                  <a:srgbClr val="5F0EAA"/>
                </a:solidFill>
                <a:latin typeface="Arial" charset="0"/>
              </a:rPr>
            </a:br>
            <a:r>
              <a:rPr lang="en-US" sz="3200" b="1" i="1" dirty="0" smtClean="0">
                <a:solidFill>
                  <a:srgbClr val="5F0EAA"/>
                </a:solidFill>
                <a:latin typeface="Arial" charset="0"/>
              </a:rPr>
              <a:t>Qualitative </a:t>
            </a:r>
            <a:r>
              <a:rPr lang="en-US" sz="3200" b="1" i="1" dirty="0">
                <a:solidFill>
                  <a:srgbClr val="5F0EAA"/>
                </a:solidFill>
                <a:latin typeface="Arial" charset="0"/>
              </a:rPr>
              <a:t>Fieldwork</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53251">
                                            <p:txEl>
                                              <p:pRg st="0" end="0"/>
                                            </p:txEl>
                                          </p:spTgt>
                                        </p:tgtEl>
                                        <p:attrNameLst>
                                          <p:attrName>style.visibility</p:attrName>
                                        </p:attrNameLst>
                                      </p:cBhvr>
                                      <p:to>
                                        <p:strVal val="visible"/>
                                      </p:to>
                                    </p:set>
                                    <p:anim calcmode="lin" valueType="num">
                                      <p:cBhvr additive="base">
                                        <p:cTn id="7" dur="500" fill="hold"/>
                                        <p:tgtEl>
                                          <p:spTgt spid="5325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3251">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1" grpId="0" build="p" autoUpdateAnimBg="0"/>
    </p:bld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76200" y="228600"/>
            <a:ext cx="9525000" cy="838200"/>
          </a:xfrm>
        </p:spPr>
        <p:txBody>
          <a:bodyPr>
            <a:normAutofit/>
          </a:bodyPr>
          <a:lstStyle/>
          <a:p>
            <a:pPr algn="ctr"/>
            <a:r>
              <a:rPr lang="en-US" b="1" i="1" dirty="0">
                <a:solidFill>
                  <a:srgbClr val="5F0EAA"/>
                </a:solidFill>
                <a:latin typeface="Arial" charset="0"/>
                <a:cs typeface="Arial" charset="0"/>
              </a:rPr>
              <a:t>Content </a:t>
            </a:r>
            <a:r>
              <a:rPr lang="en-US" b="1" i="1" dirty="0" smtClean="0">
                <a:solidFill>
                  <a:srgbClr val="5F0EAA"/>
                </a:solidFill>
                <a:latin typeface="Arial" charset="0"/>
                <a:cs typeface="Arial" charset="0"/>
              </a:rPr>
              <a:t>Analysis (Continued)</a:t>
            </a:r>
            <a:endParaRPr lang="en-US" b="1" i="1" dirty="0">
              <a:solidFill>
                <a:srgbClr val="5F0EAA"/>
              </a:solidFill>
              <a:latin typeface="Arial" charset="0"/>
              <a:cs typeface="Arial" charset="0"/>
            </a:endParaRPr>
          </a:p>
        </p:txBody>
      </p:sp>
      <p:sp>
        <p:nvSpPr>
          <p:cNvPr id="71683" name="Rectangle 3"/>
          <p:cNvSpPr>
            <a:spLocks noGrp="1" noChangeArrowheads="1"/>
          </p:cNvSpPr>
          <p:nvPr>
            <p:ph sz="quarter" idx="13"/>
          </p:nvPr>
        </p:nvSpPr>
        <p:spPr>
          <a:xfrm>
            <a:off x="152400" y="1066800"/>
            <a:ext cx="8915400" cy="5486400"/>
          </a:xfrm>
        </p:spPr>
        <p:txBody>
          <a:bodyPr>
            <a:normAutofit fontScale="92500" lnSpcReduction="10000"/>
          </a:bodyPr>
          <a:lstStyle/>
          <a:p>
            <a:pPr indent="-171450">
              <a:lnSpc>
                <a:spcPct val="90000"/>
              </a:lnSpc>
              <a:buClr>
                <a:schemeClr val="accent6">
                  <a:lumMod val="75000"/>
                </a:schemeClr>
              </a:buClr>
              <a:buFont typeface="Wingdings" charset="2"/>
              <a:buChar char="Ø"/>
            </a:pPr>
            <a:endParaRPr lang="en-US" sz="900" dirty="0" smtClean="0">
              <a:latin typeface="Verdana" pitchFamily="34" charset="0"/>
            </a:endParaRPr>
          </a:p>
          <a:p>
            <a:pPr marL="609600" indent="-609600">
              <a:lnSpc>
                <a:spcPct val="90000"/>
              </a:lnSpc>
              <a:buClr>
                <a:schemeClr val="accent6">
                  <a:lumMod val="75000"/>
                </a:schemeClr>
              </a:buClr>
              <a:buFont typeface="Wingdings" charset="2"/>
              <a:buChar char="Ø"/>
            </a:pPr>
            <a:r>
              <a:rPr lang="en-US" sz="2000" b="1" i="1" dirty="0" smtClean="0">
                <a:solidFill>
                  <a:srgbClr val="5F0EAA"/>
                </a:solidFill>
                <a:latin typeface="Verdana" pitchFamily="34" charset="0"/>
              </a:rPr>
              <a:t>Purpose </a:t>
            </a:r>
            <a:r>
              <a:rPr lang="en-US" sz="2000" b="1" i="1" dirty="0">
                <a:solidFill>
                  <a:srgbClr val="5F0EAA"/>
                </a:solidFill>
                <a:latin typeface="Verdana" pitchFamily="34" charset="0"/>
              </a:rPr>
              <a:t>of Content Analysis</a:t>
            </a:r>
          </a:p>
          <a:p>
            <a:pPr marL="973138" lvl="1" indent="-236538">
              <a:lnSpc>
                <a:spcPct val="90000"/>
              </a:lnSpc>
              <a:buClr>
                <a:schemeClr val="accent6">
                  <a:lumMod val="75000"/>
                </a:schemeClr>
              </a:buClr>
              <a:buFont typeface="Wingdings" charset="2"/>
              <a:buChar char="§"/>
            </a:pPr>
            <a:r>
              <a:rPr lang="en-US" sz="1800" b="1" dirty="0" smtClean="0">
                <a:solidFill>
                  <a:srgbClr val="5F0EAA"/>
                </a:solidFill>
                <a:latin typeface="Verdana" pitchFamily="34" charset="0"/>
              </a:rPr>
              <a:t>  Make </a:t>
            </a:r>
            <a:r>
              <a:rPr lang="en-US" sz="1800" b="1" dirty="0">
                <a:solidFill>
                  <a:srgbClr val="5F0EAA"/>
                </a:solidFill>
                <a:latin typeface="Verdana" pitchFamily="34" charset="0"/>
              </a:rPr>
              <a:t>inferences to the source of communications</a:t>
            </a:r>
          </a:p>
          <a:p>
            <a:pPr marL="973138" lvl="2" indent="-236538">
              <a:lnSpc>
                <a:spcPct val="90000"/>
              </a:lnSpc>
              <a:buClr>
                <a:schemeClr val="accent6">
                  <a:lumMod val="75000"/>
                </a:schemeClr>
              </a:buClr>
              <a:buFont typeface="Wingdings" charset="2"/>
              <a:buChar char="§"/>
            </a:pPr>
            <a:r>
              <a:rPr lang="en-US" sz="1600" b="1" dirty="0" smtClean="0">
                <a:solidFill>
                  <a:srgbClr val="5F0EAA"/>
                </a:solidFill>
                <a:latin typeface="Verdana" pitchFamily="34" charset="0"/>
                <a:cs typeface="Times New Roman" pitchFamily="18" charset="0"/>
              </a:rPr>
              <a:t>  Understand </a:t>
            </a:r>
            <a:r>
              <a:rPr lang="en-US" sz="1600" b="1" dirty="0">
                <a:solidFill>
                  <a:srgbClr val="5F0EAA"/>
                </a:solidFill>
                <a:latin typeface="Verdana" pitchFamily="34" charset="0"/>
                <a:cs typeface="Times New Roman" pitchFamily="18" charset="0"/>
              </a:rPr>
              <a:t>the motives, values or intensions of those who </a:t>
            </a:r>
            <a:r>
              <a:rPr lang="en-US" sz="1600" b="1" dirty="0" smtClean="0">
                <a:solidFill>
                  <a:srgbClr val="5F0EAA"/>
                </a:solidFill>
                <a:latin typeface="Verdana" pitchFamily="34" charset="0"/>
                <a:cs typeface="Times New Roman" pitchFamily="18" charset="0"/>
              </a:rPr>
              <a:t>wrote them</a:t>
            </a:r>
            <a:endParaRPr lang="en-US" sz="1600" b="1" dirty="0">
              <a:solidFill>
                <a:srgbClr val="5F0EAA"/>
              </a:solidFill>
              <a:latin typeface="Verdana" pitchFamily="34" charset="0"/>
              <a:cs typeface="Times New Roman" pitchFamily="18" charset="0"/>
            </a:endParaRPr>
          </a:p>
          <a:p>
            <a:pPr marL="973138" lvl="2" indent="-236538">
              <a:lnSpc>
                <a:spcPct val="90000"/>
              </a:lnSpc>
              <a:buClr>
                <a:schemeClr val="accent6">
                  <a:lumMod val="75000"/>
                </a:schemeClr>
              </a:buClr>
              <a:buFont typeface="Wingdings" charset="2"/>
              <a:buChar char="§"/>
            </a:pPr>
            <a:r>
              <a:rPr lang="en-US" sz="1600" b="1" dirty="0" smtClean="0">
                <a:solidFill>
                  <a:srgbClr val="5F0EAA"/>
                </a:solidFill>
                <a:latin typeface="Verdana" pitchFamily="34" charset="0"/>
                <a:cs typeface="Times New Roman" pitchFamily="18" charset="0"/>
              </a:rPr>
              <a:t>  Understand </a:t>
            </a:r>
            <a:r>
              <a:rPr lang="en-US" sz="1600" b="1" dirty="0">
                <a:solidFill>
                  <a:srgbClr val="5F0EAA"/>
                </a:solidFill>
                <a:latin typeface="Verdana" pitchFamily="34" charset="0"/>
                <a:cs typeface="Times New Roman" pitchFamily="18" charset="0"/>
              </a:rPr>
              <a:t>the symbolic meaning/communication</a:t>
            </a:r>
          </a:p>
          <a:p>
            <a:pPr marL="609600" indent="-609600">
              <a:lnSpc>
                <a:spcPct val="90000"/>
              </a:lnSpc>
              <a:buClr>
                <a:schemeClr val="accent6">
                  <a:lumMod val="75000"/>
                </a:schemeClr>
              </a:buClr>
              <a:buFont typeface="Wingdings" charset="2"/>
              <a:buChar char="Ø"/>
            </a:pPr>
            <a:r>
              <a:rPr lang="en-US" sz="2000" b="1" i="1" dirty="0">
                <a:solidFill>
                  <a:srgbClr val="5F0EAA"/>
                </a:solidFill>
                <a:latin typeface="Verdana" pitchFamily="34" charset="0"/>
                <a:cs typeface="Times New Roman" pitchFamily="18" charset="0"/>
              </a:rPr>
              <a:t>Diaries/personal documents </a:t>
            </a:r>
          </a:p>
          <a:p>
            <a:pPr marL="1143000" lvl="1" indent="-393700">
              <a:lnSpc>
                <a:spcPct val="90000"/>
              </a:lnSpc>
              <a:buClr>
                <a:schemeClr val="accent6">
                  <a:lumMod val="75000"/>
                </a:schemeClr>
              </a:buClr>
              <a:buFont typeface="Wingdings" charset="2"/>
              <a:buChar char="§"/>
            </a:pPr>
            <a:r>
              <a:rPr lang="en-US" sz="1800" b="1" dirty="0" smtClean="0">
                <a:solidFill>
                  <a:srgbClr val="5F0EAA"/>
                </a:solidFill>
                <a:latin typeface="Verdana" pitchFamily="34" charset="0"/>
                <a:cs typeface="Times New Roman" pitchFamily="18" charset="0"/>
              </a:rPr>
              <a:t>Letters </a:t>
            </a:r>
            <a:r>
              <a:rPr lang="en-US" sz="1800" b="1" dirty="0">
                <a:solidFill>
                  <a:srgbClr val="5F0EAA"/>
                </a:solidFill>
                <a:latin typeface="Verdana" pitchFamily="34" charset="0"/>
                <a:cs typeface="Times New Roman" pitchFamily="18" charset="0"/>
              </a:rPr>
              <a:t>to the editor</a:t>
            </a:r>
          </a:p>
          <a:p>
            <a:pPr marL="609600" indent="-609600">
              <a:lnSpc>
                <a:spcPct val="90000"/>
              </a:lnSpc>
              <a:buClr>
                <a:schemeClr val="accent6">
                  <a:lumMod val="75000"/>
                </a:schemeClr>
              </a:buClr>
              <a:buFont typeface="Wingdings" charset="2"/>
              <a:buChar char="Ø"/>
            </a:pPr>
            <a:r>
              <a:rPr lang="en-US" sz="2000" b="1" dirty="0" smtClean="0">
                <a:solidFill>
                  <a:srgbClr val="5F0EAA"/>
                </a:solidFill>
                <a:latin typeface="Verdana" pitchFamily="34" charset="0"/>
              </a:rPr>
              <a:t> </a:t>
            </a:r>
            <a:r>
              <a:rPr lang="en-US" sz="2000" b="1" i="1" dirty="0" smtClean="0">
                <a:solidFill>
                  <a:srgbClr val="5F0EAA"/>
                </a:solidFill>
                <a:latin typeface="Verdana" pitchFamily="34" charset="0"/>
              </a:rPr>
              <a:t>Inferences </a:t>
            </a:r>
            <a:r>
              <a:rPr lang="en-US" sz="2000" b="1" i="1" dirty="0">
                <a:solidFill>
                  <a:srgbClr val="5F0EAA"/>
                </a:solidFill>
                <a:latin typeface="Verdana" pitchFamily="34" charset="0"/>
              </a:rPr>
              <a:t>to populations</a:t>
            </a:r>
          </a:p>
          <a:p>
            <a:pPr marL="1138238" lvl="1" indent="-388938">
              <a:lnSpc>
                <a:spcPct val="90000"/>
              </a:lnSpc>
              <a:buClr>
                <a:schemeClr val="accent6">
                  <a:lumMod val="75000"/>
                </a:schemeClr>
              </a:buClr>
              <a:buFont typeface="Wingdings" charset="2"/>
              <a:buChar char="§"/>
            </a:pPr>
            <a:r>
              <a:rPr lang="en-US" sz="1800" b="1" dirty="0" smtClean="0">
                <a:solidFill>
                  <a:srgbClr val="5F0EAA"/>
                </a:solidFill>
                <a:latin typeface="Verdana" pitchFamily="34" charset="0"/>
                <a:cs typeface="Times New Roman" pitchFamily="18" charset="0"/>
              </a:rPr>
              <a:t>Used </a:t>
            </a:r>
            <a:r>
              <a:rPr lang="en-US" sz="1800" b="1" dirty="0">
                <a:solidFill>
                  <a:srgbClr val="5F0EAA"/>
                </a:solidFill>
                <a:latin typeface="Verdana" pitchFamily="34" charset="0"/>
                <a:cs typeface="Times New Roman" pitchFamily="18" charset="0"/>
              </a:rPr>
              <a:t>to ascribe the values of the audiences intended for </a:t>
            </a:r>
            <a:r>
              <a:rPr lang="en-US" sz="1800" b="1" dirty="0" smtClean="0">
                <a:solidFill>
                  <a:srgbClr val="5F0EAA"/>
                </a:solidFill>
                <a:latin typeface="Verdana" pitchFamily="34" charset="0"/>
                <a:cs typeface="Times New Roman" pitchFamily="18" charset="0"/>
              </a:rPr>
              <a:t>the communication </a:t>
            </a:r>
            <a:r>
              <a:rPr lang="en-US" sz="1800" b="1" dirty="0">
                <a:solidFill>
                  <a:srgbClr val="5F0EAA"/>
                </a:solidFill>
                <a:latin typeface="Verdana" pitchFamily="34" charset="0"/>
                <a:cs typeface="Times New Roman" pitchFamily="18" charset="0"/>
              </a:rPr>
              <a:t>to reach (the demographic)</a:t>
            </a:r>
          </a:p>
          <a:p>
            <a:pPr marL="757238" lvl="1" indent="-7938">
              <a:lnSpc>
                <a:spcPct val="90000"/>
              </a:lnSpc>
              <a:buClr>
                <a:schemeClr val="accent6">
                  <a:lumMod val="75000"/>
                </a:schemeClr>
              </a:buClr>
              <a:buFont typeface="Wingdings" charset="2"/>
              <a:buChar char="§"/>
            </a:pPr>
            <a:r>
              <a:rPr lang="en-US" sz="1800" b="1" dirty="0" smtClean="0">
                <a:solidFill>
                  <a:srgbClr val="5F0EAA"/>
                </a:solidFill>
                <a:latin typeface="Verdana" pitchFamily="34" charset="0"/>
                <a:cs typeface="Times New Roman" pitchFamily="18" charset="0"/>
              </a:rPr>
              <a:t>    Movie </a:t>
            </a:r>
            <a:r>
              <a:rPr lang="en-US" sz="1800" b="1" dirty="0">
                <a:solidFill>
                  <a:srgbClr val="5F0EAA"/>
                </a:solidFill>
                <a:latin typeface="Verdana" pitchFamily="34" charset="0"/>
                <a:cs typeface="Times New Roman" pitchFamily="18" charset="0"/>
              </a:rPr>
              <a:t>content</a:t>
            </a:r>
          </a:p>
          <a:p>
            <a:pPr marL="609600" indent="-609600">
              <a:lnSpc>
                <a:spcPct val="90000"/>
              </a:lnSpc>
              <a:buClr>
                <a:schemeClr val="accent6">
                  <a:lumMod val="75000"/>
                </a:schemeClr>
              </a:buClr>
              <a:buFont typeface="Wingdings" charset="2"/>
              <a:buChar char="Ø"/>
            </a:pPr>
            <a:r>
              <a:rPr lang="en-US" sz="2000" b="1" i="1" dirty="0">
                <a:solidFill>
                  <a:srgbClr val="5F0EAA"/>
                </a:solidFill>
                <a:latin typeface="Verdana" pitchFamily="34" charset="0"/>
              </a:rPr>
              <a:t>Evaluate the effects of communications</a:t>
            </a:r>
          </a:p>
          <a:p>
            <a:pPr marL="1138238" lvl="1" indent="-388938">
              <a:lnSpc>
                <a:spcPct val="90000"/>
              </a:lnSpc>
              <a:buClr>
                <a:schemeClr val="accent6">
                  <a:lumMod val="75000"/>
                </a:schemeClr>
              </a:buClr>
              <a:buFont typeface="Wingdings" charset="2"/>
              <a:buChar char="§"/>
            </a:pPr>
            <a:r>
              <a:rPr lang="en-US" sz="1800" b="1" dirty="0" smtClean="0">
                <a:solidFill>
                  <a:srgbClr val="5F0EAA"/>
                </a:solidFill>
                <a:latin typeface="Verdana" pitchFamily="34" charset="0"/>
                <a:cs typeface="Times New Roman" pitchFamily="18" charset="0"/>
              </a:rPr>
              <a:t>Treatment </a:t>
            </a:r>
            <a:r>
              <a:rPr lang="en-US" sz="1800" b="1" dirty="0">
                <a:solidFill>
                  <a:srgbClr val="5F0EAA"/>
                </a:solidFill>
                <a:latin typeface="Verdana" pitchFamily="34" charset="0"/>
                <a:cs typeface="Times New Roman" pitchFamily="18" charset="0"/>
              </a:rPr>
              <a:t>effectiveness</a:t>
            </a:r>
          </a:p>
          <a:p>
            <a:pPr marL="1138238" lvl="1" indent="-388938">
              <a:lnSpc>
                <a:spcPct val="90000"/>
              </a:lnSpc>
              <a:buClr>
                <a:schemeClr val="accent6">
                  <a:lumMod val="75000"/>
                </a:schemeClr>
              </a:buClr>
              <a:buFont typeface="Wingdings" charset="2"/>
              <a:buChar char="§"/>
            </a:pPr>
            <a:r>
              <a:rPr lang="en-US" sz="1800" b="1" dirty="0" smtClean="0">
                <a:solidFill>
                  <a:srgbClr val="5F0EAA"/>
                </a:solidFill>
                <a:latin typeface="Verdana" pitchFamily="34" charset="0"/>
                <a:cs typeface="Times New Roman" pitchFamily="18" charset="0"/>
              </a:rPr>
              <a:t>Notes</a:t>
            </a:r>
            <a:r>
              <a:rPr lang="en-US" sz="1800" b="1" dirty="0">
                <a:solidFill>
                  <a:srgbClr val="5F0EAA"/>
                </a:solidFill>
                <a:latin typeface="Verdana" pitchFamily="34" charset="0"/>
                <a:cs typeface="Times New Roman" pitchFamily="18" charset="0"/>
              </a:rPr>
              <a:t>, video of behavior/interactions (reduction in behavior based upon certain types of responses by therapist to client</a:t>
            </a:r>
          </a:p>
          <a:p>
            <a:pPr marL="609600" indent="-609600">
              <a:lnSpc>
                <a:spcPct val="90000"/>
              </a:lnSpc>
              <a:buClr>
                <a:schemeClr val="accent6">
                  <a:lumMod val="75000"/>
                </a:schemeClr>
              </a:buClr>
              <a:buFont typeface="Wingdings" charset="2"/>
              <a:buChar char="Ø"/>
            </a:pPr>
            <a:r>
              <a:rPr lang="en-US" sz="2000" b="1" i="1" dirty="0">
                <a:solidFill>
                  <a:srgbClr val="5F0EAA"/>
                </a:solidFill>
                <a:latin typeface="Verdana" pitchFamily="34" charset="0"/>
              </a:rPr>
              <a:t>Structured observations</a:t>
            </a:r>
          </a:p>
          <a:p>
            <a:pPr marL="1138238" lvl="1" indent="-388938">
              <a:lnSpc>
                <a:spcPct val="90000"/>
              </a:lnSpc>
              <a:buClr>
                <a:schemeClr val="accent6">
                  <a:lumMod val="75000"/>
                </a:schemeClr>
              </a:buClr>
              <a:buFont typeface="Wingdings" charset="2"/>
              <a:buChar char="§"/>
            </a:pPr>
            <a:r>
              <a:rPr lang="en-US" sz="1800" b="1" dirty="0" smtClean="0">
                <a:solidFill>
                  <a:srgbClr val="5F0EAA"/>
                </a:solidFill>
                <a:latin typeface="Verdana" pitchFamily="34" charset="0"/>
                <a:cs typeface="Times New Roman" pitchFamily="18" charset="0"/>
              </a:rPr>
              <a:t>Use </a:t>
            </a:r>
            <a:r>
              <a:rPr lang="en-US" sz="1800" b="1" dirty="0">
                <a:solidFill>
                  <a:srgbClr val="5F0EAA"/>
                </a:solidFill>
                <a:latin typeface="Verdana" pitchFamily="34" charset="0"/>
                <a:cs typeface="Times New Roman" pitchFamily="18" charset="0"/>
              </a:rPr>
              <a:t>with other data collection methods </a:t>
            </a:r>
          </a:p>
          <a:p>
            <a:pPr marL="1138238" lvl="1" indent="-388938">
              <a:lnSpc>
                <a:spcPct val="90000"/>
              </a:lnSpc>
              <a:buClr>
                <a:schemeClr val="accent6">
                  <a:lumMod val="75000"/>
                </a:schemeClr>
              </a:buClr>
              <a:buFont typeface="Wingdings" charset="2"/>
              <a:buChar char="§"/>
            </a:pPr>
            <a:r>
              <a:rPr lang="en-US" sz="1800" b="1" dirty="0" smtClean="0">
                <a:solidFill>
                  <a:srgbClr val="5F0EAA"/>
                </a:solidFill>
                <a:latin typeface="Verdana" pitchFamily="34" charset="0"/>
                <a:cs typeface="Times New Roman" pitchFamily="18" charset="0"/>
              </a:rPr>
              <a:t>Content </a:t>
            </a:r>
            <a:r>
              <a:rPr lang="en-US" sz="1800" b="1" dirty="0">
                <a:solidFill>
                  <a:srgbClr val="5F0EAA"/>
                </a:solidFill>
                <a:latin typeface="Verdana" pitchFamily="34" charset="0"/>
                <a:cs typeface="Times New Roman" pitchFamily="18" charset="0"/>
              </a:rPr>
              <a:t>analysis of observational data can specify what is observed and what measurements are to be </a:t>
            </a:r>
            <a:r>
              <a:rPr lang="en-US" sz="1800" b="1" dirty="0" smtClean="0">
                <a:solidFill>
                  <a:srgbClr val="5F0EAA"/>
                </a:solidFill>
                <a:latin typeface="Verdana" pitchFamily="34" charset="0"/>
                <a:cs typeface="Times New Roman" pitchFamily="18" charset="0"/>
              </a:rPr>
              <a:t>used</a:t>
            </a:r>
            <a:fld id="{E1C16987-6A2D-4E31-AACF-C9FE67E9C5AC}" type="slidenum">
              <a:rPr lang="en-US" sz="1800">
                <a:solidFill>
                  <a:srgbClr val="000000"/>
                </a:solidFill>
              </a:rPr>
              <a:pPr/>
              <a:t>10</a:t>
            </a:fld>
            <a:endParaRPr lang="en-US" sz="1800" b="1" dirty="0">
              <a:solidFill>
                <a:srgbClr val="000000"/>
              </a:solidFill>
              <a:latin typeface="Verdana" pitchFamily="34" charset="0"/>
              <a:cs typeface="Times New Roman" pitchFamily="18" charset="0"/>
            </a:endParaRPr>
          </a:p>
        </p:txBody>
      </p:sp>
      <p:sp>
        <p:nvSpPr>
          <p:cNvPr id="2" name="Slide Number Placeholder 1"/>
          <p:cNvSpPr>
            <a:spLocks noGrp="1"/>
          </p:cNvSpPr>
          <p:nvPr>
            <p:ph type="sldNum" sz="quarter" idx="12"/>
          </p:nvPr>
        </p:nvSpPr>
        <p:spPr/>
        <p:txBody>
          <a:bodyPr>
            <a:normAutofit fontScale="92500" lnSpcReduction="20000"/>
          </a:bodyPr>
          <a:lstStyle/>
          <a:p>
            <a:r>
              <a:rPr lang="en-US" dirty="0" smtClean="0"/>
              <a:t>10</a:t>
            </a:r>
            <a:endParaRPr lang="en-US" dirty="0"/>
          </a:p>
        </p:txBody>
      </p:sp>
    </p:spTree>
  </p:cSld>
  <p:clrMapOvr>
    <a:masterClrMapping/>
  </p:clrMapOvr>
  <p:transition xmlns:p14="http://schemas.microsoft.com/office/powerpoint/2010/main">
    <p:cover dir="u"/>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71683">
                                            <p:txEl>
                                              <p:pRg st="1" end="1"/>
                                            </p:txEl>
                                          </p:spTgt>
                                        </p:tgtEl>
                                        <p:attrNameLst>
                                          <p:attrName>style.visibility</p:attrName>
                                        </p:attrNameLst>
                                      </p:cBhvr>
                                      <p:to>
                                        <p:strVal val="visible"/>
                                      </p:to>
                                    </p:set>
                                    <p:anim calcmode="lin" valueType="num">
                                      <p:cBhvr additive="base">
                                        <p:cTn id="7" dur="500" fill="hold"/>
                                        <p:tgtEl>
                                          <p:spTgt spid="71683">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168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12" fill="hold" grpId="0" nodeType="withEffect">
                                  <p:stCondLst>
                                    <p:cond delay="0"/>
                                  </p:stCondLst>
                                  <p:childTnLst>
                                    <p:set>
                                      <p:cBhvr>
                                        <p:cTn id="10" dur="1" fill="hold">
                                          <p:stCondLst>
                                            <p:cond delay="0"/>
                                          </p:stCondLst>
                                        </p:cTn>
                                        <p:tgtEl>
                                          <p:spTgt spid="71683">
                                            <p:txEl>
                                              <p:pRg st="2" end="2"/>
                                            </p:txEl>
                                          </p:spTgt>
                                        </p:tgtEl>
                                        <p:attrNameLst>
                                          <p:attrName>style.visibility</p:attrName>
                                        </p:attrNameLst>
                                      </p:cBhvr>
                                      <p:to>
                                        <p:strVal val="visible"/>
                                      </p:to>
                                    </p:set>
                                    <p:anim calcmode="lin" valueType="num">
                                      <p:cBhvr additive="base">
                                        <p:cTn id="11" dur="500" fill="hold"/>
                                        <p:tgtEl>
                                          <p:spTgt spid="71683">
                                            <p:txEl>
                                              <p:pRg st="2" end="2"/>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7168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12" fill="hold" grpId="0" nodeType="withEffect">
                                  <p:stCondLst>
                                    <p:cond delay="0"/>
                                  </p:stCondLst>
                                  <p:childTnLst>
                                    <p:set>
                                      <p:cBhvr>
                                        <p:cTn id="14" dur="1" fill="hold">
                                          <p:stCondLst>
                                            <p:cond delay="0"/>
                                          </p:stCondLst>
                                        </p:cTn>
                                        <p:tgtEl>
                                          <p:spTgt spid="71683">
                                            <p:txEl>
                                              <p:pRg st="3" end="3"/>
                                            </p:txEl>
                                          </p:spTgt>
                                        </p:tgtEl>
                                        <p:attrNameLst>
                                          <p:attrName>style.visibility</p:attrName>
                                        </p:attrNameLst>
                                      </p:cBhvr>
                                      <p:to>
                                        <p:strVal val="visible"/>
                                      </p:to>
                                    </p:set>
                                    <p:anim calcmode="lin" valueType="num">
                                      <p:cBhvr additive="base">
                                        <p:cTn id="15" dur="500" fill="hold"/>
                                        <p:tgtEl>
                                          <p:spTgt spid="71683">
                                            <p:txEl>
                                              <p:pRg st="3" end="3"/>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71683">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12" fill="hold" grpId="0" nodeType="withEffect">
                                  <p:stCondLst>
                                    <p:cond delay="0"/>
                                  </p:stCondLst>
                                  <p:childTnLst>
                                    <p:set>
                                      <p:cBhvr>
                                        <p:cTn id="18" dur="1" fill="hold">
                                          <p:stCondLst>
                                            <p:cond delay="0"/>
                                          </p:stCondLst>
                                        </p:cTn>
                                        <p:tgtEl>
                                          <p:spTgt spid="71683">
                                            <p:txEl>
                                              <p:pRg st="4" end="4"/>
                                            </p:txEl>
                                          </p:spTgt>
                                        </p:tgtEl>
                                        <p:attrNameLst>
                                          <p:attrName>style.visibility</p:attrName>
                                        </p:attrNameLst>
                                      </p:cBhvr>
                                      <p:to>
                                        <p:strVal val="visible"/>
                                      </p:to>
                                    </p:set>
                                    <p:anim calcmode="lin" valueType="num">
                                      <p:cBhvr additive="base">
                                        <p:cTn id="19" dur="500" fill="hold"/>
                                        <p:tgtEl>
                                          <p:spTgt spid="71683">
                                            <p:txEl>
                                              <p:pRg st="4" end="4"/>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7168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2" fill="hold" grpId="0" nodeType="clickEffect">
                                  <p:stCondLst>
                                    <p:cond delay="0"/>
                                  </p:stCondLst>
                                  <p:childTnLst>
                                    <p:set>
                                      <p:cBhvr>
                                        <p:cTn id="24" dur="1" fill="hold">
                                          <p:stCondLst>
                                            <p:cond delay="0"/>
                                          </p:stCondLst>
                                        </p:cTn>
                                        <p:tgtEl>
                                          <p:spTgt spid="71683">
                                            <p:txEl>
                                              <p:pRg st="5" end="5"/>
                                            </p:txEl>
                                          </p:spTgt>
                                        </p:tgtEl>
                                        <p:attrNameLst>
                                          <p:attrName>style.visibility</p:attrName>
                                        </p:attrNameLst>
                                      </p:cBhvr>
                                      <p:to>
                                        <p:strVal val="visible"/>
                                      </p:to>
                                    </p:set>
                                    <p:anim calcmode="lin" valueType="num">
                                      <p:cBhvr additive="base">
                                        <p:cTn id="25" dur="500" fill="hold"/>
                                        <p:tgtEl>
                                          <p:spTgt spid="71683">
                                            <p:txEl>
                                              <p:pRg st="5" end="5"/>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71683">
                                            <p:txEl>
                                              <p:pRg st="5" end="5"/>
                                            </p:txEl>
                                          </p:spTgt>
                                        </p:tgtEl>
                                        <p:attrNameLst>
                                          <p:attrName>ppt_y</p:attrName>
                                        </p:attrNameLst>
                                      </p:cBhvr>
                                      <p:tavLst>
                                        <p:tav tm="0">
                                          <p:val>
                                            <p:strVal val="1+#ppt_h/2"/>
                                          </p:val>
                                        </p:tav>
                                        <p:tav tm="100000">
                                          <p:val>
                                            <p:strVal val="#ppt_y"/>
                                          </p:val>
                                        </p:tav>
                                      </p:tavLst>
                                    </p:anim>
                                  </p:childTnLst>
                                </p:cTn>
                              </p:par>
                              <p:par>
                                <p:cTn id="27" presetID="2" presetClass="entr" presetSubtype="12" fill="hold" grpId="0" nodeType="withEffect">
                                  <p:stCondLst>
                                    <p:cond delay="0"/>
                                  </p:stCondLst>
                                  <p:childTnLst>
                                    <p:set>
                                      <p:cBhvr>
                                        <p:cTn id="28" dur="1" fill="hold">
                                          <p:stCondLst>
                                            <p:cond delay="0"/>
                                          </p:stCondLst>
                                        </p:cTn>
                                        <p:tgtEl>
                                          <p:spTgt spid="71683">
                                            <p:txEl>
                                              <p:pRg st="6" end="6"/>
                                            </p:txEl>
                                          </p:spTgt>
                                        </p:tgtEl>
                                        <p:attrNameLst>
                                          <p:attrName>style.visibility</p:attrName>
                                        </p:attrNameLst>
                                      </p:cBhvr>
                                      <p:to>
                                        <p:strVal val="visible"/>
                                      </p:to>
                                    </p:set>
                                    <p:anim calcmode="lin" valueType="num">
                                      <p:cBhvr additive="base">
                                        <p:cTn id="29" dur="500" fill="hold"/>
                                        <p:tgtEl>
                                          <p:spTgt spid="71683">
                                            <p:txEl>
                                              <p:pRg st="6" end="6"/>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7168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12" fill="hold" grpId="0" nodeType="clickEffect">
                                  <p:stCondLst>
                                    <p:cond delay="0"/>
                                  </p:stCondLst>
                                  <p:childTnLst>
                                    <p:set>
                                      <p:cBhvr>
                                        <p:cTn id="34" dur="1" fill="hold">
                                          <p:stCondLst>
                                            <p:cond delay="0"/>
                                          </p:stCondLst>
                                        </p:cTn>
                                        <p:tgtEl>
                                          <p:spTgt spid="71683">
                                            <p:txEl>
                                              <p:pRg st="7" end="7"/>
                                            </p:txEl>
                                          </p:spTgt>
                                        </p:tgtEl>
                                        <p:attrNameLst>
                                          <p:attrName>style.visibility</p:attrName>
                                        </p:attrNameLst>
                                      </p:cBhvr>
                                      <p:to>
                                        <p:strVal val="visible"/>
                                      </p:to>
                                    </p:set>
                                    <p:anim calcmode="lin" valueType="num">
                                      <p:cBhvr additive="base">
                                        <p:cTn id="35" dur="500" fill="hold"/>
                                        <p:tgtEl>
                                          <p:spTgt spid="71683">
                                            <p:txEl>
                                              <p:pRg st="7" end="7"/>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71683">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12" fill="hold" grpId="0" nodeType="withEffect">
                                  <p:stCondLst>
                                    <p:cond delay="0"/>
                                  </p:stCondLst>
                                  <p:childTnLst>
                                    <p:set>
                                      <p:cBhvr>
                                        <p:cTn id="38" dur="1" fill="hold">
                                          <p:stCondLst>
                                            <p:cond delay="0"/>
                                          </p:stCondLst>
                                        </p:cTn>
                                        <p:tgtEl>
                                          <p:spTgt spid="71683">
                                            <p:txEl>
                                              <p:pRg st="8" end="8"/>
                                            </p:txEl>
                                          </p:spTgt>
                                        </p:tgtEl>
                                        <p:attrNameLst>
                                          <p:attrName>style.visibility</p:attrName>
                                        </p:attrNameLst>
                                      </p:cBhvr>
                                      <p:to>
                                        <p:strVal val="visible"/>
                                      </p:to>
                                    </p:set>
                                    <p:anim calcmode="lin" valueType="num">
                                      <p:cBhvr additive="base">
                                        <p:cTn id="39" dur="500" fill="hold"/>
                                        <p:tgtEl>
                                          <p:spTgt spid="71683">
                                            <p:txEl>
                                              <p:pRg st="8" end="8"/>
                                            </p:txEl>
                                          </p:spTgt>
                                        </p:tgtEl>
                                        <p:attrNameLst>
                                          <p:attrName>ppt_x</p:attrName>
                                        </p:attrNameLst>
                                      </p:cBhvr>
                                      <p:tavLst>
                                        <p:tav tm="0">
                                          <p:val>
                                            <p:strVal val="0-#ppt_w/2"/>
                                          </p:val>
                                        </p:tav>
                                        <p:tav tm="100000">
                                          <p:val>
                                            <p:strVal val="#ppt_x"/>
                                          </p:val>
                                        </p:tav>
                                      </p:tavLst>
                                    </p:anim>
                                    <p:anim calcmode="lin" valueType="num">
                                      <p:cBhvr additive="base">
                                        <p:cTn id="40" dur="500" fill="hold"/>
                                        <p:tgtEl>
                                          <p:spTgt spid="71683">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12" fill="hold" grpId="0" nodeType="withEffect">
                                  <p:stCondLst>
                                    <p:cond delay="0"/>
                                  </p:stCondLst>
                                  <p:childTnLst>
                                    <p:set>
                                      <p:cBhvr>
                                        <p:cTn id="42" dur="1" fill="hold">
                                          <p:stCondLst>
                                            <p:cond delay="0"/>
                                          </p:stCondLst>
                                        </p:cTn>
                                        <p:tgtEl>
                                          <p:spTgt spid="71683">
                                            <p:txEl>
                                              <p:pRg st="9" end="9"/>
                                            </p:txEl>
                                          </p:spTgt>
                                        </p:tgtEl>
                                        <p:attrNameLst>
                                          <p:attrName>style.visibility</p:attrName>
                                        </p:attrNameLst>
                                      </p:cBhvr>
                                      <p:to>
                                        <p:strVal val="visible"/>
                                      </p:to>
                                    </p:set>
                                    <p:anim calcmode="lin" valueType="num">
                                      <p:cBhvr additive="base">
                                        <p:cTn id="43" dur="500" fill="hold"/>
                                        <p:tgtEl>
                                          <p:spTgt spid="71683">
                                            <p:txEl>
                                              <p:pRg st="9" end="9"/>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7168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12" fill="hold" grpId="0" nodeType="clickEffect">
                                  <p:stCondLst>
                                    <p:cond delay="0"/>
                                  </p:stCondLst>
                                  <p:childTnLst>
                                    <p:set>
                                      <p:cBhvr>
                                        <p:cTn id="48" dur="1" fill="hold">
                                          <p:stCondLst>
                                            <p:cond delay="0"/>
                                          </p:stCondLst>
                                        </p:cTn>
                                        <p:tgtEl>
                                          <p:spTgt spid="71683">
                                            <p:txEl>
                                              <p:pRg st="10" end="10"/>
                                            </p:txEl>
                                          </p:spTgt>
                                        </p:tgtEl>
                                        <p:attrNameLst>
                                          <p:attrName>style.visibility</p:attrName>
                                        </p:attrNameLst>
                                      </p:cBhvr>
                                      <p:to>
                                        <p:strVal val="visible"/>
                                      </p:to>
                                    </p:set>
                                    <p:anim calcmode="lin" valueType="num">
                                      <p:cBhvr additive="base">
                                        <p:cTn id="49" dur="500" fill="hold"/>
                                        <p:tgtEl>
                                          <p:spTgt spid="71683">
                                            <p:txEl>
                                              <p:pRg st="10" end="10"/>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71683">
                                            <p:txEl>
                                              <p:pRg st="10" end="10"/>
                                            </p:txEl>
                                          </p:spTgt>
                                        </p:tgtEl>
                                        <p:attrNameLst>
                                          <p:attrName>ppt_y</p:attrName>
                                        </p:attrNameLst>
                                      </p:cBhvr>
                                      <p:tavLst>
                                        <p:tav tm="0">
                                          <p:val>
                                            <p:strVal val="1+#ppt_h/2"/>
                                          </p:val>
                                        </p:tav>
                                        <p:tav tm="100000">
                                          <p:val>
                                            <p:strVal val="#ppt_y"/>
                                          </p:val>
                                        </p:tav>
                                      </p:tavLst>
                                    </p:anim>
                                  </p:childTnLst>
                                </p:cTn>
                              </p:par>
                              <p:par>
                                <p:cTn id="51" presetID="2" presetClass="entr" presetSubtype="12" fill="hold" grpId="0" nodeType="withEffect">
                                  <p:stCondLst>
                                    <p:cond delay="0"/>
                                  </p:stCondLst>
                                  <p:childTnLst>
                                    <p:set>
                                      <p:cBhvr>
                                        <p:cTn id="52" dur="1" fill="hold">
                                          <p:stCondLst>
                                            <p:cond delay="0"/>
                                          </p:stCondLst>
                                        </p:cTn>
                                        <p:tgtEl>
                                          <p:spTgt spid="71683">
                                            <p:txEl>
                                              <p:pRg st="11" end="11"/>
                                            </p:txEl>
                                          </p:spTgt>
                                        </p:tgtEl>
                                        <p:attrNameLst>
                                          <p:attrName>style.visibility</p:attrName>
                                        </p:attrNameLst>
                                      </p:cBhvr>
                                      <p:to>
                                        <p:strVal val="visible"/>
                                      </p:to>
                                    </p:set>
                                    <p:anim calcmode="lin" valueType="num">
                                      <p:cBhvr additive="base">
                                        <p:cTn id="53" dur="500" fill="hold"/>
                                        <p:tgtEl>
                                          <p:spTgt spid="71683">
                                            <p:txEl>
                                              <p:pRg st="11" end="11"/>
                                            </p:txEl>
                                          </p:spTgt>
                                        </p:tgtEl>
                                        <p:attrNameLst>
                                          <p:attrName>ppt_x</p:attrName>
                                        </p:attrNameLst>
                                      </p:cBhvr>
                                      <p:tavLst>
                                        <p:tav tm="0">
                                          <p:val>
                                            <p:strVal val="0-#ppt_w/2"/>
                                          </p:val>
                                        </p:tav>
                                        <p:tav tm="100000">
                                          <p:val>
                                            <p:strVal val="#ppt_x"/>
                                          </p:val>
                                        </p:tav>
                                      </p:tavLst>
                                    </p:anim>
                                    <p:anim calcmode="lin" valueType="num">
                                      <p:cBhvr additive="base">
                                        <p:cTn id="54" dur="500" fill="hold"/>
                                        <p:tgtEl>
                                          <p:spTgt spid="71683">
                                            <p:txEl>
                                              <p:pRg st="11" end="11"/>
                                            </p:txEl>
                                          </p:spTgt>
                                        </p:tgtEl>
                                        <p:attrNameLst>
                                          <p:attrName>ppt_y</p:attrName>
                                        </p:attrNameLst>
                                      </p:cBhvr>
                                      <p:tavLst>
                                        <p:tav tm="0">
                                          <p:val>
                                            <p:strVal val="1+#ppt_h/2"/>
                                          </p:val>
                                        </p:tav>
                                        <p:tav tm="100000">
                                          <p:val>
                                            <p:strVal val="#ppt_y"/>
                                          </p:val>
                                        </p:tav>
                                      </p:tavLst>
                                    </p:anim>
                                  </p:childTnLst>
                                </p:cTn>
                              </p:par>
                              <p:par>
                                <p:cTn id="55" presetID="2" presetClass="entr" presetSubtype="12" fill="hold" grpId="0" nodeType="withEffect">
                                  <p:stCondLst>
                                    <p:cond delay="0"/>
                                  </p:stCondLst>
                                  <p:childTnLst>
                                    <p:set>
                                      <p:cBhvr>
                                        <p:cTn id="56" dur="1" fill="hold">
                                          <p:stCondLst>
                                            <p:cond delay="0"/>
                                          </p:stCondLst>
                                        </p:cTn>
                                        <p:tgtEl>
                                          <p:spTgt spid="71683">
                                            <p:txEl>
                                              <p:pRg st="12" end="12"/>
                                            </p:txEl>
                                          </p:spTgt>
                                        </p:tgtEl>
                                        <p:attrNameLst>
                                          <p:attrName>style.visibility</p:attrName>
                                        </p:attrNameLst>
                                      </p:cBhvr>
                                      <p:to>
                                        <p:strVal val="visible"/>
                                      </p:to>
                                    </p:set>
                                    <p:anim calcmode="lin" valueType="num">
                                      <p:cBhvr additive="base">
                                        <p:cTn id="57" dur="500" fill="hold"/>
                                        <p:tgtEl>
                                          <p:spTgt spid="71683">
                                            <p:txEl>
                                              <p:pRg st="12" end="12"/>
                                            </p:txEl>
                                          </p:spTgt>
                                        </p:tgtEl>
                                        <p:attrNameLst>
                                          <p:attrName>ppt_x</p:attrName>
                                        </p:attrNameLst>
                                      </p:cBhvr>
                                      <p:tavLst>
                                        <p:tav tm="0">
                                          <p:val>
                                            <p:strVal val="0-#ppt_w/2"/>
                                          </p:val>
                                        </p:tav>
                                        <p:tav tm="100000">
                                          <p:val>
                                            <p:strVal val="#ppt_x"/>
                                          </p:val>
                                        </p:tav>
                                      </p:tavLst>
                                    </p:anim>
                                    <p:anim calcmode="lin" valueType="num">
                                      <p:cBhvr additive="base">
                                        <p:cTn id="58" dur="500" fill="hold"/>
                                        <p:tgtEl>
                                          <p:spTgt spid="71683">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12" fill="hold" grpId="0" nodeType="clickEffect">
                                  <p:stCondLst>
                                    <p:cond delay="0"/>
                                  </p:stCondLst>
                                  <p:childTnLst>
                                    <p:set>
                                      <p:cBhvr>
                                        <p:cTn id="62" dur="1" fill="hold">
                                          <p:stCondLst>
                                            <p:cond delay="0"/>
                                          </p:stCondLst>
                                        </p:cTn>
                                        <p:tgtEl>
                                          <p:spTgt spid="71683">
                                            <p:txEl>
                                              <p:pRg st="13" end="13"/>
                                            </p:txEl>
                                          </p:spTgt>
                                        </p:tgtEl>
                                        <p:attrNameLst>
                                          <p:attrName>style.visibility</p:attrName>
                                        </p:attrNameLst>
                                      </p:cBhvr>
                                      <p:to>
                                        <p:strVal val="visible"/>
                                      </p:to>
                                    </p:set>
                                    <p:anim calcmode="lin" valueType="num">
                                      <p:cBhvr additive="base">
                                        <p:cTn id="63" dur="500" fill="hold"/>
                                        <p:tgtEl>
                                          <p:spTgt spid="71683">
                                            <p:txEl>
                                              <p:pRg st="13" end="13"/>
                                            </p:txEl>
                                          </p:spTgt>
                                        </p:tgtEl>
                                        <p:attrNameLst>
                                          <p:attrName>ppt_x</p:attrName>
                                        </p:attrNameLst>
                                      </p:cBhvr>
                                      <p:tavLst>
                                        <p:tav tm="0">
                                          <p:val>
                                            <p:strVal val="0-#ppt_w/2"/>
                                          </p:val>
                                        </p:tav>
                                        <p:tav tm="100000">
                                          <p:val>
                                            <p:strVal val="#ppt_x"/>
                                          </p:val>
                                        </p:tav>
                                      </p:tavLst>
                                    </p:anim>
                                    <p:anim calcmode="lin" valueType="num">
                                      <p:cBhvr additive="base">
                                        <p:cTn id="64" dur="500" fill="hold"/>
                                        <p:tgtEl>
                                          <p:spTgt spid="71683">
                                            <p:txEl>
                                              <p:pRg st="13" end="13"/>
                                            </p:txEl>
                                          </p:spTgt>
                                        </p:tgtEl>
                                        <p:attrNameLst>
                                          <p:attrName>ppt_y</p:attrName>
                                        </p:attrNameLst>
                                      </p:cBhvr>
                                      <p:tavLst>
                                        <p:tav tm="0">
                                          <p:val>
                                            <p:strVal val="1+#ppt_h/2"/>
                                          </p:val>
                                        </p:tav>
                                        <p:tav tm="100000">
                                          <p:val>
                                            <p:strVal val="#ppt_y"/>
                                          </p:val>
                                        </p:tav>
                                      </p:tavLst>
                                    </p:anim>
                                  </p:childTnLst>
                                </p:cTn>
                              </p:par>
                              <p:par>
                                <p:cTn id="65" presetID="2" presetClass="entr" presetSubtype="12" fill="hold" grpId="0" nodeType="withEffect">
                                  <p:stCondLst>
                                    <p:cond delay="0"/>
                                  </p:stCondLst>
                                  <p:childTnLst>
                                    <p:set>
                                      <p:cBhvr>
                                        <p:cTn id="66" dur="1" fill="hold">
                                          <p:stCondLst>
                                            <p:cond delay="0"/>
                                          </p:stCondLst>
                                        </p:cTn>
                                        <p:tgtEl>
                                          <p:spTgt spid="71683">
                                            <p:txEl>
                                              <p:pRg st="14" end="14"/>
                                            </p:txEl>
                                          </p:spTgt>
                                        </p:tgtEl>
                                        <p:attrNameLst>
                                          <p:attrName>style.visibility</p:attrName>
                                        </p:attrNameLst>
                                      </p:cBhvr>
                                      <p:to>
                                        <p:strVal val="visible"/>
                                      </p:to>
                                    </p:set>
                                    <p:anim calcmode="lin" valueType="num">
                                      <p:cBhvr additive="base">
                                        <p:cTn id="67" dur="500" fill="hold"/>
                                        <p:tgtEl>
                                          <p:spTgt spid="71683">
                                            <p:txEl>
                                              <p:pRg st="14" end="14"/>
                                            </p:txEl>
                                          </p:spTgt>
                                        </p:tgtEl>
                                        <p:attrNameLst>
                                          <p:attrName>ppt_x</p:attrName>
                                        </p:attrNameLst>
                                      </p:cBhvr>
                                      <p:tavLst>
                                        <p:tav tm="0">
                                          <p:val>
                                            <p:strVal val="0-#ppt_w/2"/>
                                          </p:val>
                                        </p:tav>
                                        <p:tav tm="100000">
                                          <p:val>
                                            <p:strVal val="#ppt_x"/>
                                          </p:val>
                                        </p:tav>
                                      </p:tavLst>
                                    </p:anim>
                                    <p:anim calcmode="lin" valueType="num">
                                      <p:cBhvr additive="base">
                                        <p:cTn id="68" dur="500" fill="hold"/>
                                        <p:tgtEl>
                                          <p:spTgt spid="71683">
                                            <p:txEl>
                                              <p:pRg st="14" end="14"/>
                                            </p:txEl>
                                          </p:spTgt>
                                        </p:tgtEl>
                                        <p:attrNameLst>
                                          <p:attrName>ppt_y</p:attrName>
                                        </p:attrNameLst>
                                      </p:cBhvr>
                                      <p:tavLst>
                                        <p:tav tm="0">
                                          <p:val>
                                            <p:strVal val="1+#ppt_h/2"/>
                                          </p:val>
                                        </p:tav>
                                        <p:tav tm="100000">
                                          <p:val>
                                            <p:strVal val="#ppt_y"/>
                                          </p:val>
                                        </p:tav>
                                      </p:tavLst>
                                    </p:anim>
                                  </p:childTnLst>
                                </p:cTn>
                              </p:par>
                              <p:par>
                                <p:cTn id="69" presetID="2" presetClass="entr" presetSubtype="12" fill="hold" grpId="0" nodeType="withEffect">
                                  <p:stCondLst>
                                    <p:cond delay="0"/>
                                  </p:stCondLst>
                                  <p:childTnLst>
                                    <p:set>
                                      <p:cBhvr>
                                        <p:cTn id="70" dur="1" fill="hold">
                                          <p:stCondLst>
                                            <p:cond delay="0"/>
                                          </p:stCondLst>
                                        </p:cTn>
                                        <p:tgtEl>
                                          <p:spTgt spid="71683">
                                            <p:txEl>
                                              <p:pRg st="15" end="15"/>
                                            </p:txEl>
                                          </p:spTgt>
                                        </p:tgtEl>
                                        <p:attrNameLst>
                                          <p:attrName>style.visibility</p:attrName>
                                        </p:attrNameLst>
                                      </p:cBhvr>
                                      <p:to>
                                        <p:strVal val="visible"/>
                                      </p:to>
                                    </p:set>
                                    <p:anim calcmode="lin" valueType="num">
                                      <p:cBhvr additive="base">
                                        <p:cTn id="71" dur="500" fill="hold"/>
                                        <p:tgtEl>
                                          <p:spTgt spid="71683">
                                            <p:txEl>
                                              <p:pRg st="15" end="15"/>
                                            </p:txEl>
                                          </p:spTgt>
                                        </p:tgtEl>
                                        <p:attrNameLst>
                                          <p:attrName>ppt_x</p:attrName>
                                        </p:attrNameLst>
                                      </p:cBhvr>
                                      <p:tavLst>
                                        <p:tav tm="0">
                                          <p:val>
                                            <p:strVal val="0-#ppt_w/2"/>
                                          </p:val>
                                        </p:tav>
                                        <p:tav tm="100000">
                                          <p:val>
                                            <p:strVal val="#ppt_x"/>
                                          </p:val>
                                        </p:tav>
                                      </p:tavLst>
                                    </p:anim>
                                    <p:anim calcmode="lin" valueType="num">
                                      <p:cBhvr additive="base">
                                        <p:cTn id="72" dur="500" fill="hold"/>
                                        <p:tgtEl>
                                          <p:spTgt spid="71683">
                                            <p:txEl>
                                              <p:pRg st="15" end="1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3" grpId="0" build="p"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990600" y="228600"/>
            <a:ext cx="6934200" cy="762000"/>
          </a:xfrm>
        </p:spPr>
        <p:txBody>
          <a:bodyPr>
            <a:normAutofit/>
          </a:bodyPr>
          <a:lstStyle/>
          <a:p>
            <a:pPr algn="ctr"/>
            <a:r>
              <a:rPr lang="en-US" b="1" i="1" dirty="0" smtClean="0">
                <a:solidFill>
                  <a:srgbClr val="5F0EAA"/>
                </a:solidFill>
                <a:latin typeface="Arial" charset="0"/>
                <a:cs typeface="Arial" charset="0"/>
              </a:rPr>
              <a:t>Process of Content </a:t>
            </a:r>
            <a:r>
              <a:rPr lang="en-US" b="1" i="1" dirty="0">
                <a:solidFill>
                  <a:srgbClr val="5F0EAA"/>
                </a:solidFill>
                <a:latin typeface="Arial" charset="0"/>
                <a:cs typeface="Arial" charset="0"/>
              </a:rPr>
              <a:t>Analysis</a:t>
            </a:r>
          </a:p>
        </p:txBody>
      </p:sp>
      <p:sp>
        <p:nvSpPr>
          <p:cNvPr id="73731" name="Rectangle 3"/>
          <p:cNvSpPr>
            <a:spLocks noGrp="1" noChangeArrowheads="1"/>
          </p:cNvSpPr>
          <p:nvPr>
            <p:ph sz="quarter" idx="13"/>
          </p:nvPr>
        </p:nvSpPr>
        <p:spPr>
          <a:xfrm>
            <a:off x="152400" y="990600"/>
            <a:ext cx="8839200" cy="5562600"/>
          </a:xfrm>
        </p:spPr>
        <p:txBody>
          <a:bodyPr>
            <a:normAutofit/>
          </a:bodyPr>
          <a:lstStyle/>
          <a:p>
            <a:pPr marL="814388" lvl="1" indent="-342900">
              <a:buClr>
                <a:schemeClr val="accent6">
                  <a:lumMod val="75000"/>
                </a:schemeClr>
              </a:buClr>
              <a:buFont typeface="Wingdings" charset="2"/>
              <a:buChar char="Ø"/>
            </a:pPr>
            <a:endParaRPr lang="en-US" sz="2400" dirty="0" smtClean="0">
              <a:solidFill>
                <a:srgbClr val="000090"/>
              </a:solidFill>
              <a:latin typeface="Verdana" pitchFamily="34" charset="0"/>
            </a:endParaRPr>
          </a:p>
          <a:p>
            <a:pPr marL="814388" lvl="1" indent="-342900">
              <a:buClr>
                <a:schemeClr val="accent6">
                  <a:lumMod val="75000"/>
                </a:schemeClr>
              </a:buClr>
              <a:buFont typeface="Wingdings" charset="2"/>
              <a:buChar char="Ø"/>
            </a:pPr>
            <a:r>
              <a:rPr lang="en-US" sz="2400" b="1" i="1" dirty="0" smtClean="0">
                <a:solidFill>
                  <a:srgbClr val="5F0EAA"/>
                </a:solidFill>
                <a:latin typeface="Verdana" pitchFamily="34" charset="0"/>
              </a:rPr>
              <a:t>Systematic:</a:t>
            </a:r>
          </a:p>
          <a:p>
            <a:pPr marL="814388" lvl="1" indent="-342900">
              <a:buClr>
                <a:schemeClr val="accent6">
                  <a:lumMod val="75000"/>
                </a:schemeClr>
              </a:buClr>
              <a:buFont typeface="Wingdings" charset="2"/>
              <a:buChar char="Ø"/>
            </a:pPr>
            <a:endParaRPr lang="en-US" sz="800" b="1" dirty="0">
              <a:solidFill>
                <a:srgbClr val="5F0EAA"/>
              </a:solidFill>
              <a:latin typeface="Verdana" pitchFamily="34" charset="0"/>
            </a:endParaRPr>
          </a:p>
          <a:p>
            <a:pPr marL="1201738" lvl="2" indent="-287338">
              <a:buClr>
                <a:schemeClr val="accent6">
                  <a:lumMod val="75000"/>
                </a:schemeClr>
              </a:buClr>
              <a:buFont typeface="Wingdings" charset="2"/>
              <a:buChar char="§"/>
            </a:pPr>
            <a:r>
              <a:rPr lang="en-US" sz="2000" b="1" dirty="0">
                <a:solidFill>
                  <a:srgbClr val="5F0EAA"/>
                </a:solidFill>
                <a:latin typeface="Verdana" pitchFamily="34" charset="0"/>
                <a:cs typeface="Times New Roman" pitchFamily="18" charset="0"/>
              </a:rPr>
              <a:t>Follow the same procedures to examine each occurrence</a:t>
            </a:r>
          </a:p>
          <a:p>
            <a:pPr marL="1201738" lvl="2" indent="-287338">
              <a:buClr>
                <a:schemeClr val="accent6">
                  <a:lumMod val="75000"/>
                </a:schemeClr>
              </a:buClr>
              <a:buFont typeface="Wingdings" charset="2"/>
              <a:buChar char="§"/>
            </a:pPr>
            <a:r>
              <a:rPr lang="en-US" sz="2000" b="1" dirty="0">
                <a:solidFill>
                  <a:srgbClr val="5F0EAA"/>
                </a:solidFill>
                <a:latin typeface="Verdana" pitchFamily="34" charset="0"/>
                <a:cs typeface="Times New Roman" pitchFamily="18" charset="0"/>
              </a:rPr>
              <a:t>Reliable, can be replicated by someone </a:t>
            </a:r>
            <a:r>
              <a:rPr lang="en-US" sz="2000" b="1" dirty="0" smtClean="0">
                <a:solidFill>
                  <a:srgbClr val="5F0EAA"/>
                </a:solidFill>
                <a:latin typeface="Verdana" pitchFamily="34" charset="0"/>
                <a:cs typeface="Times New Roman" pitchFamily="18" charset="0"/>
              </a:rPr>
              <a:t>else</a:t>
            </a:r>
          </a:p>
          <a:p>
            <a:pPr marL="1201738" lvl="2" indent="-287338">
              <a:buClr>
                <a:schemeClr val="accent6">
                  <a:lumMod val="75000"/>
                </a:schemeClr>
              </a:buClr>
              <a:buFont typeface="Wingdings" charset="2"/>
              <a:buChar char="§"/>
            </a:pPr>
            <a:endParaRPr lang="en-US" sz="1200" b="1" dirty="0">
              <a:solidFill>
                <a:srgbClr val="5F0EAA"/>
              </a:solidFill>
              <a:latin typeface="Verdana" pitchFamily="34" charset="0"/>
              <a:cs typeface="Times New Roman" pitchFamily="18" charset="0"/>
            </a:endParaRPr>
          </a:p>
          <a:p>
            <a:pPr marL="863600" indent="-406400">
              <a:buClr>
                <a:schemeClr val="accent6">
                  <a:lumMod val="75000"/>
                </a:schemeClr>
              </a:buClr>
              <a:buFont typeface="Wingdings" charset="2"/>
              <a:buChar char="Ø"/>
            </a:pPr>
            <a:r>
              <a:rPr lang="en-US" sz="2400" b="1" i="1" dirty="0" smtClean="0">
                <a:solidFill>
                  <a:srgbClr val="5F0EAA"/>
                </a:solidFill>
                <a:latin typeface="Verdana" pitchFamily="34" charset="0"/>
              </a:rPr>
              <a:t>Objective:</a:t>
            </a:r>
          </a:p>
          <a:p>
            <a:pPr marL="863600" indent="-406400">
              <a:buClr>
                <a:schemeClr val="accent6">
                  <a:lumMod val="75000"/>
                </a:schemeClr>
              </a:buClr>
              <a:buFont typeface="Wingdings" charset="2"/>
              <a:buChar char="Ø"/>
            </a:pPr>
            <a:endParaRPr lang="en-US" sz="800" b="1" dirty="0">
              <a:solidFill>
                <a:srgbClr val="5F0EAA"/>
              </a:solidFill>
              <a:latin typeface="Verdana" pitchFamily="34" charset="0"/>
            </a:endParaRPr>
          </a:p>
          <a:p>
            <a:pPr marL="1208088" lvl="1" indent="-293688">
              <a:buClr>
                <a:schemeClr val="accent6">
                  <a:lumMod val="75000"/>
                </a:schemeClr>
              </a:buClr>
              <a:buFont typeface="Wingdings" charset="2"/>
              <a:buChar char="§"/>
            </a:pPr>
            <a:r>
              <a:rPr lang="en-US" sz="2000" b="1" dirty="0" smtClean="0">
                <a:solidFill>
                  <a:srgbClr val="5F0EAA"/>
                </a:solidFill>
                <a:latin typeface="Verdana" pitchFamily="34" charset="0"/>
                <a:cs typeface="Times New Roman" pitchFamily="18" charset="0"/>
              </a:rPr>
              <a:t>Ensure </a:t>
            </a:r>
            <a:r>
              <a:rPr lang="en-US" sz="2000" b="1" dirty="0">
                <a:solidFill>
                  <a:srgbClr val="5F0EAA"/>
                </a:solidFill>
                <a:latin typeface="Verdana" pitchFamily="34" charset="0"/>
                <a:cs typeface="Times New Roman" pitchFamily="18" charset="0"/>
              </a:rPr>
              <a:t>validity and avoid bias</a:t>
            </a:r>
          </a:p>
          <a:p>
            <a:pPr marL="1208088" lvl="1" indent="-293688">
              <a:buClr>
                <a:schemeClr val="accent6">
                  <a:lumMod val="75000"/>
                </a:schemeClr>
              </a:buClr>
              <a:buFont typeface="Wingdings" charset="2"/>
              <a:buChar char="§"/>
            </a:pPr>
            <a:r>
              <a:rPr lang="en-US" sz="2000" b="1" dirty="0" smtClean="0">
                <a:solidFill>
                  <a:srgbClr val="5F0EAA"/>
                </a:solidFill>
                <a:latin typeface="Verdana" pitchFamily="34" charset="0"/>
                <a:cs typeface="Times New Roman" pitchFamily="18" charset="0"/>
              </a:rPr>
              <a:t>Rules </a:t>
            </a:r>
            <a:r>
              <a:rPr lang="en-US" sz="2000" b="1" dirty="0">
                <a:solidFill>
                  <a:srgbClr val="5F0EAA"/>
                </a:solidFill>
                <a:latin typeface="Verdana" pitchFamily="34" charset="0"/>
                <a:cs typeface="Times New Roman" pitchFamily="18" charset="0"/>
              </a:rPr>
              <a:t>to count an observation must be impartial</a:t>
            </a:r>
          </a:p>
          <a:p>
            <a:pPr marL="1208088" lvl="1" indent="-293688">
              <a:buClr>
                <a:schemeClr val="accent6">
                  <a:lumMod val="75000"/>
                </a:schemeClr>
              </a:buClr>
              <a:buFont typeface="Wingdings" charset="2"/>
              <a:buChar char="§"/>
            </a:pPr>
            <a:r>
              <a:rPr lang="en-US" sz="2000" b="1" dirty="0" smtClean="0">
                <a:solidFill>
                  <a:srgbClr val="5F0EAA"/>
                </a:solidFill>
                <a:latin typeface="Verdana" pitchFamily="34" charset="0"/>
                <a:cs typeface="Times New Roman" pitchFamily="18" charset="0"/>
              </a:rPr>
              <a:t>Define </a:t>
            </a:r>
            <a:r>
              <a:rPr lang="en-US" sz="2000" b="1" dirty="0">
                <a:solidFill>
                  <a:srgbClr val="5F0EAA"/>
                </a:solidFill>
                <a:latin typeface="Verdana" pitchFamily="34" charset="0"/>
                <a:cs typeface="Times New Roman" pitchFamily="18" charset="0"/>
              </a:rPr>
              <a:t>the criteria to be </a:t>
            </a:r>
            <a:r>
              <a:rPr lang="en-US" sz="2000" b="1" dirty="0" smtClean="0">
                <a:solidFill>
                  <a:srgbClr val="5F0EAA"/>
                </a:solidFill>
                <a:latin typeface="Verdana" pitchFamily="34" charset="0"/>
                <a:cs typeface="Times New Roman" pitchFamily="18" charset="0"/>
              </a:rPr>
              <a:t>applied</a:t>
            </a:r>
          </a:p>
          <a:p>
            <a:pPr marL="1208088" lvl="1" indent="-293688">
              <a:buClr>
                <a:schemeClr val="accent6">
                  <a:lumMod val="75000"/>
                </a:schemeClr>
              </a:buClr>
              <a:buFont typeface="Wingdings" charset="2"/>
              <a:buChar char="§"/>
            </a:pPr>
            <a:r>
              <a:rPr lang="en-US" sz="2000" b="1" dirty="0" smtClean="0">
                <a:solidFill>
                  <a:srgbClr val="5F0EAA"/>
                </a:solidFill>
                <a:latin typeface="Verdana" pitchFamily="34" charset="0"/>
                <a:cs typeface="Times New Roman" pitchFamily="18" charset="0"/>
              </a:rPr>
              <a:t>Make </a:t>
            </a:r>
            <a:r>
              <a:rPr lang="en-US" sz="2000" b="1" dirty="0">
                <a:solidFill>
                  <a:srgbClr val="5F0EAA"/>
                </a:solidFill>
                <a:latin typeface="Verdana" pitchFamily="34" charset="0"/>
                <a:cs typeface="Times New Roman" pitchFamily="18" charset="0"/>
              </a:rPr>
              <a:t>explicit the rules to be applied to control for any special interest or ideology that might impact analysis</a:t>
            </a:r>
          </a:p>
        </p:txBody>
      </p:sp>
      <p:sp>
        <p:nvSpPr>
          <p:cNvPr id="2" name="Slide Number Placeholder 1"/>
          <p:cNvSpPr>
            <a:spLocks noGrp="1"/>
          </p:cNvSpPr>
          <p:nvPr>
            <p:ph type="sldNum" sz="quarter" idx="12"/>
          </p:nvPr>
        </p:nvSpPr>
        <p:spPr/>
        <p:txBody>
          <a:bodyPr>
            <a:normAutofit fontScale="92500" lnSpcReduction="20000"/>
          </a:bodyPr>
          <a:lstStyle/>
          <a:p>
            <a:fld id="{E1C16987-6A2D-4E31-AACF-C9FE67E9C5AC}" type="slidenum">
              <a:rPr lang="en-US" smtClean="0">
                <a:solidFill>
                  <a:srgbClr val="000000"/>
                </a:solidFill>
              </a:rPr>
              <a:t>11</a:t>
            </a:fld>
            <a:endParaRPr lang="en-US" dirty="0">
              <a:solidFill>
                <a:srgbClr val="000000"/>
              </a:solidFill>
            </a:endParaRPr>
          </a:p>
        </p:txBody>
      </p:sp>
    </p:spTree>
  </p:cSld>
  <p:clrMapOvr>
    <a:masterClrMapping/>
  </p:clrMapOvr>
  <p:transition xmlns:p14="http://schemas.microsoft.com/office/powerpoint/2010/main">
    <p:cover dir="u"/>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73731">
                                            <p:txEl>
                                              <p:pRg st="1" end="1"/>
                                            </p:txEl>
                                          </p:spTgt>
                                        </p:tgtEl>
                                        <p:attrNameLst>
                                          <p:attrName>style.visibility</p:attrName>
                                        </p:attrNameLst>
                                      </p:cBhvr>
                                      <p:to>
                                        <p:strVal val="visible"/>
                                      </p:to>
                                    </p:set>
                                    <p:anim calcmode="lin" valueType="num">
                                      <p:cBhvr additive="base">
                                        <p:cTn id="7" dur="500" fill="hold"/>
                                        <p:tgtEl>
                                          <p:spTgt spid="73731">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3731">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12" fill="hold" grpId="0" nodeType="withEffect">
                                  <p:stCondLst>
                                    <p:cond delay="0"/>
                                  </p:stCondLst>
                                  <p:childTnLst>
                                    <p:set>
                                      <p:cBhvr>
                                        <p:cTn id="10" dur="1" fill="hold">
                                          <p:stCondLst>
                                            <p:cond delay="0"/>
                                          </p:stCondLst>
                                        </p:cTn>
                                        <p:tgtEl>
                                          <p:spTgt spid="73731">
                                            <p:txEl>
                                              <p:pRg st="3" end="3"/>
                                            </p:txEl>
                                          </p:spTgt>
                                        </p:tgtEl>
                                        <p:attrNameLst>
                                          <p:attrName>style.visibility</p:attrName>
                                        </p:attrNameLst>
                                      </p:cBhvr>
                                      <p:to>
                                        <p:strVal val="visible"/>
                                      </p:to>
                                    </p:set>
                                    <p:anim calcmode="lin" valueType="num">
                                      <p:cBhvr additive="base">
                                        <p:cTn id="11" dur="500" fill="hold"/>
                                        <p:tgtEl>
                                          <p:spTgt spid="73731">
                                            <p:txEl>
                                              <p:pRg st="3" end="3"/>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73731">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12" fill="hold" grpId="0" nodeType="withEffect">
                                  <p:stCondLst>
                                    <p:cond delay="0"/>
                                  </p:stCondLst>
                                  <p:childTnLst>
                                    <p:set>
                                      <p:cBhvr>
                                        <p:cTn id="14" dur="1" fill="hold">
                                          <p:stCondLst>
                                            <p:cond delay="0"/>
                                          </p:stCondLst>
                                        </p:cTn>
                                        <p:tgtEl>
                                          <p:spTgt spid="73731">
                                            <p:txEl>
                                              <p:pRg st="4" end="4"/>
                                            </p:txEl>
                                          </p:spTgt>
                                        </p:tgtEl>
                                        <p:attrNameLst>
                                          <p:attrName>style.visibility</p:attrName>
                                        </p:attrNameLst>
                                      </p:cBhvr>
                                      <p:to>
                                        <p:strVal val="visible"/>
                                      </p:to>
                                    </p:set>
                                    <p:anim calcmode="lin" valueType="num">
                                      <p:cBhvr additive="base">
                                        <p:cTn id="15" dur="500" fill="hold"/>
                                        <p:tgtEl>
                                          <p:spTgt spid="73731">
                                            <p:txEl>
                                              <p:pRg st="4" end="4"/>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7373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12" fill="hold" grpId="0" nodeType="clickEffect">
                                  <p:stCondLst>
                                    <p:cond delay="0"/>
                                  </p:stCondLst>
                                  <p:childTnLst>
                                    <p:set>
                                      <p:cBhvr>
                                        <p:cTn id="20" dur="1" fill="hold">
                                          <p:stCondLst>
                                            <p:cond delay="0"/>
                                          </p:stCondLst>
                                        </p:cTn>
                                        <p:tgtEl>
                                          <p:spTgt spid="73731">
                                            <p:txEl>
                                              <p:pRg st="6" end="6"/>
                                            </p:txEl>
                                          </p:spTgt>
                                        </p:tgtEl>
                                        <p:attrNameLst>
                                          <p:attrName>style.visibility</p:attrName>
                                        </p:attrNameLst>
                                      </p:cBhvr>
                                      <p:to>
                                        <p:strVal val="visible"/>
                                      </p:to>
                                    </p:set>
                                    <p:anim calcmode="lin" valueType="num">
                                      <p:cBhvr additive="base">
                                        <p:cTn id="21" dur="500" fill="hold"/>
                                        <p:tgtEl>
                                          <p:spTgt spid="73731">
                                            <p:txEl>
                                              <p:pRg st="6" end="6"/>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73731">
                                            <p:txEl>
                                              <p:pRg st="6" end="6"/>
                                            </p:txEl>
                                          </p:spTgt>
                                        </p:tgtEl>
                                        <p:attrNameLst>
                                          <p:attrName>ppt_y</p:attrName>
                                        </p:attrNameLst>
                                      </p:cBhvr>
                                      <p:tavLst>
                                        <p:tav tm="0">
                                          <p:val>
                                            <p:strVal val="1+#ppt_h/2"/>
                                          </p:val>
                                        </p:tav>
                                        <p:tav tm="100000">
                                          <p:val>
                                            <p:strVal val="#ppt_y"/>
                                          </p:val>
                                        </p:tav>
                                      </p:tavLst>
                                    </p:anim>
                                  </p:childTnLst>
                                </p:cTn>
                              </p:par>
                              <p:par>
                                <p:cTn id="23" presetID="2" presetClass="entr" presetSubtype="12" fill="hold" grpId="0" nodeType="withEffect">
                                  <p:stCondLst>
                                    <p:cond delay="0"/>
                                  </p:stCondLst>
                                  <p:childTnLst>
                                    <p:set>
                                      <p:cBhvr>
                                        <p:cTn id="24" dur="1" fill="hold">
                                          <p:stCondLst>
                                            <p:cond delay="0"/>
                                          </p:stCondLst>
                                        </p:cTn>
                                        <p:tgtEl>
                                          <p:spTgt spid="73731">
                                            <p:txEl>
                                              <p:pRg st="8" end="8"/>
                                            </p:txEl>
                                          </p:spTgt>
                                        </p:tgtEl>
                                        <p:attrNameLst>
                                          <p:attrName>style.visibility</p:attrName>
                                        </p:attrNameLst>
                                      </p:cBhvr>
                                      <p:to>
                                        <p:strVal val="visible"/>
                                      </p:to>
                                    </p:set>
                                    <p:anim calcmode="lin" valueType="num">
                                      <p:cBhvr additive="base">
                                        <p:cTn id="25" dur="500" fill="hold"/>
                                        <p:tgtEl>
                                          <p:spTgt spid="73731">
                                            <p:txEl>
                                              <p:pRg st="8" end="8"/>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73731">
                                            <p:txEl>
                                              <p:pRg st="8" end="8"/>
                                            </p:txEl>
                                          </p:spTgt>
                                        </p:tgtEl>
                                        <p:attrNameLst>
                                          <p:attrName>ppt_y</p:attrName>
                                        </p:attrNameLst>
                                      </p:cBhvr>
                                      <p:tavLst>
                                        <p:tav tm="0">
                                          <p:val>
                                            <p:strVal val="1+#ppt_h/2"/>
                                          </p:val>
                                        </p:tav>
                                        <p:tav tm="100000">
                                          <p:val>
                                            <p:strVal val="#ppt_y"/>
                                          </p:val>
                                        </p:tav>
                                      </p:tavLst>
                                    </p:anim>
                                  </p:childTnLst>
                                </p:cTn>
                              </p:par>
                              <p:par>
                                <p:cTn id="27" presetID="2" presetClass="entr" presetSubtype="12" fill="hold" grpId="0" nodeType="withEffect">
                                  <p:stCondLst>
                                    <p:cond delay="0"/>
                                  </p:stCondLst>
                                  <p:childTnLst>
                                    <p:set>
                                      <p:cBhvr>
                                        <p:cTn id="28" dur="1" fill="hold">
                                          <p:stCondLst>
                                            <p:cond delay="0"/>
                                          </p:stCondLst>
                                        </p:cTn>
                                        <p:tgtEl>
                                          <p:spTgt spid="73731">
                                            <p:txEl>
                                              <p:pRg st="9" end="9"/>
                                            </p:txEl>
                                          </p:spTgt>
                                        </p:tgtEl>
                                        <p:attrNameLst>
                                          <p:attrName>style.visibility</p:attrName>
                                        </p:attrNameLst>
                                      </p:cBhvr>
                                      <p:to>
                                        <p:strVal val="visible"/>
                                      </p:to>
                                    </p:set>
                                    <p:anim calcmode="lin" valueType="num">
                                      <p:cBhvr additive="base">
                                        <p:cTn id="29" dur="500" fill="hold"/>
                                        <p:tgtEl>
                                          <p:spTgt spid="73731">
                                            <p:txEl>
                                              <p:pRg st="9" end="9"/>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73731">
                                            <p:txEl>
                                              <p:pRg st="9" end="9"/>
                                            </p:txEl>
                                          </p:spTgt>
                                        </p:tgtEl>
                                        <p:attrNameLst>
                                          <p:attrName>ppt_y</p:attrName>
                                        </p:attrNameLst>
                                      </p:cBhvr>
                                      <p:tavLst>
                                        <p:tav tm="0">
                                          <p:val>
                                            <p:strVal val="1+#ppt_h/2"/>
                                          </p:val>
                                        </p:tav>
                                        <p:tav tm="100000">
                                          <p:val>
                                            <p:strVal val="#ppt_y"/>
                                          </p:val>
                                        </p:tav>
                                      </p:tavLst>
                                    </p:anim>
                                  </p:childTnLst>
                                </p:cTn>
                              </p:par>
                              <p:par>
                                <p:cTn id="31" presetID="2" presetClass="entr" presetSubtype="12" fill="hold" grpId="0" nodeType="withEffect">
                                  <p:stCondLst>
                                    <p:cond delay="0"/>
                                  </p:stCondLst>
                                  <p:childTnLst>
                                    <p:set>
                                      <p:cBhvr>
                                        <p:cTn id="32" dur="1" fill="hold">
                                          <p:stCondLst>
                                            <p:cond delay="0"/>
                                          </p:stCondLst>
                                        </p:cTn>
                                        <p:tgtEl>
                                          <p:spTgt spid="73731">
                                            <p:txEl>
                                              <p:pRg st="10" end="10"/>
                                            </p:txEl>
                                          </p:spTgt>
                                        </p:tgtEl>
                                        <p:attrNameLst>
                                          <p:attrName>style.visibility</p:attrName>
                                        </p:attrNameLst>
                                      </p:cBhvr>
                                      <p:to>
                                        <p:strVal val="visible"/>
                                      </p:to>
                                    </p:set>
                                    <p:anim calcmode="lin" valueType="num">
                                      <p:cBhvr additive="base">
                                        <p:cTn id="33" dur="500" fill="hold"/>
                                        <p:tgtEl>
                                          <p:spTgt spid="73731">
                                            <p:txEl>
                                              <p:pRg st="10" end="10"/>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73731">
                                            <p:txEl>
                                              <p:pRg st="10" end="10"/>
                                            </p:txEl>
                                          </p:spTgt>
                                        </p:tgtEl>
                                        <p:attrNameLst>
                                          <p:attrName>ppt_y</p:attrName>
                                        </p:attrNameLst>
                                      </p:cBhvr>
                                      <p:tavLst>
                                        <p:tav tm="0">
                                          <p:val>
                                            <p:strVal val="1+#ppt_h/2"/>
                                          </p:val>
                                        </p:tav>
                                        <p:tav tm="100000">
                                          <p:val>
                                            <p:strVal val="#ppt_y"/>
                                          </p:val>
                                        </p:tav>
                                      </p:tavLst>
                                    </p:anim>
                                  </p:childTnLst>
                                </p:cTn>
                              </p:par>
                              <p:par>
                                <p:cTn id="35" presetID="2" presetClass="entr" presetSubtype="12" fill="hold" grpId="0" nodeType="withEffect">
                                  <p:stCondLst>
                                    <p:cond delay="0"/>
                                  </p:stCondLst>
                                  <p:childTnLst>
                                    <p:set>
                                      <p:cBhvr>
                                        <p:cTn id="36" dur="1" fill="hold">
                                          <p:stCondLst>
                                            <p:cond delay="0"/>
                                          </p:stCondLst>
                                        </p:cTn>
                                        <p:tgtEl>
                                          <p:spTgt spid="73731">
                                            <p:txEl>
                                              <p:pRg st="11" end="11"/>
                                            </p:txEl>
                                          </p:spTgt>
                                        </p:tgtEl>
                                        <p:attrNameLst>
                                          <p:attrName>style.visibility</p:attrName>
                                        </p:attrNameLst>
                                      </p:cBhvr>
                                      <p:to>
                                        <p:strVal val="visible"/>
                                      </p:to>
                                    </p:set>
                                    <p:anim calcmode="lin" valueType="num">
                                      <p:cBhvr additive="base">
                                        <p:cTn id="37" dur="500" fill="hold"/>
                                        <p:tgtEl>
                                          <p:spTgt spid="73731">
                                            <p:txEl>
                                              <p:pRg st="11" end="11"/>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73731">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1" grpId="0" build="p"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685800" y="228600"/>
            <a:ext cx="7772400" cy="914400"/>
          </a:xfrm>
        </p:spPr>
        <p:txBody>
          <a:bodyPr>
            <a:normAutofit/>
          </a:bodyPr>
          <a:lstStyle/>
          <a:p>
            <a:pPr algn="ctr"/>
            <a:r>
              <a:rPr lang="en-US" b="1" i="1" dirty="0" smtClean="0">
                <a:solidFill>
                  <a:srgbClr val="5F0EAA"/>
                </a:solidFill>
                <a:latin typeface="Arial" charset="0"/>
                <a:cs typeface="Arial" charset="0"/>
              </a:rPr>
              <a:t>Steps in Content </a:t>
            </a:r>
            <a:r>
              <a:rPr lang="en-US" b="1" i="1" dirty="0">
                <a:solidFill>
                  <a:srgbClr val="5F0EAA"/>
                </a:solidFill>
                <a:latin typeface="Arial" charset="0"/>
                <a:cs typeface="Arial" charset="0"/>
              </a:rPr>
              <a:t>Analysis</a:t>
            </a:r>
          </a:p>
        </p:txBody>
      </p:sp>
      <p:sp>
        <p:nvSpPr>
          <p:cNvPr id="75779" name="Rectangle 3"/>
          <p:cNvSpPr>
            <a:spLocks noGrp="1" noChangeArrowheads="1"/>
          </p:cNvSpPr>
          <p:nvPr>
            <p:ph sz="quarter" idx="13"/>
          </p:nvPr>
        </p:nvSpPr>
        <p:spPr>
          <a:xfrm>
            <a:off x="685800" y="1295400"/>
            <a:ext cx="8153400" cy="5181600"/>
          </a:xfrm>
        </p:spPr>
        <p:txBody>
          <a:bodyPr>
            <a:normAutofit/>
          </a:bodyPr>
          <a:lstStyle/>
          <a:p>
            <a:pPr marL="0" indent="0">
              <a:buNone/>
            </a:pPr>
            <a:endParaRPr lang="en-US" sz="800" dirty="0">
              <a:latin typeface="Verdana" pitchFamily="34" charset="0"/>
            </a:endParaRPr>
          </a:p>
          <a:p>
            <a:pPr marL="457200" indent="-457200">
              <a:buClr>
                <a:schemeClr val="accent6">
                  <a:lumMod val="75000"/>
                </a:schemeClr>
              </a:buClr>
              <a:buFont typeface="Wingdings" charset="2"/>
              <a:buChar char="Ø"/>
            </a:pPr>
            <a:r>
              <a:rPr lang="en-US" sz="2800" b="1" i="1" dirty="0" smtClean="0">
                <a:solidFill>
                  <a:srgbClr val="5F0EAA"/>
                </a:solidFill>
                <a:latin typeface="Verdana" pitchFamily="34" charset="0"/>
              </a:rPr>
              <a:t>Develop the research </a:t>
            </a:r>
            <a:r>
              <a:rPr lang="en-US" sz="2800" b="1" i="1" dirty="0">
                <a:solidFill>
                  <a:srgbClr val="5F0EAA"/>
                </a:solidFill>
                <a:latin typeface="Verdana" pitchFamily="34" charset="0"/>
              </a:rPr>
              <a:t>question</a:t>
            </a:r>
          </a:p>
          <a:p>
            <a:pPr marL="912813" lvl="2" indent="-285750">
              <a:buClr>
                <a:schemeClr val="accent6">
                  <a:lumMod val="75000"/>
                </a:schemeClr>
              </a:buClr>
              <a:buFont typeface="Wingdings" charset="2"/>
              <a:buChar char="§"/>
            </a:pPr>
            <a:r>
              <a:rPr lang="en-US" sz="2400" b="1" dirty="0" smtClean="0">
                <a:solidFill>
                  <a:srgbClr val="5F0EAA"/>
                </a:solidFill>
                <a:latin typeface="Verdana" pitchFamily="34" charset="0"/>
                <a:cs typeface="Times New Roman" pitchFamily="18" charset="0"/>
              </a:rPr>
              <a:t> Establish </a:t>
            </a:r>
            <a:r>
              <a:rPr lang="en-US" sz="2400" b="1" dirty="0">
                <a:solidFill>
                  <a:srgbClr val="5F0EAA"/>
                </a:solidFill>
                <a:latin typeface="Verdana" pitchFamily="34" charset="0"/>
                <a:cs typeface="Times New Roman" pitchFamily="18" charset="0"/>
              </a:rPr>
              <a:t>what you want to study</a:t>
            </a:r>
          </a:p>
          <a:p>
            <a:pPr marL="969963" lvl="2" indent="-342900">
              <a:buClr>
                <a:schemeClr val="accent6">
                  <a:lumMod val="75000"/>
                </a:schemeClr>
              </a:buClr>
              <a:buFont typeface="Wingdings" charset="2"/>
              <a:buChar char="§"/>
            </a:pPr>
            <a:r>
              <a:rPr lang="en-US" sz="2400" b="1" dirty="0" smtClean="0">
                <a:solidFill>
                  <a:srgbClr val="5F0EAA"/>
                </a:solidFill>
                <a:latin typeface="Verdana" pitchFamily="34" charset="0"/>
                <a:cs typeface="Times New Roman" pitchFamily="18" charset="0"/>
              </a:rPr>
              <a:t> Ask </a:t>
            </a:r>
            <a:r>
              <a:rPr lang="en-US" sz="2400" b="1" dirty="0">
                <a:solidFill>
                  <a:srgbClr val="5F0EAA"/>
                </a:solidFill>
                <a:latin typeface="Verdana" pitchFamily="34" charset="0"/>
                <a:cs typeface="Times New Roman" pitchFamily="18" charset="0"/>
              </a:rPr>
              <a:t>the appropriate </a:t>
            </a:r>
            <a:r>
              <a:rPr lang="en-US" sz="2400" b="1" dirty="0" smtClean="0">
                <a:solidFill>
                  <a:srgbClr val="5F0EAA"/>
                </a:solidFill>
                <a:latin typeface="Verdana" pitchFamily="34" charset="0"/>
                <a:cs typeface="Times New Roman" pitchFamily="18" charset="0"/>
              </a:rPr>
              <a:t>questions</a:t>
            </a:r>
          </a:p>
          <a:p>
            <a:pPr lvl="2">
              <a:buClr>
                <a:schemeClr val="accent6">
                  <a:lumMod val="75000"/>
                </a:schemeClr>
              </a:buClr>
              <a:buFont typeface="Wingdings" charset="2"/>
              <a:buChar char="Ø"/>
            </a:pPr>
            <a:endParaRPr lang="en-US" sz="700" b="1" dirty="0" smtClean="0">
              <a:solidFill>
                <a:srgbClr val="5F0EAA"/>
              </a:solidFill>
              <a:latin typeface="Verdana" pitchFamily="34" charset="0"/>
              <a:cs typeface="Times New Roman" pitchFamily="18" charset="0"/>
            </a:endParaRPr>
          </a:p>
          <a:p>
            <a:pPr lvl="2">
              <a:buClr>
                <a:schemeClr val="accent6">
                  <a:lumMod val="75000"/>
                </a:schemeClr>
              </a:buClr>
              <a:buFont typeface="Wingdings" charset="2"/>
              <a:buChar char="Ø"/>
            </a:pPr>
            <a:endParaRPr lang="en-US" sz="700" b="1" dirty="0">
              <a:solidFill>
                <a:srgbClr val="5F0EAA"/>
              </a:solidFill>
              <a:latin typeface="Verdana" pitchFamily="34" charset="0"/>
              <a:cs typeface="Times New Roman" pitchFamily="18" charset="0"/>
            </a:endParaRPr>
          </a:p>
          <a:p>
            <a:pPr marL="457200" indent="-457200">
              <a:buClr>
                <a:schemeClr val="accent6">
                  <a:lumMod val="75000"/>
                </a:schemeClr>
              </a:buClr>
              <a:buFont typeface="Wingdings" charset="2"/>
              <a:buChar char="Ø"/>
            </a:pPr>
            <a:r>
              <a:rPr lang="en-US" sz="2800" b="1" i="1" dirty="0">
                <a:solidFill>
                  <a:srgbClr val="5F0EAA"/>
                </a:solidFill>
                <a:latin typeface="Verdana" pitchFamily="34" charset="0"/>
              </a:rPr>
              <a:t>Select a sample</a:t>
            </a:r>
          </a:p>
          <a:p>
            <a:pPr marL="814388" lvl="1" indent="-179388">
              <a:buClr>
                <a:schemeClr val="accent6">
                  <a:lumMod val="75000"/>
                </a:schemeClr>
              </a:buClr>
              <a:buFont typeface="Wingdings" charset="2"/>
              <a:buChar char="§"/>
            </a:pPr>
            <a:r>
              <a:rPr lang="en-US" sz="2400" b="1" i="1" dirty="0" smtClean="0">
                <a:solidFill>
                  <a:srgbClr val="5F0EAA"/>
                </a:solidFill>
                <a:latin typeface="Verdana" pitchFamily="34" charset="0"/>
                <a:cs typeface="Times New Roman" pitchFamily="18" charset="0"/>
              </a:rPr>
              <a:t>  </a:t>
            </a:r>
            <a:r>
              <a:rPr lang="en-US" sz="2400" b="1" dirty="0" smtClean="0">
                <a:solidFill>
                  <a:srgbClr val="5F0EAA"/>
                </a:solidFill>
                <a:latin typeface="Verdana" pitchFamily="34" charset="0"/>
                <a:cs typeface="Times New Roman" pitchFamily="18" charset="0"/>
              </a:rPr>
              <a:t>What </a:t>
            </a:r>
            <a:r>
              <a:rPr lang="en-US" sz="2400" b="1" dirty="0">
                <a:solidFill>
                  <a:srgbClr val="5F0EAA"/>
                </a:solidFill>
                <a:latin typeface="Verdana" pitchFamily="34" charset="0"/>
                <a:cs typeface="Times New Roman" pitchFamily="18" charset="0"/>
              </a:rPr>
              <a:t>is the sampling strategy?</a:t>
            </a:r>
          </a:p>
          <a:p>
            <a:pPr marL="814388" lvl="2" indent="-179388">
              <a:buClr>
                <a:schemeClr val="accent6">
                  <a:lumMod val="75000"/>
                </a:schemeClr>
              </a:buClr>
              <a:buFont typeface="Wingdings" charset="2"/>
              <a:buChar char="§"/>
            </a:pPr>
            <a:r>
              <a:rPr lang="en-US" sz="2400" b="1" dirty="0" smtClean="0">
                <a:solidFill>
                  <a:srgbClr val="5F0EAA"/>
                </a:solidFill>
                <a:latin typeface="Verdana" pitchFamily="34" charset="0"/>
                <a:cs typeface="Times New Roman" pitchFamily="18" charset="0"/>
              </a:rPr>
              <a:t>  What </a:t>
            </a:r>
            <a:r>
              <a:rPr lang="en-US" sz="2400" b="1" dirty="0">
                <a:solidFill>
                  <a:srgbClr val="5F0EAA"/>
                </a:solidFill>
                <a:latin typeface="Verdana" pitchFamily="34" charset="0"/>
                <a:cs typeface="Times New Roman" pitchFamily="18" charset="0"/>
              </a:rPr>
              <a:t>is the available universe?</a:t>
            </a:r>
          </a:p>
          <a:p>
            <a:pPr marL="814388" lvl="2" indent="-179388">
              <a:buClr>
                <a:schemeClr val="accent6">
                  <a:lumMod val="75000"/>
                </a:schemeClr>
              </a:buClr>
              <a:buFont typeface="Wingdings" charset="2"/>
              <a:buChar char="§"/>
            </a:pPr>
            <a:r>
              <a:rPr lang="en-US" sz="2400" b="1" dirty="0" smtClean="0">
                <a:solidFill>
                  <a:srgbClr val="5F0EAA"/>
                </a:solidFill>
                <a:latin typeface="Verdana" pitchFamily="34" charset="0"/>
                <a:cs typeface="Times New Roman" pitchFamily="18" charset="0"/>
              </a:rPr>
              <a:t>  How </a:t>
            </a:r>
            <a:r>
              <a:rPr lang="en-US" sz="2400" b="1" dirty="0">
                <a:solidFill>
                  <a:srgbClr val="5F0EAA"/>
                </a:solidFill>
                <a:latin typeface="Verdana" pitchFamily="34" charset="0"/>
                <a:cs typeface="Times New Roman" pitchFamily="18" charset="0"/>
              </a:rPr>
              <a:t>best to represent the population?</a:t>
            </a:r>
          </a:p>
          <a:p>
            <a:pPr marL="814388" lvl="2" indent="-179388">
              <a:buClr>
                <a:schemeClr val="accent6">
                  <a:lumMod val="75000"/>
                </a:schemeClr>
              </a:buClr>
              <a:buFont typeface="Wingdings" charset="2"/>
              <a:buChar char="§"/>
            </a:pPr>
            <a:r>
              <a:rPr lang="en-US" sz="2400" b="1" dirty="0" smtClean="0">
                <a:solidFill>
                  <a:srgbClr val="5F0EAA"/>
                </a:solidFill>
                <a:latin typeface="Verdana" pitchFamily="34" charset="0"/>
                <a:cs typeface="Times New Roman" pitchFamily="18" charset="0"/>
              </a:rPr>
              <a:t>  Which </a:t>
            </a:r>
            <a:r>
              <a:rPr lang="en-US" sz="2400" b="1" dirty="0">
                <a:solidFill>
                  <a:srgbClr val="5F0EAA"/>
                </a:solidFill>
                <a:latin typeface="Verdana" pitchFamily="34" charset="0"/>
                <a:cs typeface="Times New Roman" pitchFamily="18" charset="0"/>
              </a:rPr>
              <a:t>has the best content?</a:t>
            </a:r>
          </a:p>
          <a:p>
            <a:pPr marL="814388" lvl="2" indent="-179388">
              <a:buClr>
                <a:schemeClr val="accent6">
                  <a:lumMod val="75000"/>
                </a:schemeClr>
              </a:buClr>
              <a:buFont typeface="Wingdings" charset="2"/>
              <a:buChar char="§"/>
            </a:pPr>
            <a:r>
              <a:rPr lang="en-US" sz="2400" b="1" dirty="0" smtClean="0">
                <a:solidFill>
                  <a:srgbClr val="5F0EAA"/>
                </a:solidFill>
                <a:latin typeface="Verdana" pitchFamily="34" charset="0"/>
                <a:cs typeface="Times New Roman" pitchFamily="18" charset="0"/>
              </a:rPr>
              <a:t>  What </a:t>
            </a:r>
            <a:r>
              <a:rPr lang="en-US" sz="2400" b="1" dirty="0">
                <a:solidFill>
                  <a:srgbClr val="5F0EAA"/>
                </a:solidFill>
                <a:latin typeface="Verdana" pitchFamily="34" charset="0"/>
                <a:cs typeface="Times New Roman" pitchFamily="18" charset="0"/>
              </a:rPr>
              <a:t>is the best cohort?</a:t>
            </a:r>
          </a:p>
        </p:txBody>
      </p:sp>
      <p:sp>
        <p:nvSpPr>
          <p:cNvPr id="2" name="Slide Number Placeholder 1"/>
          <p:cNvSpPr>
            <a:spLocks noGrp="1"/>
          </p:cNvSpPr>
          <p:nvPr>
            <p:ph type="sldNum" sz="quarter" idx="12"/>
          </p:nvPr>
        </p:nvSpPr>
        <p:spPr/>
        <p:txBody>
          <a:bodyPr>
            <a:normAutofit fontScale="92500" lnSpcReduction="20000"/>
          </a:bodyPr>
          <a:lstStyle/>
          <a:p>
            <a:fld id="{E1C16987-6A2D-4E31-AACF-C9FE67E9C5AC}" type="slidenum">
              <a:rPr lang="en-US" smtClean="0"/>
              <a:t>12</a:t>
            </a:fld>
            <a:endParaRPr lang="en-US"/>
          </a:p>
        </p:txBody>
      </p:sp>
    </p:spTree>
  </p:cSld>
  <p:clrMapOvr>
    <a:masterClrMapping/>
  </p:clrMapOvr>
  <p:transition xmlns:p14="http://schemas.microsoft.com/office/powerpoint/2010/main">
    <p:cover dir="u"/>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75779">
                                            <p:txEl>
                                              <p:pRg st="1" end="1"/>
                                            </p:txEl>
                                          </p:spTgt>
                                        </p:tgtEl>
                                        <p:attrNameLst>
                                          <p:attrName>style.visibility</p:attrName>
                                        </p:attrNameLst>
                                      </p:cBhvr>
                                      <p:to>
                                        <p:strVal val="visible"/>
                                      </p:to>
                                    </p:set>
                                    <p:anim calcmode="lin" valueType="num">
                                      <p:cBhvr additive="base">
                                        <p:cTn id="7" dur="500" fill="hold"/>
                                        <p:tgtEl>
                                          <p:spTgt spid="75779">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5779">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12" fill="hold" grpId="0" nodeType="withEffect">
                                  <p:stCondLst>
                                    <p:cond delay="0"/>
                                  </p:stCondLst>
                                  <p:childTnLst>
                                    <p:set>
                                      <p:cBhvr>
                                        <p:cTn id="10" dur="1" fill="hold">
                                          <p:stCondLst>
                                            <p:cond delay="0"/>
                                          </p:stCondLst>
                                        </p:cTn>
                                        <p:tgtEl>
                                          <p:spTgt spid="75779">
                                            <p:txEl>
                                              <p:pRg st="2" end="2"/>
                                            </p:txEl>
                                          </p:spTgt>
                                        </p:tgtEl>
                                        <p:attrNameLst>
                                          <p:attrName>style.visibility</p:attrName>
                                        </p:attrNameLst>
                                      </p:cBhvr>
                                      <p:to>
                                        <p:strVal val="visible"/>
                                      </p:to>
                                    </p:set>
                                    <p:anim calcmode="lin" valueType="num">
                                      <p:cBhvr additive="base">
                                        <p:cTn id="11" dur="500" fill="hold"/>
                                        <p:tgtEl>
                                          <p:spTgt spid="75779">
                                            <p:txEl>
                                              <p:pRg st="2" end="2"/>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75779">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12" fill="hold" grpId="0" nodeType="withEffect">
                                  <p:stCondLst>
                                    <p:cond delay="0"/>
                                  </p:stCondLst>
                                  <p:childTnLst>
                                    <p:set>
                                      <p:cBhvr>
                                        <p:cTn id="14" dur="1" fill="hold">
                                          <p:stCondLst>
                                            <p:cond delay="0"/>
                                          </p:stCondLst>
                                        </p:cTn>
                                        <p:tgtEl>
                                          <p:spTgt spid="75779">
                                            <p:txEl>
                                              <p:pRg st="3" end="3"/>
                                            </p:txEl>
                                          </p:spTgt>
                                        </p:tgtEl>
                                        <p:attrNameLst>
                                          <p:attrName>style.visibility</p:attrName>
                                        </p:attrNameLst>
                                      </p:cBhvr>
                                      <p:to>
                                        <p:strVal val="visible"/>
                                      </p:to>
                                    </p:set>
                                    <p:anim calcmode="lin" valueType="num">
                                      <p:cBhvr additive="base">
                                        <p:cTn id="15" dur="500" fill="hold"/>
                                        <p:tgtEl>
                                          <p:spTgt spid="75779">
                                            <p:txEl>
                                              <p:pRg st="3" end="3"/>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7577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12" fill="hold" grpId="0" nodeType="clickEffect">
                                  <p:stCondLst>
                                    <p:cond delay="0"/>
                                  </p:stCondLst>
                                  <p:childTnLst>
                                    <p:set>
                                      <p:cBhvr>
                                        <p:cTn id="20" dur="1" fill="hold">
                                          <p:stCondLst>
                                            <p:cond delay="0"/>
                                          </p:stCondLst>
                                        </p:cTn>
                                        <p:tgtEl>
                                          <p:spTgt spid="75779">
                                            <p:txEl>
                                              <p:pRg st="6" end="6"/>
                                            </p:txEl>
                                          </p:spTgt>
                                        </p:tgtEl>
                                        <p:attrNameLst>
                                          <p:attrName>style.visibility</p:attrName>
                                        </p:attrNameLst>
                                      </p:cBhvr>
                                      <p:to>
                                        <p:strVal val="visible"/>
                                      </p:to>
                                    </p:set>
                                    <p:anim calcmode="lin" valueType="num">
                                      <p:cBhvr additive="base">
                                        <p:cTn id="21" dur="500" fill="hold"/>
                                        <p:tgtEl>
                                          <p:spTgt spid="75779">
                                            <p:txEl>
                                              <p:pRg st="6" end="6"/>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75779">
                                            <p:txEl>
                                              <p:pRg st="6" end="6"/>
                                            </p:txEl>
                                          </p:spTgt>
                                        </p:tgtEl>
                                        <p:attrNameLst>
                                          <p:attrName>ppt_y</p:attrName>
                                        </p:attrNameLst>
                                      </p:cBhvr>
                                      <p:tavLst>
                                        <p:tav tm="0">
                                          <p:val>
                                            <p:strVal val="1+#ppt_h/2"/>
                                          </p:val>
                                        </p:tav>
                                        <p:tav tm="100000">
                                          <p:val>
                                            <p:strVal val="#ppt_y"/>
                                          </p:val>
                                        </p:tav>
                                      </p:tavLst>
                                    </p:anim>
                                  </p:childTnLst>
                                </p:cTn>
                              </p:par>
                              <p:par>
                                <p:cTn id="23" presetID="2" presetClass="entr" presetSubtype="12" fill="hold" grpId="0" nodeType="withEffect">
                                  <p:stCondLst>
                                    <p:cond delay="0"/>
                                  </p:stCondLst>
                                  <p:childTnLst>
                                    <p:set>
                                      <p:cBhvr>
                                        <p:cTn id="24" dur="1" fill="hold">
                                          <p:stCondLst>
                                            <p:cond delay="0"/>
                                          </p:stCondLst>
                                        </p:cTn>
                                        <p:tgtEl>
                                          <p:spTgt spid="75779">
                                            <p:txEl>
                                              <p:pRg st="7" end="7"/>
                                            </p:txEl>
                                          </p:spTgt>
                                        </p:tgtEl>
                                        <p:attrNameLst>
                                          <p:attrName>style.visibility</p:attrName>
                                        </p:attrNameLst>
                                      </p:cBhvr>
                                      <p:to>
                                        <p:strVal val="visible"/>
                                      </p:to>
                                    </p:set>
                                    <p:anim calcmode="lin" valueType="num">
                                      <p:cBhvr additive="base">
                                        <p:cTn id="25" dur="500" fill="hold"/>
                                        <p:tgtEl>
                                          <p:spTgt spid="75779">
                                            <p:txEl>
                                              <p:pRg st="7" end="7"/>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75779">
                                            <p:txEl>
                                              <p:pRg st="7" end="7"/>
                                            </p:txEl>
                                          </p:spTgt>
                                        </p:tgtEl>
                                        <p:attrNameLst>
                                          <p:attrName>ppt_y</p:attrName>
                                        </p:attrNameLst>
                                      </p:cBhvr>
                                      <p:tavLst>
                                        <p:tav tm="0">
                                          <p:val>
                                            <p:strVal val="1+#ppt_h/2"/>
                                          </p:val>
                                        </p:tav>
                                        <p:tav tm="100000">
                                          <p:val>
                                            <p:strVal val="#ppt_y"/>
                                          </p:val>
                                        </p:tav>
                                      </p:tavLst>
                                    </p:anim>
                                  </p:childTnLst>
                                </p:cTn>
                              </p:par>
                              <p:par>
                                <p:cTn id="27" presetID="2" presetClass="entr" presetSubtype="12" fill="hold" grpId="0" nodeType="withEffect">
                                  <p:stCondLst>
                                    <p:cond delay="0"/>
                                  </p:stCondLst>
                                  <p:childTnLst>
                                    <p:set>
                                      <p:cBhvr>
                                        <p:cTn id="28" dur="1" fill="hold">
                                          <p:stCondLst>
                                            <p:cond delay="0"/>
                                          </p:stCondLst>
                                        </p:cTn>
                                        <p:tgtEl>
                                          <p:spTgt spid="75779">
                                            <p:txEl>
                                              <p:pRg st="8" end="8"/>
                                            </p:txEl>
                                          </p:spTgt>
                                        </p:tgtEl>
                                        <p:attrNameLst>
                                          <p:attrName>style.visibility</p:attrName>
                                        </p:attrNameLst>
                                      </p:cBhvr>
                                      <p:to>
                                        <p:strVal val="visible"/>
                                      </p:to>
                                    </p:set>
                                    <p:anim calcmode="lin" valueType="num">
                                      <p:cBhvr additive="base">
                                        <p:cTn id="29" dur="500" fill="hold"/>
                                        <p:tgtEl>
                                          <p:spTgt spid="75779">
                                            <p:txEl>
                                              <p:pRg st="8" end="8"/>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75779">
                                            <p:txEl>
                                              <p:pRg st="8" end="8"/>
                                            </p:txEl>
                                          </p:spTgt>
                                        </p:tgtEl>
                                        <p:attrNameLst>
                                          <p:attrName>ppt_y</p:attrName>
                                        </p:attrNameLst>
                                      </p:cBhvr>
                                      <p:tavLst>
                                        <p:tav tm="0">
                                          <p:val>
                                            <p:strVal val="1+#ppt_h/2"/>
                                          </p:val>
                                        </p:tav>
                                        <p:tav tm="100000">
                                          <p:val>
                                            <p:strVal val="#ppt_y"/>
                                          </p:val>
                                        </p:tav>
                                      </p:tavLst>
                                    </p:anim>
                                  </p:childTnLst>
                                </p:cTn>
                              </p:par>
                              <p:par>
                                <p:cTn id="31" presetID="2" presetClass="entr" presetSubtype="12" fill="hold" grpId="0" nodeType="withEffect">
                                  <p:stCondLst>
                                    <p:cond delay="0"/>
                                  </p:stCondLst>
                                  <p:childTnLst>
                                    <p:set>
                                      <p:cBhvr>
                                        <p:cTn id="32" dur="1" fill="hold">
                                          <p:stCondLst>
                                            <p:cond delay="0"/>
                                          </p:stCondLst>
                                        </p:cTn>
                                        <p:tgtEl>
                                          <p:spTgt spid="75779">
                                            <p:txEl>
                                              <p:pRg st="9" end="9"/>
                                            </p:txEl>
                                          </p:spTgt>
                                        </p:tgtEl>
                                        <p:attrNameLst>
                                          <p:attrName>style.visibility</p:attrName>
                                        </p:attrNameLst>
                                      </p:cBhvr>
                                      <p:to>
                                        <p:strVal val="visible"/>
                                      </p:to>
                                    </p:set>
                                    <p:anim calcmode="lin" valueType="num">
                                      <p:cBhvr additive="base">
                                        <p:cTn id="33" dur="500" fill="hold"/>
                                        <p:tgtEl>
                                          <p:spTgt spid="75779">
                                            <p:txEl>
                                              <p:pRg st="9" end="9"/>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75779">
                                            <p:txEl>
                                              <p:pRg st="9" end="9"/>
                                            </p:txEl>
                                          </p:spTgt>
                                        </p:tgtEl>
                                        <p:attrNameLst>
                                          <p:attrName>ppt_y</p:attrName>
                                        </p:attrNameLst>
                                      </p:cBhvr>
                                      <p:tavLst>
                                        <p:tav tm="0">
                                          <p:val>
                                            <p:strVal val="1+#ppt_h/2"/>
                                          </p:val>
                                        </p:tav>
                                        <p:tav tm="100000">
                                          <p:val>
                                            <p:strVal val="#ppt_y"/>
                                          </p:val>
                                        </p:tav>
                                      </p:tavLst>
                                    </p:anim>
                                  </p:childTnLst>
                                </p:cTn>
                              </p:par>
                              <p:par>
                                <p:cTn id="35" presetID="2" presetClass="entr" presetSubtype="12" fill="hold" grpId="0" nodeType="withEffect">
                                  <p:stCondLst>
                                    <p:cond delay="0"/>
                                  </p:stCondLst>
                                  <p:childTnLst>
                                    <p:set>
                                      <p:cBhvr>
                                        <p:cTn id="36" dur="1" fill="hold">
                                          <p:stCondLst>
                                            <p:cond delay="0"/>
                                          </p:stCondLst>
                                        </p:cTn>
                                        <p:tgtEl>
                                          <p:spTgt spid="75779">
                                            <p:txEl>
                                              <p:pRg st="10" end="10"/>
                                            </p:txEl>
                                          </p:spTgt>
                                        </p:tgtEl>
                                        <p:attrNameLst>
                                          <p:attrName>style.visibility</p:attrName>
                                        </p:attrNameLst>
                                      </p:cBhvr>
                                      <p:to>
                                        <p:strVal val="visible"/>
                                      </p:to>
                                    </p:set>
                                    <p:anim calcmode="lin" valueType="num">
                                      <p:cBhvr additive="base">
                                        <p:cTn id="37" dur="500" fill="hold"/>
                                        <p:tgtEl>
                                          <p:spTgt spid="75779">
                                            <p:txEl>
                                              <p:pRg st="10" end="10"/>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75779">
                                            <p:txEl>
                                              <p:pRg st="10" end="10"/>
                                            </p:txEl>
                                          </p:spTgt>
                                        </p:tgtEl>
                                        <p:attrNameLst>
                                          <p:attrName>ppt_y</p:attrName>
                                        </p:attrNameLst>
                                      </p:cBhvr>
                                      <p:tavLst>
                                        <p:tav tm="0">
                                          <p:val>
                                            <p:strVal val="1+#ppt_h/2"/>
                                          </p:val>
                                        </p:tav>
                                        <p:tav tm="100000">
                                          <p:val>
                                            <p:strVal val="#ppt_y"/>
                                          </p:val>
                                        </p:tav>
                                      </p:tavLst>
                                    </p:anim>
                                  </p:childTnLst>
                                </p:cTn>
                              </p:par>
                              <p:par>
                                <p:cTn id="39" presetID="2" presetClass="entr" presetSubtype="12" fill="hold" grpId="0" nodeType="withEffect">
                                  <p:stCondLst>
                                    <p:cond delay="0"/>
                                  </p:stCondLst>
                                  <p:childTnLst>
                                    <p:set>
                                      <p:cBhvr>
                                        <p:cTn id="40" dur="1" fill="hold">
                                          <p:stCondLst>
                                            <p:cond delay="0"/>
                                          </p:stCondLst>
                                        </p:cTn>
                                        <p:tgtEl>
                                          <p:spTgt spid="75779">
                                            <p:txEl>
                                              <p:pRg st="11" end="11"/>
                                            </p:txEl>
                                          </p:spTgt>
                                        </p:tgtEl>
                                        <p:attrNameLst>
                                          <p:attrName>style.visibility</p:attrName>
                                        </p:attrNameLst>
                                      </p:cBhvr>
                                      <p:to>
                                        <p:strVal val="visible"/>
                                      </p:to>
                                    </p:set>
                                    <p:anim calcmode="lin" valueType="num">
                                      <p:cBhvr additive="base">
                                        <p:cTn id="41" dur="500" fill="hold"/>
                                        <p:tgtEl>
                                          <p:spTgt spid="75779">
                                            <p:txEl>
                                              <p:pRg st="11" end="11"/>
                                            </p:tx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75779">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79" grpId="0" build="p"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a:xfrm>
            <a:off x="990600" y="381000"/>
            <a:ext cx="6858000" cy="685800"/>
          </a:xfrm>
        </p:spPr>
        <p:txBody>
          <a:bodyPr>
            <a:normAutofit/>
          </a:bodyPr>
          <a:lstStyle/>
          <a:p>
            <a:pPr algn="ctr"/>
            <a:r>
              <a:rPr lang="en-US" b="1" i="1" dirty="0" smtClean="0">
                <a:solidFill>
                  <a:srgbClr val="000090"/>
                </a:solidFill>
                <a:latin typeface="Arial" charset="0"/>
                <a:cs typeface="Arial" charset="0"/>
              </a:rPr>
              <a:t>Units of Analysis</a:t>
            </a:r>
            <a:endParaRPr lang="en-US" b="1" i="1" dirty="0">
              <a:solidFill>
                <a:srgbClr val="000090"/>
              </a:solidFill>
              <a:latin typeface="Arial" charset="0"/>
              <a:cs typeface="Arial" charset="0"/>
            </a:endParaRPr>
          </a:p>
        </p:txBody>
      </p:sp>
      <p:sp>
        <p:nvSpPr>
          <p:cNvPr id="77827" name="Rectangle 3"/>
          <p:cNvSpPr>
            <a:spLocks noGrp="1" noChangeArrowheads="1"/>
          </p:cNvSpPr>
          <p:nvPr>
            <p:ph sz="quarter" idx="13"/>
          </p:nvPr>
        </p:nvSpPr>
        <p:spPr>
          <a:xfrm>
            <a:off x="228600" y="1066800"/>
            <a:ext cx="8763000" cy="5638800"/>
          </a:xfrm>
        </p:spPr>
        <p:txBody>
          <a:bodyPr>
            <a:normAutofit/>
          </a:bodyPr>
          <a:lstStyle/>
          <a:p>
            <a:pPr marL="0" indent="0">
              <a:buNone/>
            </a:pPr>
            <a:endParaRPr lang="en-US" sz="800" dirty="0" smtClean="0">
              <a:solidFill>
                <a:srgbClr val="000090"/>
              </a:solidFill>
              <a:latin typeface="Verdana" pitchFamily="34" charset="0"/>
            </a:endParaRPr>
          </a:p>
          <a:p>
            <a:pPr marL="0" indent="0">
              <a:buNone/>
            </a:pPr>
            <a:r>
              <a:rPr lang="en-US" sz="2800" b="1" i="1" dirty="0" smtClean="0">
                <a:solidFill>
                  <a:srgbClr val="5F0EAA"/>
                </a:solidFill>
                <a:latin typeface="Verdana" pitchFamily="34" charset="0"/>
              </a:rPr>
              <a:t>Select </a:t>
            </a:r>
            <a:r>
              <a:rPr lang="en-US" sz="2800" b="1" i="1" dirty="0">
                <a:solidFill>
                  <a:srgbClr val="5F0EAA"/>
                </a:solidFill>
                <a:latin typeface="Verdana" pitchFamily="34" charset="0"/>
              </a:rPr>
              <a:t>the Unit of Analysis</a:t>
            </a:r>
          </a:p>
          <a:p>
            <a:pPr marL="179388" lvl="1" indent="0">
              <a:buNone/>
            </a:pPr>
            <a:r>
              <a:rPr lang="en-US" sz="2400" b="1" dirty="0" smtClean="0">
                <a:solidFill>
                  <a:srgbClr val="5F0EAA"/>
                </a:solidFill>
                <a:latin typeface="Verdana" pitchFamily="34" charset="0"/>
                <a:cs typeface="Times New Roman" pitchFamily="18" charset="0"/>
              </a:rPr>
              <a:t>    Specify </a:t>
            </a:r>
            <a:r>
              <a:rPr lang="en-US" sz="2400" b="1" dirty="0">
                <a:solidFill>
                  <a:srgbClr val="5F0EAA"/>
                </a:solidFill>
                <a:latin typeface="Verdana" pitchFamily="34" charset="0"/>
                <a:cs typeface="Times New Roman" pitchFamily="18" charset="0"/>
              </a:rPr>
              <a:t>what you will </a:t>
            </a:r>
            <a:r>
              <a:rPr lang="en-US" sz="2400" b="1" dirty="0" smtClean="0">
                <a:solidFill>
                  <a:srgbClr val="5F0EAA"/>
                </a:solidFill>
                <a:latin typeface="Verdana" pitchFamily="34" charset="0"/>
                <a:cs typeface="Times New Roman" pitchFamily="18" charset="0"/>
              </a:rPr>
              <a:t>count:</a:t>
            </a:r>
            <a:r>
              <a:rPr lang="en-US" sz="2400" b="1" dirty="0">
                <a:solidFill>
                  <a:srgbClr val="5F0EAA"/>
                </a:solidFill>
                <a:latin typeface="Verdana" pitchFamily="34" charset="0"/>
                <a:cs typeface="Times New Roman" pitchFamily="18" charset="0"/>
              </a:rPr>
              <a:t>	</a:t>
            </a:r>
          </a:p>
          <a:p>
            <a:pPr marL="977900" lvl="2" indent="165100">
              <a:buClr>
                <a:schemeClr val="accent6">
                  <a:lumMod val="75000"/>
                </a:schemeClr>
              </a:buClr>
              <a:buFont typeface="Wingdings" charset="2"/>
              <a:buChar char="§"/>
            </a:pPr>
            <a:r>
              <a:rPr lang="en-US" sz="2000" b="1" i="1" dirty="0" smtClean="0">
                <a:solidFill>
                  <a:srgbClr val="5F0EAA"/>
                </a:solidFill>
                <a:latin typeface="Verdana" pitchFamily="34" charset="0"/>
                <a:cs typeface="Times New Roman" pitchFamily="18" charset="0"/>
              </a:rPr>
              <a:t> </a:t>
            </a:r>
            <a:r>
              <a:rPr lang="en-US" sz="2000" b="1" dirty="0" smtClean="0">
                <a:solidFill>
                  <a:srgbClr val="5F0EAA"/>
                </a:solidFill>
                <a:latin typeface="Verdana" pitchFamily="34" charset="0"/>
                <a:cs typeface="Times New Roman" pitchFamily="18" charset="0"/>
              </a:rPr>
              <a:t>Words</a:t>
            </a:r>
            <a:r>
              <a:rPr lang="en-US" sz="2000" b="1" dirty="0">
                <a:solidFill>
                  <a:srgbClr val="5F0EAA"/>
                </a:solidFill>
                <a:latin typeface="Verdana" pitchFamily="34" charset="0"/>
                <a:cs typeface="Times New Roman" pitchFamily="18" charset="0"/>
              </a:rPr>
              <a:t>, phrases, or concepts</a:t>
            </a:r>
          </a:p>
          <a:p>
            <a:pPr marL="977900" lvl="2" indent="165100">
              <a:buClr>
                <a:schemeClr val="accent6">
                  <a:lumMod val="75000"/>
                </a:schemeClr>
              </a:buClr>
              <a:buFont typeface="Wingdings" charset="2"/>
              <a:buChar char="§"/>
            </a:pPr>
            <a:r>
              <a:rPr lang="en-US" sz="2000" b="1" dirty="0" smtClean="0">
                <a:solidFill>
                  <a:srgbClr val="5F0EAA"/>
                </a:solidFill>
                <a:latin typeface="Verdana" pitchFamily="34" charset="0"/>
                <a:cs typeface="Times New Roman" pitchFamily="18" charset="0"/>
              </a:rPr>
              <a:t> Establish </a:t>
            </a:r>
            <a:r>
              <a:rPr lang="en-US" sz="2000" b="1" dirty="0">
                <a:solidFill>
                  <a:srgbClr val="5F0EAA"/>
                </a:solidFill>
                <a:latin typeface="Verdana" pitchFamily="34" charset="0"/>
                <a:cs typeface="Times New Roman" pitchFamily="18" charset="0"/>
              </a:rPr>
              <a:t>complex categorical systems </a:t>
            </a:r>
          </a:p>
          <a:p>
            <a:pPr marL="977900" lvl="3" indent="165100">
              <a:buClr>
                <a:schemeClr val="accent6">
                  <a:lumMod val="75000"/>
                </a:schemeClr>
              </a:buClr>
              <a:buFont typeface="Wingdings" charset="2"/>
              <a:buChar char="§"/>
            </a:pPr>
            <a:r>
              <a:rPr lang="en-US" sz="2000" b="1" dirty="0" smtClean="0">
                <a:solidFill>
                  <a:srgbClr val="5F0EAA"/>
                </a:solidFill>
                <a:latin typeface="Verdana" pitchFamily="34" charset="0"/>
                <a:cs typeface="Times New Roman" pitchFamily="18" charset="0"/>
              </a:rPr>
              <a:t> Coding </a:t>
            </a:r>
            <a:r>
              <a:rPr lang="en-US" sz="2000" b="1" dirty="0">
                <a:solidFill>
                  <a:srgbClr val="5F0EAA"/>
                </a:solidFill>
                <a:latin typeface="Verdana" pitchFamily="34" charset="0"/>
                <a:cs typeface="Times New Roman" pitchFamily="18" charset="0"/>
              </a:rPr>
              <a:t>rules (pictures of minorities</a:t>
            </a:r>
            <a:r>
              <a:rPr lang="en-US" sz="2000" b="1" dirty="0" smtClean="0">
                <a:solidFill>
                  <a:srgbClr val="5F0EAA"/>
                </a:solidFill>
                <a:latin typeface="Verdana" pitchFamily="34" charset="0"/>
                <a:cs typeface="Times New Roman" pitchFamily="18" charset="0"/>
              </a:rPr>
              <a:t>)</a:t>
            </a:r>
          </a:p>
          <a:p>
            <a:pPr marL="977900" lvl="3" indent="165100">
              <a:buClr>
                <a:schemeClr val="accent6">
                  <a:lumMod val="75000"/>
                </a:schemeClr>
              </a:buClr>
              <a:buFont typeface="Wingdings" charset="2"/>
              <a:buChar char="§"/>
            </a:pPr>
            <a:r>
              <a:rPr lang="en-US" sz="2000" b="1" dirty="0">
                <a:solidFill>
                  <a:srgbClr val="5F0EAA"/>
                </a:solidFill>
                <a:latin typeface="Verdana" pitchFamily="34" charset="0"/>
                <a:cs typeface="Times New Roman" pitchFamily="18" charset="0"/>
              </a:rPr>
              <a:t> </a:t>
            </a:r>
            <a:r>
              <a:rPr lang="en-US" sz="2000" b="1" dirty="0" smtClean="0">
                <a:solidFill>
                  <a:srgbClr val="5F0EAA"/>
                </a:solidFill>
                <a:latin typeface="Verdana" pitchFamily="34" charset="0"/>
                <a:cs typeface="Times New Roman" pitchFamily="18" charset="0"/>
              </a:rPr>
              <a:t>Procedures </a:t>
            </a:r>
          </a:p>
          <a:p>
            <a:pPr lvl="3">
              <a:buFont typeface="Wingdings" pitchFamily="2" charset="2"/>
              <a:buAutoNum type="arabicPeriod"/>
            </a:pPr>
            <a:endParaRPr lang="en-US" sz="800" b="1" dirty="0">
              <a:solidFill>
                <a:srgbClr val="5F0EAA"/>
              </a:solidFill>
              <a:latin typeface="Verdana" pitchFamily="34" charset="0"/>
              <a:cs typeface="Times New Roman" pitchFamily="18" charset="0"/>
            </a:endParaRPr>
          </a:p>
          <a:p>
            <a:pPr marL="0" indent="0">
              <a:buNone/>
            </a:pPr>
            <a:r>
              <a:rPr lang="en-US" sz="2800" b="1" i="1" dirty="0">
                <a:solidFill>
                  <a:srgbClr val="5F0EAA"/>
                </a:solidFill>
                <a:latin typeface="Verdana" pitchFamily="34" charset="0"/>
              </a:rPr>
              <a:t>Coding, Tallying and Data Analysis</a:t>
            </a:r>
          </a:p>
          <a:p>
            <a:pPr marL="571500" lvl="1" indent="-342900">
              <a:buNone/>
            </a:pPr>
            <a:r>
              <a:rPr lang="en-US" sz="2400" b="1" dirty="0" smtClean="0">
                <a:solidFill>
                  <a:srgbClr val="5F0EAA"/>
                </a:solidFill>
                <a:latin typeface="Verdana" pitchFamily="34" charset="0"/>
                <a:cs typeface="Times New Roman" pitchFamily="18" charset="0"/>
              </a:rPr>
              <a:t>     Coding </a:t>
            </a:r>
            <a:r>
              <a:rPr lang="en-US" sz="2400" b="1" dirty="0">
                <a:solidFill>
                  <a:srgbClr val="5F0EAA"/>
                </a:solidFill>
                <a:latin typeface="Verdana" pitchFamily="34" charset="0"/>
                <a:cs typeface="Times New Roman" pitchFamily="18" charset="0"/>
              </a:rPr>
              <a:t>is dependent </a:t>
            </a:r>
            <a:r>
              <a:rPr lang="en-US" sz="2400" b="1" dirty="0" smtClean="0">
                <a:solidFill>
                  <a:srgbClr val="5F0EAA"/>
                </a:solidFill>
                <a:latin typeface="Verdana" pitchFamily="34" charset="0"/>
                <a:cs typeface="Times New Roman" pitchFamily="18" charset="0"/>
              </a:rPr>
              <a:t>upon the unit </a:t>
            </a:r>
            <a:r>
              <a:rPr lang="en-US" sz="2400" b="1" dirty="0">
                <a:solidFill>
                  <a:srgbClr val="5F0EAA"/>
                </a:solidFill>
                <a:latin typeface="Verdana" pitchFamily="34" charset="0"/>
                <a:cs typeface="Times New Roman" pitchFamily="18" charset="0"/>
              </a:rPr>
              <a:t>of </a:t>
            </a:r>
            <a:r>
              <a:rPr lang="en-US" sz="2400" b="1" dirty="0" smtClean="0">
                <a:solidFill>
                  <a:srgbClr val="5F0EAA"/>
                </a:solidFill>
                <a:latin typeface="Verdana" pitchFamily="34" charset="0"/>
                <a:cs typeface="Times New Roman" pitchFamily="18" charset="0"/>
              </a:rPr>
              <a:t>analysis</a:t>
            </a:r>
          </a:p>
          <a:p>
            <a:pPr marL="1258888" lvl="1" indent="-280988">
              <a:buClr>
                <a:schemeClr val="accent6">
                  <a:lumMod val="75000"/>
                </a:schemeClr>
              </a:buClr>
              <a:buFont typeface="Wingdings" charset="2"/>
              <a:buChar char="§"/>
            </a:pPr>
            <a:r>
              <a:rPr lang="en-US" b="1" dirty="0" smtClean="0">
                <a:solidFill>
                  <a:srgbClr val="5F0EAA"/>
                </a:solidFill>
                <a:latin typeface="Verdana" pitchFamily="34" charset="0"/>
                <a:cs typeface="Times New Roman" pitchFamily="18" charset="0"/>
              </a:rPr>
              <a:t>Gender</a:t>
            </a:r>
            <a:r>
              <a:rPr lang="en-US" b="1" dirty="0">
                <a:solidFill>
                  <a:srgbClr val="5F0EAA"/>
                </a:solidFill>
                <a:latin typeface="Verdana" pitchFamily="34" charset="0"/>
                <a:cs typeface="Times New Roman" pitchFamily="18" charset="0"/>
              </a:rPr>
              <a:t>: 2 categories, </a:t>
            </a:r>
            <a:r>
              <a:rPr lang="en-US" b="1" dirty="0" smtClean="0">
                <a:solidFill>
                  <a:srgbClr val="5F0EAA"/>
                </a:solidFill>
                <a:latin typeface="Verdana" pitchFamily="34" charset="0"/>
                <a:cs typeface="Times New Roman" pitchFamily="18" charset="0"/>
              </a:rPr>
              <a:t>(e.g.., male = 1  female = 2)</a:t>
            </a:r>
            <a:endParaRPr lang="en-US" b="1" dirty="0">
              <a:solidFill>
                <a:srgbClr val="5F0EAA"/>
              </a:solidFill>
              <a:latin typeface="Verdana" pitchFamily="34" charset="0"/>
              <a:cs typeface="Times New Roman" pitchFamily="18" charset="0"/>
            </a:endParaRPr>
          </a:p>
          <a:p>
            <a:pPr marL="1258888" lvl="2" indent="-280988">
              <a:buClr>
                <a:schemeClr val="accent6">
                  <a:lumMod val="75000"/>
                </a:schemeClr>
              </a:buClr>
              <a:buFont typeface="Wingdings" charset="2"/>
              <a:buChar char="§"/>
            </a:pPr>
            <a:r>
              <a:rPr lang="en-US" sz="2000" b="1" dirty="0" smtClean="0">
                <a:solidFill>
                  <a:srgbClr val="5F0EAA"/>
                </a:solidFill>
                <a:latin typeface="Verdana" pitchFamily="34" charset="0"/>
                <a:cs typeface="Times New Roman" pitchFamily="18" charset="0"/>
              </a:rPr>
              <a:t>Grade </a:t>
            </a:r>
            <a:r>
              <a:rPr lang="en-US" sz="2000" b="1" dirty="0">
                <a:solidFill>
                  <a:srgbClr val="5F0EAA"/>
                </a:solidFill>
                <a:latin typeface="Verdana" pitchFamily="34" charset="0"/>
                <a:cs typeface="Times New Roman" pitchFamily="18" charset="0"/>
              </a:rPr>
              <a:t>Level Completed: </a:t>
            </a:r>
            <a:r>
              <a:rPr lang="en-US" sz="2000" b="1" dirty="0" smtClean="0">
                <a:solidFill>
                  <a:srgbClr val="5F0EAA"/>
                </a:solidFill>
                <a:latin typeface="Verdana" pitchFamily="34" charset="0"/>
                <a:cs typeface="Times New Roman" pitchFamily="18" charset="0"/>
              </a:rPr>
              <a:t>(e.g., up to 20)</a:t>
            </a:r>
            <a:endParaRPr lang="en-US" sz="2000" b="1" dirty="0">
              <a:solidFill>
                <a:srgbClr val="5F0EAA"/>
              </a:solidFill>
              <a:latin typeface="Verdana" pitchFamily="34" charset="0"/>
              <a:cs typeface="Times New Roman" pitchFamily="18" charset="0"/>
            </a:endParaRPr>
          </a:p>
          <a:p>
            <a:pPr marL="471488" lvl="1" indent="-179388">
              <a:buNone/>
            </a:pPr>
            <a:r>
              <a:rPr lang="en-US" sz="2400" b="1" dirty="0" smtClean="0">
                <a:solidFill>
                  <a:srgbClr val="5F0EAA"/>
                </a:solidFill>
                <a:latin typeface="Verdana" pitchFamily="34" charset="0"/>
                <a:cs typeface="Times New Roman" pitchFamily="18" charset="0"/>
              </a:rPr>
              <a:t>     Construct </a:t>
            </a:r>
            <a:r>
              <a:rPr lang="en-US" sz="2400" b="1" dirty="0">
                <a:solidFill>
                  <a:srgbClr val="5F0EAA"/>
                </a:solidFill>
                <a:latin typeface="Verdana" pitchFamily="34" charset="0"/>
                <a:cs typeface="Times New Roman" pitchFamily="18" charset="0"/>
              </a:rPr>
              <a:t>a tally </a:t>
            </a:r>
            <a:r>
              <a:rPr lang="en-US" sz="2400" b="1" dirty="0" smtClean="0">
                <a:solidFill>
                  <a:srgbClr val="5F0EAA"/>
                </a:solidFill>
                <a:latin typeface="Verdana" pitchFamily="34" charset="0"/>
                <a:cs typeface="Times New Roman" pitchFamily="18" charset="0"/>
              </a:rPr>
              <a:t>sheet</a:t>
            </a:r>
            <a:endParaRPr lang="en-US" sz="2400" b="1" dirty="0">
              <a:solidFill>
                <a:srgbClr val="5F0EAA"/>
              </a:solidFill>
              <a:latin typeface="Verdana" pitchFamily="34" charset="0"/>
              <a:cs typeface="Times New Roman" pitchFamily="18" charset="0"/>
            </a:endParaRPr>
          </a:p>
        </p:txBody>
      </p:sp>
      <p:sp>
        <p:nvSpPr>
          <p:cNvPr id="2" name="Slide Number Placeholder 1"/>
          <p:cNvSpPr>
            <a:spLocks noGrp="1"/>
          </p:cNvSpPr>
          <p:nvPr>
            <p:ph type="sldNum" sz="quarter" idx="12"/>
          </p:nvPr>
        </p:nvSpPr>
        <p:spPr/>
        <p:txBody>
          <a:bodyPr>
            <a:normAutofit fontScale="92500" lnSpcReduction="20000"/>
          </a:bodyPr>
          <a:lstStyle/>
          <a:p>
            <a:fld id="{E1C16987-6A2D-4E31-AACF-C9FE67E9C5AC}" type="slidenum">
              <a:rPr lang="en-US" smtClean="0">
                <a:solidFill>
                  <a:srgbClr val="000000"/>
                </a:solidFill>
              </a:rPr>
              <a:t>13</a:t>
            </a:fld>
            <a:endParaRPr lang="en-US" dirty="0">
              <a:solidFill>
                <a:srgbClr val="000000"/>
              </a:solidFill>
            </a:endParaRPr>
          </a:p>
        </p:txBody>
      </p:sp>
    </p:spTree>
  </p:cSld>
  <p:clrMapOvr>
    <a:masterClrMapping/>
  </p:clrMapOvr>
  <p:transition xmlns:p14="http://schemas.microsoft.com/office/powerpoint/2010/main">
    <p:cover dir="u"/>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77827">
                                            <p:txEl>
                                              <p:pRg st="1" end="1"/>
                                            </p:txEl>
                                          </p:spTgt>
                                        </p:tgtEl>
                                        <p:attrNameLst>
                                          <p:attrName>style.visibility</p:attrName>
                                        </p:attrNameLst>
                                      </p:cBhvr>
                                      <p:to>
                                        <p:strVal val="visible"/>
                                      </p:to>
                                    </p:set>
                                    <p:anim calcmode="lin" valueType="num">
                                      <p:cBhvr additive="base">
                                        <p:cTn id="7" dur="500" fill="hold"/>
                                        <p:tgtEl>
                                          <p:spTgt spid="77827">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7827">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12" fill="hold" grpId="0" nodeType="withEffect">
                                  <p:stCondLst>
                                    <p:cond delay="0"/>
                                  </p:stCondLst>
                                  <p:childTnLst>
                                    <p:set>
                                      <p:cBhvr>
                                        <p:cTn id="10" dur="1" fill="hold">
                                          <p:stCondLst>
                                            <p:cond delay="0"/>
                                          </p:stCondLst>
                                        </p:cTn>
                                        <p:tgtEl>
                                          <p:spTgt spid="77827">
                                            <p:txEl>
                                              <p:pRg st="2" end="2"/>
                                            </p:txEl>
                                          </p:spTgt>
                                        </p:tgtEl>
                                        <p:attrNameLst>
                                          <p:attrName>style.visibility</p:attrName>
                                        </p:attrNameLst>
                                      </p:cBhvr>
                                      <p:to>
                                        <p:strVal val="visible"/>
                                      </p:to>
                                    </p:set>
                                    <p:anim calcmode="lin" valueType="num">
                                      <p:cBhvr additive="base">
                                        <p:cTn id="11" dur="500" fill="hold"/>
                                        <p:tgtEl>
                                          <p:spTgt spid="77827">
                                            <p:txEl>
                                              <p:pRg st="2" end="2"/>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77827">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12" fill="hold" grpId="0" nodeType="withEffect">
                                  <p:stCondLst>
                                    <p:cond delay="0"/>
                                  </p:stCondLst>
                                  <p:childTnLst>
                                    <p:set>
                                      <p:cBhvr>
                                        <p:cTn id="14" dur="1" fill="hold">
                                          <p:stCondLst>
                                            <p:cond delay="0"/>
                                          </p:stCondLst>
                                        </p:cTn>
                                        <p:tgtEl>
                                          <p:spTgt spid="77827">
                                            <p:txEl>
                                              <p:pRg st="3" end="3"/>
                                            </p:txEl>
                                          </p:spTgt>
                                        </p:tgtEl>
                                        <p:attrNameLst>
                                          <p:attrName>style.visibility</p:attrName>
                                        </p:attrNameLst>
                                      </p:cBhvr>
                                      <p:to>
                                        <p:strVal val="visible"/>
                                      </p:to>
                                    </p:set>
                                    <p:anim calcmode="lin" valueType="num">
                                      <p:cBhvr additive="base">
                                        <p:cTn id="15" dur="500" fill="hold"/>
                                        <p:tgtEl>
                                          <p:spTgt spid="77827">
                                            <p:txEl>
                                              <p:pRg st="3" end="3"/>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77827">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12" fill="hold" grpId="0" nodeType="withEffect">
                                  <p:stCondLst>
                                    <p:cond delay="0"/>
                                  </p:stCondLst>
                                  <p:childTnLst>
                                    <p:set>
                                      <p:cBhvr>
                                        <p:cTn id="18" dur="1" fill="hold">
                                          <p:stCondLst>
                                            <p:cond delay="0"/>
                                          </p:stCondLst>
                                        </p:cTn>
                                        <p:tgtEl>
                                          <p:spTgt spid="77827">
                                            <p:txEl>
                                              <p:pRg st="4" end="4"/>
                                            </p:txEl>
                                          </p:spTgt>
                                        </p:tgtEl>
                                        <p:attrNameLst>
                                          <p:attrName>style.visibility</p:attrName>
                                        </p:attrNameLst>
                                      </p:cBhvr>
                                      <p:to>
                                        <p:strVal val="visible"/>
                                      </p:to>
                                    </p:set>
                                    <p:anim calcmode="lin" valueType="num">
                                      <p:cBhvr additive="base">
                                        <p:cTn id="19" dur="500" fill="hold"/>
                                        <p:tgtEl>
                                          <p:spTgt spid="77827">
                                            <p:txEl>
                                              <p:pRg st="4" end="4"/>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77827">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12" fill="hold" grpId="0" nodeType="withEffect">
                                  <p:stCondLst>
                                    <p:cond delay="0"/>
                                  </p:stCondLst>
                                  <p:childTnLst>
                                    <p:set>
                                      <p:cBhvr>
                                        <p:cTn id="22" dur="1" fill="hold">
                                          <p:stCondLst>
                                            <p:cond delay="0"/>
                                          </p:stCondLst>
                                        </p:cTn>
                                        <p:tgtEl>
                                          <p:spTgt spid="77827">
                                            <p:txEl>
                                              <p:pRg st="5" end="5"/>
                                            </p:txEl>
                                          </p:spTgt>
                                        </p:tgtEl>
                                        <p:attrNameLst>
                                          <p:attrName>style.visibility</p:attrName>
                                        </p:attrNameLst>
                                      </p:cBhvr>
                                      <p:to>
                                        <p:strVal val="visible"/>
                                      </p:to>
                                    </p:set>
                                    <p:anim calcmode="lin" valueType="num">
                                      <p:cBhvr additive="base">
                                        <p:cTn id="23" dur="500" fill="hold"/>
                                        <p:tgtEl>
                                          <p:spTgt spid="77827">
                                            <p:txEl>
                                              <p:pRg st="5" end="5"/>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77827">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12" fill="hold" grpId="0" nodeType="withEffect">
                                  <p:stCondLst>
                                    <p:cond delay="0"/>
                                  </p:stCondLst>
                                  <p:childTnLst>
                                    <p:set>
                                      <p:cBhvr>
                                        <p:cTn id="26" dur="1" fill="hold">
                                          <p:stCondLst>
                                            <p:cond delay="0"/>
                                          </p:stCondLst>
                                        </p:cTn>
                                        <p:tgtEl>
                                          <p:spTgt spid="77827">
                                            <p:txEl>
                                              <p:pRg st="6" end="6"/>
                                            </p:txEl>
                                          </p:spTgt>
                                        </p:tgtEl>
                                        <p:attrNameLst>
                                          <p:attrName>style.visibility</p:attrName>
                                        </p:attrNameLst>
                                      </p:cBhvr>
                                      <p:to>
                                        <p:strVal val="visible"/>
                                      </p:to>
                                    </p:set>
                                    <p:anim calcmode="lin" valueType="num">
                                      <p:cBhvr additive="base">
                                        <p:cTn id="27" dur="500" fill="hold"/>
                                        <p:tgtEl>
                                          <p:spTgt spid="77827">
                                            <p:txEl>
                                              <p:pRg st="6" end="6"/>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7782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12" fill="hold" grpId="0" nodeType="clickEffect">
                                  <p:stCondLst>
                                    <p:cond delay="0"/>
                                  </p:stCondLst>
                                  <p:childTnLst>
                                    <p:set>
                                      <p:cBhvr>
                                        <p:cTn id="32" dur="1" fill="hold">
                                          <p:stCondLst>
                                            <p:cond delay="0"/>
                                          </p:stCondLst>
                                        </p:cTn>
                                        <p:tgtEl>
                                          <p:spTgt spid="77827">
                                            <p:txEl>
                                              <p:pRg st="8" end="8"/>
                                            </p:txEl>
                                          </p:spTgt>
                                        </p:tgtEl>
                                        <p:attrNameLst>
                                          <p:attrName>style.visibility</p:attrName>
                                        </p:attrNameLst>
                                      </p:cBhvr>
                                      <p:to>
                                        <p:strVal val="visible"/>
                                      </p:to>
                                    </p:set>
                                    <p:anim calcmode="lin" valueType="num">
                                      <p:cBhvr additive="base">
                                        <p:cTn id="33" dur="500" fill="hold"/>
                                        <p:tgtEl>
                                          <p:spTgt spid="77827">
                                            <p:txEl>
                                              <p:pRg st="8" end="8"/>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77827">
                                            <p:txEl>
                                              <p:pRg st="8" end="8"/>
                                            </p:txEl>
                                          </p:spTgt>
                                        </p:tgtEl>
                                        <p:attrNameLst>
                                          <p:attrName>ppt_y</p:attrName>
                                        </p:attrNameLst>
                                      </p:cBhvr>
                                      <p:tavLst>
                                        <p:tav tm="0">
                                          <p:val>
                                            <p:strVal val="1+#ppt_h/2"/>
                                          </p:val>
                                        </p:tav>
                                        <p:tav tm="100000">
                                          <p:val>
                                            <p:strVal val="#ppt_y"/>
                                          </p:val>
                                        </p:tav>
                                      </p:tavLst>
                                    </p:anim>
                                  </p:childTnLst>
                                </p:cTn>
                              </p:par>
                              <p:par>
                                <p:cTn id="35" presetID="2" presetClass="entr" presetSubtype="12" fill="hold" grpId="0" nodeType="withEffect">
                                  <p:stCondLst>
                                    <p:cond delay="0"/>
                                  </p:stCondLst>
                                  <p:childTnLst>
                                    <p:set>
                                      <p:cBhvr>
                                        <p:cTn id="36" dur="1" fill="hold">
                                          <p:stCondLst>
                                            <p:cond delay="0"/>
                                          </p:stCondLst>
                                        </p:cTn>
                                        <p:tgtEl>
                                          <p:spTgt spid="77827">
                                            <p:txEl>
                                              <p:pRg st="9" end="9"/>
                                            </p:txEl>
                                          </p:spTgt>
                                        </p:tgtEl>
                                        <p:attrNameLst>
                                          <p:attrName>style.visibility</p:attrName>
                                        </p:attrNameLst>
                                      </p:cBhvr>
                                      <p:to>
                                        <p:strVal val="visible"/>
                                      </p:to>
                                    </p:set>
                                    <p:anim calcmode="lin" valueType="num">
                                      <p:cBhvr additive="base">
                                        <p:cTn id="37" dur="500" fill="hold"/>
                                        <p:tgtEl>
                                          <p:spTgt spid="77827">
                                            <p:txEl>
                                              <p:pRg st="9" end="9"/>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77827">
                                            <p:txEl>
                                              <p:pRg st="9" end="9"/>
                                            </p:txEl>
                                          </p:spTgt>
                                        </p:tgtEl>
                                        <p:attrNameLst>
                                          <p:attrName>ppt_y</p:attrName>
                                        </p:attrNameLst>
                                      </p:cBhvr>
                                      <p:tavLst>
                                        <p:tav tm="0">
                                          <p:val>
                                            <p:strVal val="1+#ppt_h/2"/>
                                          </p:val>
                                        </p:tav>
                                        <p:tav tm="100000">
                                          <p:val>
                                            <p:strVal val="#ppt_y"/>
                                          </p:val>
                                        </p:tav>
                                      </p:tavLst>
                                    </p:anim>
                                  </p:childTnLst>
                                </p:cTn>
                              </p:par>
                              <p:par>
                                <p:cTn id="39" presetID="2" presetClass="entr" presetSubtype="12" fill="hold" grpId="0" nodeType="withEffect">
                                  <p:stCondLst>
                                    <p:cond delay="0"/>
                                  </p:stCondLst>
                                  <p:childTnLst>
                                    <p:set>
                                      <p:cBhvr>
                                        <p:cTn id="40" dur="1" fill="hold">
                                          <p:stCondLst>
                                            <p:cond delay="0"/>
                                          </p:stCondLst>
                                        </p:cTn>
                                        <p:tgtEl>
                                          <p:spTgt spid="77827">
                                            <p:txEl>
                                              <p:pRg st="10" end="10"/>
                                            </p:txEl>
                                          </p:spTgt>
                                        </p:tgtEl>
                                        <p:attrNameLst>
                                          <p:attrName>style.visibility</p:attrName>
                                        </p:attrNameLst>
                                      </p:cBhvr>
                                      <p:to>
                                        <p:strVal val="visible"/>
                                      </p:to>
                                    </p:set>
                                    <p:anim calcmode="lin" valueType="num">
                                      <p:cBhvr additive="base">
                                        <p:cTn id="41" dur="500" fill="hold"/>
                                        <p:tgtEl>
                                          <p:spTgt spid="77827">
                                            <p:txEl>
                                              <p:pRg st="10" end="10"/>
                                            </p:tx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77827">
                                            <p:txEl>
                                              <p:pRg st="10" end="10"/>
                                            </p:txEl>
                                          </p:spTgt>
                                        </p:tgtEl>
                                        <p:attrNameLst>
                                          <p:attrName>ppt_y</p:attrName>
                                        </p:attrNameLst>
                                      </p:cBhvr>
                                      <p:tavLst>
                                        <p:tav tm="0">
                                          <p:val>
                                            <p:strVal val="1+#ppt_h/2"/>
                                          </p:val>
                                        </p:tav>
                                        <p:tav tm="100000">
                                          <p:val>
                                            <p:strVal val="#ppt_y"/>
                                          </p:val>
                                        </p:tav>
                                      </p:tavLst>
                                    </p:anim>
                                  </p:childTnLst>
                                </p:cTn>
                              </p:par>
                              <p:par>
                                <p:cTn id="43" presetID="2" presetClass="entr" presetSubtype="12" fill="hold" grpId="0" nodeType="withEffect">
                                  <p:stCondLst>
                                    <p:cond delay="0"/>
                                  </p:stCondLst>
                                  <p:childTnLst>
                                    <p:set>
                                      <p:cBhvr>
                                        <p:cTn id="44" dur="1" fill="hold">
                                          <p:stCondLst>
                                            <p:cond delay="0"/>
                                          </p:stCondLst>
                                        </p:cTn>
                                        <p:tgtEl>
                                          <p:spTgt spid="77827">
                                            <p:txEl>
                                              <p:pRg st="11" end="11"/>
                                            </p:txEl>
                                          </p:spTgt>
                                        </p:tgtEl>
                                        <p:attrNameLst>
                                          <p:attrName>style.visibility</p:attrName>
                                        </p:attrNameLst>
                                      </p:cBhvr>
                                      <p:to>
                                        <p:strVal val="visible"/>
                                      </p:to>
                                    </p:set>
                                    <p:anim calcmode="lin" valueType="num">
                                      <p:cBhvr additive="base">
                                        <p:cTn id="45" dur="500" fill="hold"/>
                                        <p:tgtEl>
                                          <p:spTgt spid="77827">
                                            <p:txEl>
                                              <p:pRg st="11" end="11"/>
                                            </p:txEl>
                                          </p:spTgt>
                                        </p:tgtEl>
                                        <p:attrNameLst>
                                          <p:attrName>ppt_x</p:attrName>
                                        </p:attrNameLst>
                                      </p:cBhvr>
                                      <p:tavLst>
                                        <p:tav tm="0">
                                          <p:val>
                                            <p:strVal val="0-#ppt_w/2"/>
                                          </p:val>
                                        </p:tav>
                                        <p:tav tm="100000">
                                          <p:val>
                                            <p:strVal val="#ppt_x"/>
                                          </p:val>
                                        </p:tav>
                                      </p:tavLst>
                                    </p:anim>
                                    <p:anim calcmode="lin" valueType="num">
                                      <p:cBhvr additive="base">
                                        <p:cTn id="46" dur="500" fill="hold"/>
                                        <p:tgtEl>
                                          <p:spTgt spid="77827">
                                            <p:txEl>
                                              <p:pRg st="11" end="11"/>
                                            </p:txEl>
                                          </p:spTgt>
                                        </p:tgtEl>
                                        <p:attrNameLst>
                                          <p:attrName>ppt_y</p:attrName>
                                        </p:attrNameLst>
                                      </p:cBhvr>
                                      <p:tavLst>
                                        <p:tav tm="0">
                                          <p:val>
                                            <p:strVal val="1+#ppt_h/2"/>
                                          </p:val>
                                        </p:tav>
                                        <p:tav tm="100000">
                                          <p:val>
                                            <p:strVal val="#ppt_y"/>
                                          </p:val>
                                        </p:tav>
                                      </p:tavLst>
                                    </p:anim>
                                  </p:childTnLst>
                                </p:cTn>
                              </p:par>
                              <p:par>
                                <p:cTn id="47" presetID="2" presetClass="entr" presetSubtype="12" fill="hold" grpId="0" nodeType="withEffect">
                                  <p:stCondLst>
                                    <p:cond delay="0"/>
                                  </p:stCondLst>
                                  <p:childTnLst>
                                    <p:set>
                                      <p:cBhvr>
                                        <p:cTn id="48" dur="1" fill="hold">
                                          <p:stCondLst>
                                            <p:cond delay="0"/>
                                          </p:stCondLst>
                                        </p:cTn>
                                        <p:tgtEl>
                                          <p:spTgt spid="77827">
                                            <p:txEl>
                                              <p:pRg st="12" end="12"/>
                                            </p:txEl>
                                          </p:spTgt>
                                        </p:tgtEl>
                                        <p:attrNameLst>
                                          <p:attrName>style.visibility</p:attrName>
                                        </p:attrNameLst>
                                      </p:cBhvr>
                                      <p:to>
                                        <p:strVal val="visible"/>
                                      </p:to>
                                    </p:set>
                                    <p:anim calcmode="lin" valueType="num">
                                      <p:cBhvr additive="base">
                                        <p:cTn id="49" dur="500" fill="hold"/>
                                        <p:tgtEl>
                                          <p:spTgt spid="77827">
                                            <p:txEl>
                                              <p:pRg st="12" end="12"/>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77827">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7" grpId="0" build="p"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1295400" y="152400"/>
            <a:ext cx="6553200" cy="838200"/>
          </a:xfrm>
        </p:spPr>
        <p:txBody>
          <a:bodyPr>
            <a:normAutofit/>
          </a:bodyPr>
          <a:lstStyle/>
          <a:p>
            <a:r>
              <a:rPr lang="en-US" b="1" i="1" dirty="0" smtClean="0">
                <a:solidFill>
                  <a:srgbClr val="5F0EAA"/>
                </a:solidFill>
                <a:latin typeface="Arial" charset="0"/>
                <a:cs typeface="Arial" charset="0"/>
              </a:rPr>
              <a:t>Latent vs. Manifest Content</a:t>
            </a:r>
            <a:endParaRPr lang="en-US" b="1" i="1" dirty="0">
              <a:solidFill>
                <a:srgbClr val="5F0EAA"/>
              </a:solidFill>
              <a:latin typeface="Arial" charset="0"/>
              <a:cs typeface="Arial" charset="0"/>
            </a:endParaRPr>
          </a:p>
        </p:txBody>
      </p:sp>
      <p:sp>
        <p:nvSpPr>
          <p:cNvPr id="79875" name="Rectangle 3"/>
          <p:cNvSpPr>
            <a:spLocks noGrp="1" noChangeArrowheads="1"/>
          </p:cNvSpPr>
          <p:nvPr>
            <p:ph sz="quarter" idx="13"/>
          </p:nvPr>
        </p:nvSpPr>
        <p:spPr>
          <a:xfrm>
            <a:off x="304800" y="990600"/>
            <a:ext cx="8610600" cy="5715000"/>
          </a:xfrm>
        </p:spPr>
        <p:txBody>
          <a:bodyPr>
            <a:normAutofit/>
          </a:bodyPr>
          <a:lstStyle/>
          <a:p>
            <a:pPr marL="0" indent="0">
              <a:buNone/>
            </a:pPr>
            <a:endParaRPr lang="fr-FR" sz="900" dirty="0" smtClean="0">
              <a:latin typeface="Verdana" pitchFamily="34" charset="0"/>
            </a:endParaRPr>
          </a:p>
          <a:p>
            <a:pPr marL="342900" indent="-342900">
              <a:buClr>
                <a:schemeClr val="accent6">
                  <a:lumMod val="75000"/>
                </a:schemeClr>
              </a:buClr>
              <a:buFont typeface="Wingdings" charset="2"/>
              <a:buChar char="Ø"/>
            </a:pPr>
            <a:r>
              <a:rPr lang="fr-FR" sz="2400" b="1" i="1" dirty="0" smtClean="0">
                <a:solidFill>
                  <a:schemeClr val="accent6">
                    <a:lumMod val="75000"/>
                  </a:schemeClr>
                </a:solidFill>
                <a:latin typeface="Verdana" pitchFamily="34" charset="0"/>
              </a:rPr>
              <a:t>Latent </a:t>
            </a:r>
            <a:r>
              <a:rPr lang="fr-FR" sz="2400" b="1" i="1" dirty="0">
                <a:solidFill>
                  <a:schemeClr val="accent6">
                    <a:lumMod val="75000"/>
                  </a:schemeClr>
                </a:solidFill>
                <a:latin typeface="Verdana" pitchFamily="34" charset="0"/>
              </a:rPr>
              <a:t>vs. </a:t>
            </a:r>
            <a:r>
              <a:rPr lang="fr-FR" sz="2400" b="1" i="1" dirty="0" err="1">
                <a:solidFill>
                  <a:schemeClr val="accent6">
                    <a:lumMod val="75000"/>
                  </a:schemeClr>
                </a:solidFill>
                <a:latin typeface="Verdana" pitchFamily="34" charset="0"/>
              </a:rPr>
              <a:t>Manifest</a:t>
            </a:r>
            <a:r>
              <a:rPr lang="fr-FR" sz="2400" b="1" i="1" dirty="0">
                <a:solidFill>
                  <a:schemeClr val="accent6">
                    <a:lumMod val="75000"/>
                  </a:schemeClr>
                </a:solidFill>
                <a:latin typeface="Verdana" pitchFamily="34" charset="0"/>
              </a:rPr>
              <a:t> Content</a:t>
            </a:r>
          </a:p>
          <a:p>
            <a:pPr marL="814388" lvl="1" indent="-342900">
              <a:buClr>
                <a:schemeClr val="accent6">
                  <a:lumMod val="75000"/>
                </a:schemeClr>
              </a:buClr>
              <a:buSzPct val="60000"/>
              <a:buFont typeface="Wingdings" charset="2"/>
              <a:buChar char="u"/>
            </a:pPr>
            <a:r>
              <a:rPr lang="en-US" sz="2000" b="1" dirty="0">
                <a:solidFill>
                  <a:schemeClr val="accent6">
                    <a:lumMod val="75000"/>
                  </a:schemeClr>
                </a:solidFill>
                <a:latin typeface="Verdana" pitchFamily="34" charset="0"/>
                <a:cs typeface="Times New Roman" pitchFamily="18" charset="0"/>
              </a:rPr>
              <a:t>Latent content is an indicator of the underlying meaning of what is communicated.  </a:t>
            </a:r>
          </a:p>
          <a:p>
            <a:pPr marL="814388" lvl="1" indent="-342900">
              <a:buClr>
                <a:schemeClr val="accent6">
                  <a:lumMod val="75000"/>
                </a:schemeClr>
              </a:buClr>
              <a:buSzPct val="60000"/>
              <a:buFont typeface="Wingdings" charset="2"/>
              <a:buChar char="u"/>
            </a:pPr>
            <a:r>
              <a:rPr lang="en-US" sz="2000" b="1" dirty="0">
                <a:solidFill>
                  <a:schemeClr val="accent6">
                    <a:lumMod val="75000"/>
                  </a:schemeClr>
                </a:solidFill>
                <a:latin typeface="Verdana" pitchFamily="34" charset="0"/>
                <a:cs typeface="Times New Roman" pitchFamily="18" charset="0"/>
              </a:rPr>
              <a:t>Manifest content is specific, objective and easy to record.</a:t>
            </a:r>
          </a:p>
          <a:p>
            <a:pPr marL="814388" lvl="1" indent="-342900">
              <a:buClr>
                <a:schemeClr val="accent6">
                  <a:lumMod val="75000"/>
                </a:schemeClr>
              </a:buClr>
              <a:buSzPct val="60000"/>
              <a:buFont typeface="Wingdings" charset="2"/>
              <a:buChar char="u"/>
            </a:pPr>
            <a:r>
              <a:rPr lang="en-US" sz="2000" b="1" dirty="0">
                <a:solidFill>
                  <a:schemeClr val="accent6">
                    <a:lumMod val="75000"/>
                  </a:schemeClr>
                </a:solidFill>
                <a:latin typeface="Verdana" pitchFamily="34" charset="0"/>
                <a:cs typeface="Times New Roman" pitchFamily="18" charset="0"/>
              </a:rPr>
              <a:t>Developments during the review of manifest content</a:t>
            </a:r>
          </a:p>
          <a:p>
            <a:pPr marL="1481138" lvl="2" indent="-223838">
              <a:buClr>
                <a:schemeClr val="accent6">
                  <a:lumMod val="75000"/>
                </a:schemeClr>
              </a:buClr>
              <a:buFont typeface="Wingdings" charset="2"/>
              <a:buChar char="§"/>
            </a:pPr>
            <a:r>
              <a:rPr lang="en-US" sz="2000" b="1" dirty="0">
                <a:solidFill>
                  <a:srgbClr val="5F0EAA"/>
                </a:solidFill>
                <a:latin typeface="Verdana" pitchFamily="34" charset="0"/>
                <a:cs typeface="Times New Roman" pitchFamily="18" charset="0"/>
              </a:rPr>
              <a:t>recurring themes</a:t>
            </a:r>
          </a:p>
          <a:p>
            <a:pPr marL="1481138" lvl="2" indent="-223838">
              <a:buClr>
                <a:schemeClr val="accent6">
                  <a:lumMod val="75000"/>
                </a:schemeClr>
              </a:buClr>
              <a:buFont typeface="Wingdings" charset="2"/>
              <a:buChar char="§"/>
            </a:pPr>
            <a:r>
              <a:rPr lang="en-US" sz="2000" b="1" dirty="0">
                <a:solidFill>
                  <a:srgbClr val="5F0EAA"/>
                </a:solidFill>
                <a:latin typeface="Verdana" pitchFamily="34" charset="0"/>
                <a:cs typeface="Times New Roman" pitchFamily="18" charset="0"/>
              </a:rPr>
              <a:t>keep reviewing the content</a:t>
            </a:r>
          </a:p>
          <a:p>
            <a:pPr marL="1481138" lvl="2" indent="-223838">
              <a:buClr>
                <a:schemeClr val="accent6">
                  <a:lumMod val="75000"/>
                </a:schemeClr>
              </a:buClr>
              <a:buFont typeface="Wingdings" charset="2"/>
              <a:buChar char="§"/>
            </a:pPr>
            <a:r>
              <a:rPr lang="en-US" sz="2000" b="1" dirty="0">
                <a:solidFill>
                  <a:srgbClr val="5F0EAA"/>
                </a:solidFill>
                <a:latin typeface="Verdana" pitchFamily="34" charset="0"/>
                <a:cs typeface="Times New Roman" pitchFamily="18" charset="0"/>
              </a:rPr>
              <a:t>look for similarities</a:t>
            </a:r>
          </a:p>
          <a:p>
            <a:pPr marL="1481138" lvl="2" indent="-223838">
              <a:buClr>
                <a:schemeClr val="accent6">
                  <a:lumMod val="75000"/>
                </a:schemeClr>
              </a:buClr>
              <a:buFont typeface="Wingdings" charset="2"/>
              <a:buChar char="§"/>
            </a:pPr>
            <a:r>
              <a:rPr lang="en-US" sz="2000" b="1" dirty="0">
                <a:solidFill>
                  <a:srgbClr val="5F0EAA"/>
                </a:solidFill>
                <a:latin typeface="Verdana" pitchFamily="34" charset="0"/>
                <a:cs typeface="Times New Roman" pitchFamily="18" charset="0"/>
              </a:rPr>
              <a:t>look for what makes this </a:t>
            </a:r>
            <a:r>
              <a:rPr lang="en-US" sz="2000" b="1" dirty="0" smtClean="0">
                <a:solidFill>
                  <a:srgbClr val="5F0EAA"/>
                </a:solidFill>
                <a:latin typeface="Verdana" pitchFamily="34" charset="0"/>
                <a:cs typeface="Times New Roman" pitchFamily="18" charset="0"/>
              </a:rPr>
              <a:t>consistent</a:t>
            </a:r>
            <a:endParaRPr lang="en-US" sz="2000" b="1" dirty="0">
              <a:solidFill>
                <a:srgbClr val="5F0EAA"/>
              </a:solidFill>
              <a:latin typeface="Verdana" pitchFamily="34" charset="0"/>
              <a:cs typeface="Times New Roman" pitchFamily="18" charset="0"/>
            </a:endParaRPr>
          </a:p>
          <a:p>
            <a:pPr marL="342900" indent="-342900">
              <a:buClr>
                <a:schemeClr val="accent6">
                  <a:lumMod val="75000"/>
                </a:schemeClr>
              </a:buClr>
              <a:buFont typeface="Wingdings" charset="2"/>
              <a:buChar char="Ø"/>
            </a:pPr>
            <a:r>
              <a:rPr lang="en-US" sz="2400" b="1" i="1" dirty="0">
                <a:solidFill>
                  <a:schemeClr val="accent6">
                    <a:lumMod val="75000"/>
                  </a:schemeClr>
                </a:solidFill>
                <a:latin typeface="Verdana" pitchFamily="34" charset="0"/>
                <a:cs typeface="Times New Roman" pitchFamily="18" charset="0"/>
              </a:rPr>
              <a:t>Have another rater use same criteria for coding the manifest content to establish </a:t>
            </a:r>
            <a:r>
              <a:rPr lang="en-US" sz="2400" b="1" i="1" dirty="0" smtClean="0">
                <a:solidFill>
                  <a:schemeClr val="accent6">
                    <a:lumMod val="75000"/>
                  </a:schemeClr>
                </a:solidFill>
                <a:latin typeface="Verdana" pitchFamily="34" charset="0"/>
                <a:cs typeface="Times New Roman" pitchFamily="18" charset="0"/>
              </a:rPr>
              <a:t>inter-rater reliability</a:t>
            </a:r>
            <a:endParaRPr lang="en-US" sz="800" b="1" i="1" dirty="0">
              <a:solidFill>
                <a:schemeClr val="accent6">
                  <a:lumMod val="75000"/>
                </a:schemeClr>
              </a:solidFill>
              <a:latin typeface="Verdana" pitchFamily="34" charset="0"/>
              <a:cs typeface="Times New Roman" pitchFamily="18" charset="0"/>
            </a:endParaRPr>
          </a:p>
          <a:p>
            <a:pPr marL="342900" indent="-342900">
              <a:buClr>
                <a:schemeClr val="accent6">
                  <a:lumMod val="75000"/>
                </a:schemeClr>
              </a:buClr>
              <a:buFont typeface="Wingdings" charset="2"/>
              <a:buChar char="Ø"/>
            </a:pPr>
            <a:r>
              <a:rPr lang="en-US" sz="2400" b="1" i="1" dirty="0">
                <a:solidFill>
                  <a:schemeClr val="accent6">
                    <a:lumMod val="75000"/>
                  </a:schemeClr>
                </a:solidFill>
                <a:latin typeface="Verdana" pitchFamily="34" charset="0"/>
              </a:rPr>
              <a:t>Report the results</a:t>
            </a:r>
          </a:p>
        </p:txBody>
      </p:sp>
      <p:sp>
        <p:nvSpPr>
          <p:cNvPr id="2" name="Slide Number Placeholder 1"/>
          <p:cNvSpPr>
            <a:spLocks noGrp="1"/>
          </p:cNvSpPr>
          <p:nvPr>
            <p:ph type="sldNum" sz="quarter" idx="12"/>
          </p:nvPr>
        </p:nvSpPr>
        <p:spPr/>
        <p:txBody>
          <a:bodyPr>
            <a:normAutofit fontScale="92500" lnSpcReduction="20000"/>
          </a:bodyPr>
          <a:lstStyle/>
          <a:p>
            <a:fld id="{E1C16987-6A2D-4E31-AACF-C9FE67E9C5AC}" type="slidenum">
              <a:rPr lang="en-US" smtClean="0">
                <a:solidFill>
                  <a:srgbClr val="000000"/>
                </a:solidFill>
              </a:rPr>
              <a:t>14</a:t>
            </a:fld>
            <a:endParaRPr lang="en-US" dirty="0">
              <a:solidFill>
                <a:srgbClr val="000000"/>
              </a:solidFill>
            </a:endParaRPr>
          </a:p>
        </p:txBody>
      </p:sp>
    </p:spTree>
  </p:cSld>
  <p:clrMapOvr>
    <a:masterClrMapping/>
  </p:clrMapOvr>
  <p:transition xmlns:p14="http://schemas.microsoft.com/office/powerpoint/2010/main">
    <p:cover dir="u"/>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79875">
                                            <p:txEl>
                                              <p:pRg st="1" end="1"/>
                                            </p:txEl>
                                          </p:spTgt>
                                        </p:tgtEl>
                                        <p:attrNameLst>
                                          <p:attrName>style.visibility</p:attrName>
                                        </p:attrNameLst>
                                      </p:cBhvr>
                                      <p:to>
                                        <p:strVal val="visible"/>
                                      </p:to>
                                    </p:set>
                                    <p:anim calcmode="lin" valueType="num">
                                      <p:cBhvr additive="base">
                                        <p:cTn id="7" dur="500" fill="hold"/>
                                        <p:tgtEl>
                                          <p:spTgt spid="79875">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9875">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12" fill="hold" grpId="0" nodeType="withEffect">
                                  <p:stCondLst>
                                    <p:cond delay="0"/>
                                  </p:stCondLst>
                                  <p:childTnLst>
                                    <p:set>
                                      <p:cBhvr>
                                        <p:cTn id="10" dur="1" fill="hold">
                                          <p:stCondLst>
                                            <p:cond delay="0"/>
                                          </p:stCondLst>
                                        </p:cTn>
                                        <p:tgtEl>
                                          <p:spTgt spid="79875">
                                            <p:txEl>
                                              <p:pRg st="2" end="2"/>
                                            </p:txEl>
                                          </p:spTgt>
                                        </p:tgtEl>
                                        <p:attrNameLst>
                                          <p:attrName>style.visibility</p:attrName>
                                        </p:attrNameLst>
                                      </p:cBhvr>
                                      <p:to>
                                        <p:strVal val="visible"/>
                                      </p:to>
                                    </p:set>
                                    <p:anim calcmode="lin" valueType="num">
                                      <p:cBhvr additive="base">
                                        <p:cTn id="11" dur="500" fill="hold"/>
                                        <p:tgtEl>
                                          <p:spTgt spid="79875">
                                            <p:txEl>
                                              <p:pRg st="2" end="2"/>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79875">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12" fill="hold" grpId="0" nodeType="withEffect">
                                  <p:stCondLst>
                                    <p:cond delay="0"/>
                                  </p:stCondLst>
                                  <p:childTnLst>
                                    <p:set>
                                      <p:cBhvr>
                                        <p:cTn id="14" dur="1" fill="hold">
                                          <p:stCondLst>
                                            <p:cond delay="0"/>
                                          </p:stCondLst>
                                        </p:cTn>
                                        <p:tgtEl>
                                          <p:spTgt spid="79875">
                                            <p:txEl>
                                              <p:pRg st="3" end="3"/>
                                            </p:txEl>
                                          </p:spTgt>
                                        </p:tgtEl>
                                        <p:attrNameLst>
                                          <p:attrName>style.visibility</p:attrName>
                                        </p:attrNameLst>
                                      </p:cBhvr>
                                      <p:to>
                                        <p:strVal val="visible"/>
                                      </p:to>
                                    </p:set>
                                    <p:anim calcmode="lin" valueType="num">
                                      <p:cBhvr additive="base">
                                        <p:cTn id="15" dur="500" fill="hold"/>
                                        <p:tgtEl>
                                          <p:spTgt spid="79875">
                                            <p:txEl>
                                              <p:pRg st="3" end="3"/>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79875">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12" fill="hold" grpId="0" nodeType="withEffect">
                                  <p:stCondLst>
                                    <p:cond delay="0"/>
                                  </p:stCondLst>
                                  <p:childTnLst>
                                    <p:set>
                                      <p:cBhvr>
                                        <p:cTn id="18" dur="1" fill="hold">
                                          <p:stCondLst>
                                            <p:cond delay="0"/>
                                          </p:stCondLst>
                                        </p:cTn>
                                        <p:tgtEl>
                                          <p:spTgt spid="79875">
                                            <p:txEl>
                                              <p:pRg st="4" end="4"/>
                                            </p:txEl>
                                          </p:spTgt>
                                        </p:tgtEl>
                                        <p:attrNameLst>
                                          <p:attrName>style.visibility</p:attrName>
                                        </p:attrNameLst>
                                      </p:cBhvr>
                                      <p:to>
                                        <p:strVal val="visible"/>
                                      </p:to>
                                    </p:set>
                                    <p:anim calcmode="lin" valueType="num">
                                      <p:cBhvr additive="base">
                                        <p:cTn id="19" dur="500" fill="hold"/>
                                        <p:tgtEl>
                                          <p:spTgt spid="79875">
                                            <p:txEl>
                                              <p:pRg st="4" end="4"/>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79875">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12" fill="hold" grpId="0" nodeType="withEffect">
                                  <p:stCondLst>
                                    <p:cond delay="0"/>
                                  </p:stCondLst>
                                  <p:childTnLst>
                                    <p:set>
                                      <p:cBhvr>
                                        <p:cTn id="22" dur="1" fill="hold">
                                          <p:stCondLst>
                                            <p:cond delay="0"/>
                                          </p:stCondLst>
                                        </p:cTn>
                                        <p:tgtEl>
                                          <p:spTgt spid="79875">
                                            <p:txEl>
                                              <p:pRg st="5" end="5"/>
                                            </p:txEl>
                                          </p:spTgt>
                                        </p:tgtEl>
                                        <p:attrNameLst>
                                          <p:attrName>style.visibility</p:attrName>
                                        </p:attrNameLst>
                                      </p:cBhvr>
                                      <p:to>
                                        <p:strVal val="visible"/>
                                      </p:to>
                                    </p:set>
                                    <p:anim calcmode="lin" valueType="num">
                                      <p:cBhvr additive="base">
                                        <p:cTn id="23" dur="500" fill="hold"/>
                                        <p:tgtEl>
                                          <p:spTgt spid="79875">
                                            <p:txEl>
                                              <p:pRg st="5" end="5"/>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79875">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12" fill="hold" grpId="0" nodeType="withEffect">
                                  <p:stCondLst>
                                    <p:cond delay="0"/>
                                  </p:stCondLst>
                                  <p:childTnLst>
                                    <p:set>
                                      <p:cBhvr>
                                        <p:cTn id="26" dur="1" fill="hold">
                                          <p:stCondLst>
                                            <p:cond delay="0"/>
                                          </p:stCondLst>
                                        </p:cTn>
                                        <p:tgtEl>
                                          <p:spTgt spid="79875">
                                            <p:txEl>
                                              <p:pRg st="6" end="6"/>
                                            </p:txEl>
                                          </p:spTgt>
                                        </p:tgtEl>
                                        <p:attrNameLst>
                                          <p:attrName>style.visibility</p:attrName>
                                        </p:attrNameLst>
                                      </p:cBhvr>
                                      <p:to>
                                        <p:strVal val="visible"/>
                                      </p:to>
                                    </p:set>
                                    <p:anim calcmode="lin" valueType="num">
                                      <p:cBhvr additive="base">
                                        <p:cTn id="27" dur="500" fill="hold"/>
                                        <p:tgtEl>
                                          <p:spTgt spid="79875">
                                            <p:txEl>
                                              <p:pRg st="6" end="6"/>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79875">
                                            <p:txEl>
                                              <p:pRg st="6" end="6"/>
                                            </p:txEl>
                                          </p:spTgt>
                                        </p:tgtEl>
                                        <p:attrNameLst>
                                          <p:attrName>ppt_y</p:attrName>
                                        </p:attrNameLst>
                                      </p:cBhvr>
                                      <p:tavLst>
                                        <p:tav tm="0">
                                          <p:val>
                                            <p:strVal val="1+#ppt_h/2"/>
                                          </p:val>
                                        </p:tav>
                                        <p:tav tm="100000">
                                          <p:val>
                                            <p:strVal val="#ppt_y"/>
                                          </p:val>
                                        </p:tav>
                                      </p:tavLst>
                                    </p:anim>
                                  </p:childTnLst>
                                </p:cTn>
                              </p:par>
                              <p:par>
                                <p:cTn id="29" presetID="2" presetClass="entr" presetSubtype="12" fill="hold" grpId="0" nodeType="withEffect">
                                  <p:stCondLst>
                                    <p:cond delay="0"/>
                                  </p:stCondLst>
                                  <p:childTnLst>
                                    <p:set>
                                      <p:cBhvr>
                                        <p:cTn id="30" dur="1" fill="hold">
                                          <p:stCondLst>
                                            <p:cond delay="0"/>
                                          </p:stCondLst>
                                        </p:cTn>
                                        <p:tgtEl>
                                          <p:spTgt spid="79875">
                                            <p:txEl>
                                              <p:pRg st="7" end="7"/>
                                            </p:txEl>
                                          </p:spTgt>
                                        </p:tgtEl>
                                        <p:attrNameLst>
                                          <p:attrName>style.visibility</p:attrName>
                                        </p:attrNameLst>
                                      </p:cBhvr>
                                      <p:to>
                                        <p:strVal val="visible"/>
                                      </p:to>
                                    </p:set>
                                    <p:anim calcmode="lin" valueType="num">
                                      <p:cBhvr additive="base">
                                        <p:cTn id="31" dur="500" fill="hold"/>
                                        <p:tgtEl>
                                          <p:spTgt spid="79875">
                                            <p:txEl>
                                              <p:pRg st="7" end="7"/>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79875">
                                            <p:txEl>
                                              <p:pRg st="7" end="7"/>
                                            </p:txEl>
                                          </p:spTgt>
                                        </p:tgtEl>
                                        <p:attrNameLst>
                                          <p:attrName>ppt_y</p:attrName>
                                        </p:attrNameLst>
                                      </p:cBhvr>
                                      <p:tavLst>
                                        <p:tav tm="0">
                                          <p:val>
                                            <p:strVal val="1+#ppt_h/2"/>
                                          </p:val>
                                        </p:tav>
                                        <p:tav tm="100000">
                                          <p:val>
                                            <p:strVal val="#ppt_y"/>
                                          </p:val>
                                        </p:tav>
                                      </p:tavLst>
                                    </p:anim>
                                  </p:childTnLst>
                                </p:cTn>
                              </p:par>
                              <p:par>
                                <p:cTn id="33" presetID="2" presetClass="entr" presetSubtype="12" fill="hold" grpId="0" nodeType="withEffect">
                                  <p:stCondLst>
                                    <p:cond delay="0"/>
                                  </p:stCondLst>
                                  <p:childTnLst>
                                    <p:set>
                                      <p:cBhvr>
                                        <p:cTn id="34" dur="1" fill="hold">
                                          <p:stCondLst>
                                            <p:cond delay="0"/>
                                          </p:stCondLst>
                                        </p:cTn>
                                        <p:tgtEl>
                                          <p:spTgt spid="79875">
                                            <p:txEl>
                                              <p:pRg st="8" end="8"/>
                                            </p:txEl>
                                          </p:spTgt>
                                        </p:tgtEl>
                                        <p:attrNameLst>
                                          <p:attrName>style.visibility</p:attrName>
                                        </p:attrNameLst>
                                      </p:cBhvr>
                                      <p:to>
                                        <p:strVal val="visible"/>
                                      </p:to>
                                    </p:set>
                                    <p:anim calcmode="lin" valueType="num">
                                      <p:cBhvr additive="base">
                                        <p:cTn id="35" dur="500" fill="hold"/>
                                        <p:tgtEl>
                                          <p:spTgt spid="79875">
                                            <p:txEl>
                                              <p:pRg st="8" end="8"/>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79875">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12" fill="hold" grpId="0" nodeType="clickEffect">
                                  <p:stCondLst>
                                    <p:cond delay="0"/>
                                  </p:stCondLst>
                                  <p:childTnLst>
                                    <p:set>
                                      <p:cBhvr>
                                        <p:cTn id="40" dur="1" fill="hold">
                                          <p:stCondLst>
                                            <p:cond delay="0"/>
                                          </p:stCondLst>
                                        </p:cTn>
                                        <p:tgtEl>
                                          <p:spTgt spid="79875">
                                            <p:txEl>
                                              <p:pRg st="9" end="9"/>
                                            </p:txEl>
                                          </p:spTgt>
                                        </p:tgtEl>
                                        <p:attrNameLst>
                                          <p:attrName>style.visibility</p:attrName>
                                        </p:attrNameLst>
                                      </p:cBhvr>
                                      <p:to>
                                        <p:strVal val="visible"/>
                                      </p:to>
                                    </p:set>
                                    <p:anim calcmode="lin" valueType="num">
                                      <p:cBhvr additive="base">
                                        <p:cTn id="41" dur="500" fill="hold"/>
                                        <p:tgtEl>
                                          <p:spTgt spid="79875">
                                            <p:txEl>
                                              <p:pRg st="9" end="9"/>
                                            </p:tx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79875">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12" fill="hold" grpId="0" nodeType="clickEffect">
                                  <p:stCondLst>
                                    <p:cond delay="0"/>
                                  </p:stCondLst>
                                  <p:childTnLst>
                                    <p:set>
                                      <p:cBhvr>
                                        <p:cTn id="46" dur="1" fill="hold">
                                          <p:stCondLst>
                                            <p:cond delay="0"/>
                                          </p:stCondLst>
                                        </p:cTn>
                                        <p:tgtEl>
                                          <p:spTgt spid="79875">
                                            <p:txEl>
                                              <p:pRg st="10" end="10"/>
                                            </p:txEl>
                                          </p:spTgt>
                                        </p:tgtEl>
                                        <p:attrNameLst>
                                          <p:attrName>style.visibility</p:attrName>
                                        </p:attrNameLst>
                                      </p:cBhvr>
                                      <p:to>
                                        <p:strVal val="visible"/>
                                      </p:to>
                                    </p:set>
                                    <p:anim calcmode="lin" valueType="num">
                                      <p:cBhvr additive="base">
                                        <p:cTn id="47" dur="500" fill="hold"/>
                                        <p:tgtEl>
                                          <p:spTgt spid="79875">
                                            <p:txEl>
                                              <p:pRg st="10" end="10"/>
                                            </p:tx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79875">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5" grpId="0" build="p"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8077200" y="6400800"/>
            <a:ext cx="876300" cy="292100"/>
          </a:xfrm>
        </p:spPr>
        <p:txBody>
          <a:bodyPr>
            <a:normAutofit fontScale="92500" lnSpcReduction="20000"/>
          </a:bodyPr>
          <a:lstStyle/>
          <a:p>
            <a:fld id="{E1C16987-6A2D-4E31-AACF-C9FE67E9C5AC}" type="slidenum">
              <a:rPr lang="en-US" smtClean="0">
                <a:solidFill>
                  <a:srgbClr val="000000"/>
                </a:solidFill>
              </a:rPr>
              <a:t>15</a:t>
            </a:fld>
            <a:endParaRPr lang="en-US">
              <a:solidFill>
                <a:srgbClr val="000000"/>
              </a:solidFill>
            </a:endParaRPr>
          </a:p>
        </p:txBody>
      </p:sp>
      <p:sp>
        <p:nvSpPr>
          <p:cNvPr id="3" name="Title 2"/>
          <p:cNvSpPr>
            <a:spLocks noGrp="1"/>
          </p:cNvSpPr>
          <p:nvPr>
            <p:ph type="title"/>
          </p:nvPr>
        </p:nvSpPr>
        <p:spPr>
          <a:xfrm>
            <a:off x="276225" y="76201"/>
            <a:ext cx="8591550" cy="685800"/>
          </a:xfrm>
        </p:spPr>
        <p:txBody>
          <a:bodyPr>
            <a:normAutofit/>
          </a:bodyPr>
          <a:lstStyle/>
          <a:p>
            <a:pPr algn="ctr"/>
            <a:r>
              <a:rPr lang="en-US" b="1" i="1" dirty="0" smtClean="0">
                <a:solidFill>
                  <a:srgbClr val="000090"/>
                </a:solidFill>
              </a:rPr>
              <a:t>Qualitative Analysis Lab # 3: Observations</a:t>
            </a:r>
            <a:endParaRPr lang="en-US" b="1" i="1" dirty="0">
              <a:solidFill>
                <a:srgbClr val="000090"/>
              </a:solidFill>
            </a:endParaRPr>
          </a:p>
        </p:txBody>
      </p:sp>
      <p:sp>
        <p:nvSpPr>
          <p:cNvPr id="4" name="Content Placeholder 3"/>
          <p:cNvSpPr>
            <a:spLocks noGrp="1"/>
          </p:cNvSpPr>
          <p:nvPr>
            <p:ph sz="quarter" idx="13"/>
          </p:nvPr>
        </p:nvSpPr>
        <p:spPr>
          <a:xfrm>
            <a:off x="152400" y="990600"/>
            <a:ext cx="8839200" cy="5562600"/>
          </a:xfrm>
        </p:spPr>
        <p:txBody>
          <a:bodyPr>
            <a:normAutofit fontScale="55000" lnSpcReduction="20000"/>
          </a:bodyPr>
          <a:lstStyle/>
          <a:p>
            <a:pPr marL="0" indent="0">
              <a:buNone/>
            </a:pPr>
            <a:r>
              <a:rPr lang="en-US" sz="3800" b="1" dirty="0">
                <a:solidFill>
                  <a:srgbClr val="5F0EAA"/>
                </a:solidFill>
              </a:rPr>
              <a:t>The class will review the </a:t>
            </a:r>
            <a:r>
              <a:rPr lang="en-US" sz="3800" b="1" dirty="0" smtClean="0">
                <a:solidFill>
                  <a:srgbClr val="5F0EAA"/>
                </a:solidFill>
              </a:rPr>
              <a:t>the five </a:t>
            </a:r>
            <a:r>
              <a:rPr lang="en-US" sz="3800" b="1" dirty="0">
                <a:solidFill>
                  <a:srgbClr val="5F0EAA"/>
                </a:solidFill>
              </a:rPr>
              <a:t>brief video </a:t>
            </a:r>
            <a:r>
              <a:rPr lang="en-US" sz="3800" b="1" dirty="0" smtClean="0">
                <a:solidFill>
                  <a:srgbClr val="5F0EAA"/>
                </a:solidFill>
              </a:rPr>
              <a:t>clips listed on the next page </a:t>
            </a:r>
            <a:r>
              <a:rPr lang="en-US" sz="3800" b="1" dirty="0">
                <a:solidFill>
                  <a:srgbClr val="5F0EAA"/>
                </a:solidFill>
              </a:rPr>
              <a:t>in </a:t>
            </a:r>
            <a:r>
              <a:rPr lang="en-US" sz="3800" b="1" dirty="0" smtClean="0">
                <a:solidFill>
                  <a:srgbClr val="5F0EAA"/>
                </a:solidFill>
              </a:rPr>
              <a:t>class. These </a:t>
            </a:r>
            <a:r>
              <a:rPr lang="en-US" sz="3800" b="1" dirty="0">
                <a:solidFill>
                  <a:srgbClr val="5F0EAA"/>
                </a:solidFill>
              </a:rPr>
              <a:t>provide a variety of perspectives on observational research and examples of settings and </a:t>
            </a:r>
            <a:r>
              <a:rPr lang="en-US" sz="3800" b="1" dirty="0" smtClean="0">
                <a:solidFill>
                  <a:srgbClr val="5F0EAA"/>
                </a:solidFill>
              </a:rPr>
              <a:t>situations. </a:t>
            </a:r>
            <a:r>
              <a:rPr lang="en-US" sz="3800" b="1" dirty="0">
                <a:solidFill>
                  <a:srgbClr val="5F0EAA"/>
                </a:solidFill>
              </a:rPr>
              <a:t>The class will watch the videos using observational data collection procedures, and will have a brief discussion after each clip going over the items listed below. </a:t>
            </a:r>
            <a:endParaRPr lang="en-US" sz="3800" b="1" dirty="0" smtClean="0">
              <a:solidFill>
                <a:srgbClr val="5F0EAA"/>
              </a:solidFill>
            </a:endParaRPr>
          </a:p>
          <a:p>
            <a:pPr marL="0" indent="0">
              <a:buNone/>
            </a:pPr>
            <a:endParaRPr lang="en-US" sz="1700" b="1" dirty="0">
              <a:solidFill>
                <a:srgbClr val="5F0EAA"/>
              </a:solidFill>
            </a:endParaRPr>
          </a:p>
          <a:p>
            <a:pPr marL="0" indent="0">
              <a:buNone/>
            </a:pPr>
            <a:r>
              <a:rPr lang="en-US" sz="3800" b="1" dirty="0" smtClean="0">
                <a:solidFill>
                  <a:srgbClr val="5F0EAA"/>
                </a:solidFill>
              </a:rPr>
              <a:t>The </a:t>
            </a:r>
            <a:r>
              <a:rPr lang="en-US" sz="3800" b="1" dirty="0">
                <a:solidFill>
                  <a:srgbClr val="5F0EAA"/>
                </a:solidFill>
              </a:rPr>
              <a:t>first video is a quick summary about observational research.  The other four clips involve specific observational examples.  For each of these, students should take field notes that include your observations (descriptive notes), and your reactions or interpretations of those observations (reflective notes).   In your field notes, describe and reflect on the following components (as applicable):</a:t>
            </a:r>
          </a:p>
          <a:p>
            <a:pPr marL="0" indent="0">
              <a:lnSpc>
                <a:spcPct val="120000"/>
              </a:lnSpc>
              <a:spcBef>
                <a:spcPts val="0"/>
              </a:spcBef>
              <a:buNone/>
            </a:pPr>
            <a:r>
              <a:rPr lang="en-US" sz="2800" b="1" dirty="0">
                <a:solidFill>
                  <a:srgbClr val="5F0EAA"/>
                </a:solidFill>
              </a:rPr>
              <a:t> </a:t>
            </a:r>
            <a:endParaRPr lang="en-US" sz="1700" b="1" dirty="0">
              <a:solidFill>
                <a:srgbClr val="5F0EAA"/>
              </a:solidFill>
            </a:endParaRPr>
          </a:p>
          <a:p>
            <a:pPr marL="1206500" lvl="0" indent="-406400">
              <a:lnSpc>
                <a:spcPct val="120000"/>
              </a:lnSpc>
              <a:spcBef>
                <a:spcPts val="0"/>
              </a:spcBef>
              <a:buClr>
                <a:schemeClr val="accent6">
                  <a:lumMod val="75000"/>
                </a:schemeClr>
              </a:buClr>
              <a:buFont typeface="Wingdings" charset="2"/>
              <a:buChar char="§"/>
            </a:pPr>
            <a:r>
              <a:rPr lang="en-US" sz="4200" b="1" i="1" dirty="0">
                <a:solidFill>
                  <a:srgbClr val="5F0EAA"/>
                </a:solidFill>
              </a:rPr>
              <a:t>Physical setting </a:t>
            </a:r>
          </a:p>
          <a:p>
            <a:pPr marL="1206500" lvl="0" indent="-406400">
              <a:lnSpc>
                <a:spcPct val="120000"/>
              </a:lnSpc>
              <a:spcBef>
                <a:spcPts val="0"/>
              </a:spcBef>
              <a:buClr>
                <a:schemeClr val="accent6">
                  <a:lumMod val="75000"/>
                </a:schemeClr>
              </a:buClr>
              <a:buFont typeface="Wingdings" charset="2"/>
              <a:buChar char="§"/>
            </a:pPr>
            <a:r>
              <a:rPr lang="en-US" sz="4200" b="1" i="1" dirty="0">
                <a:solidFill>
                  <a:srgbClr val="5F0EAA"/>
                </a:solidFill>
              </a:rPr>
              <a:t>Activities that are </a:t>
            </a:r>
            <a:r>
              <a:rPr lang="en-US" sz="4200" b="1" i="1" dirty="0" smtClean="0">
                <a:solidFill>
                  <a:srgbClr val="5F0EAA"/>
                </a:solidFill>
              </a:rPr>
              <a:t>occurring</a:t>
            </a:r>
            <a:endParaRPr lang="en-US" sz="4200" b="1" i="1" dirty="0">
              <a:solidFill>
                <a:srgbClr val="5F0EAA"/>
              </a:solidFill>
            </a:endParaRPr>
          </a:p>
          <a:p>
            <a:pPr marL="1206500" lvl="0" indent="-406400">
              <a:lnSpc>
                <a:spcPct val="120000"/>
              </a:lnSpc>
              <a:spcBef>
                <a:spcPts val="0"/>
              </a:spcBef>
              <a:buClr>
                <a:schemeClr val="accent6">
                  <a:lumMod val="75000"/>
                </a:schemeClr>
              </a:buClr>
              <a:buFont typeface="Wingdings" charset="2"/>
              <a:buChar char="§"/>
            </a:pPr>
            <a:r>
              <a:rPr lang="en-US" sz="4200" b="1" i="1" dirty="0">
                <a:solidFill>
                  <a:srgbClr val="5F0EAA"/>
                </a:solidFill>
              </a:rPr>
              <a:t>Social interactions (verbal) between </a:t>
            </a:r>
            <a:r>
              <a:rPr lang="en-US" sz="4200" b="1" i="1" dirty="0" smtClean="0">
                <a:solidFill>
                  <a:srgbClr val="5F0EAA"/>
                </a:solidFill>
              </a:rPr>
              <a:t>individuals</a:t>
            </a:r>
            <a:endParaRPr lang="en-US" sz="4200" b="1" i="1" dirty="0">
              <a:solidFill>
                <a:srgbClr val="5F0EAA"/>
              </a:solidFill>
            </a:endParaRPr>
          </a:p>
          <a:p>
            <a:pPr marL="1206500" lvl="0" indent="-406400">
              <a:lnSpc>
                <a:spcPct val="120000"/>
              </a:lnSpc>
              <a:spcBef>
                <a:spcPts val="0"/>
              </a:spcBef>
              <a:buClr>
                <a:schemeClr val="accent6">
                  <a:lumMod val="75000"/>
                </a:schemeClr>
              </a:buClr>
              <a:buFont typeface="Wingdings" charset="2"/>
              <a:buChar char="§"/>
            </a:pPr>
            <a:r>
              <a:rPr lang="en-US" sz="4200" b="1" i="1" dirty="0">
                <a:solidFill>
                  <a:srgbClr val="5F0EAA"/>
                </a:solidFill>
              </a:rPr>
              <a:t>Non-verbal communication </a:t>
            </a:r>
          </a:p>
          <a:p>
            <a:pPr marL="1206500" lvl="0" indent="-406400">
              <a:lnSpc>
                <a:spcPct val="120000"/>
              </a:lnSpc>
              <a:spcBef>
                <a:spcPts val="0"/>
              </a:spcBef>
              <a:buClr>
                <a:schemeClr val="accent6">
                  <a:lumMod val="75000"/>
                </a:schemeClr>
              </a:buClr>
              <a:buFont typeface="Wingdings" charset="2"/>
              <a:buChar char="§"/>
            </a:pPr>
            <a:r>
              <a:rPr lang="en-US" sz="4200" b="1" i="1" dirty="0" smtClean="0">
                <a:solidFill>
                  <a:srgbClr val="5F0EAA"/>
                </a:solidFill>
              </a:rPr>
              <a:t>Behaviors</a:t>
            </a:r>
            <a:endParaRPr lang="en-US" sz="1700" b="1" i="1" dirty="0">
              <a:solidFill>
                <a:srgbClr val="5F0EAA"/>
              </a:solidFill>
            </a:endParaRPr>
          </a:p>
          <a:p>
            <a:pPr marL="1206500" lvl="0" indent="-406400">
              <a:lnSpc>
                <a:spcPct val="120000"/>
              </a:lnSpc>
              <a:spcBef>
                <a:spcPts val="0"/>
              </a:spcBef>
              <a:buClr>
                <a:schemeClr val="accent6">
                  <a:lumMod val="75000"/>
                </a:schemeClr>
              </a:buClr>
              <a:buFont typeface="Wingdings" charset="2"/>
              <a:buChar char="§"/>
            </a:pPr>
            <a:r>
              <a:rPr lang="en-US" sz="4200" b="1" i="1" dirty="0">
                <a:solidFill>
                  <a:srgbClr val="5F0EAA"/>
                </a:solidFill>
              </a:rPr>
              <a:t>Things you might have expected to see—but </a:t>
            </a:r>
            <a:r>
              <a:rPr lang="en-US" sz="4200" b="1" i="1" dirty="0" smtClean="0">
                <a:solidFill>
                  <a:srgbClr val="5F0EAA"/>
                </a:solidFill>
              </a:rPr>
              <a:t>didn’t</a:t>
            </a:r>
            <a:endParaRPr lang="en-US" i="1" dirty="0">
              <a:solidFill>
                <a:schemeClr val="accent6">
                  <a:lumMod val="75000"/>
                </a:schemeClr>
              </a:solidFill>
            </a:endParaRPr>
          </a:p>
          <a:p>
            <a:endParaRPr lang="en-US" dirty="0"/>
          </a:p>
        </p:txBody>
      </p:sp>
    </p:spTree>
    <p:extLst>
      <p:ext uri="{BB962C8B-B14F-4D97-AF65-F5344CB8AC3E}">
        <p14:creationId xmlns:p14="http://schemas.microsoft.com/office/powerpoint/2010/main" val="39997274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normAutofit fontScale="92500" lnSpcReduction="20000"/>
          </a:bodyPr>
          <a:lstStyle/>
          <a:p>
            <a:fld id="{E1C16987-6A2D-4E31-AACF-C9FE67E9C5AC}" type="slidenum">
              <a:rPr lang="en-US" smtClean="0">
                <a:solidFill>
                  <a:srgbClr val="000000"/>
                </a:solidFill>
              </a:rPr>
              <a:t>16</a:t>
            </a:fld>
            <a:endParaRPr lang="en-US" dirty="0">
              <a:solidFill>
                <a:srgbClr val="000000"/>
              </a:solidFill>
            </a:endParaRPr>
          </a:p>
        </p:txBody>
      </p:sp>
      <p:sp>
        <p:nvSpPr>
          <p:cNvPr id="3" name="Title 2"/>
          <p:cNvSpPr>
            <a:spLocks noGrp="1"/>
          </p:cNvSpPr>
          <p:nvPr>
            <p:ph type="title"/>
          </p:nvPr>
        </p:nvSpPr>
        <p:spPr>
          <a:xfrm>
            <a:off x="276225" y="228601"/>
            <a:ext cx="8591550" cy="838200"/>
          </a:xfrm>
        </p:spPr>
        <p:txBody>
          <a:bodyPr/>
          <a:lstStyle/>
          <a:p>
            <a:pPr algn="ctr"/>
            <a:r>
              <a:rPr lang="en-US" b="1" i="1" dirty="0" smtClean="0"/>
              <a:t>Observational Videos to be Viewed in Class</a:t>
            </a:r>
            <a:endParaRPr lang="en-US" b="1" i="1" dirty="0"/>
          </a:p>
        </p:txBody>
      </p:sp>
      <p:sp>
        <p:nvSpPr>
          <p:cNvPr id="4" name="Content Placeholder 3"/>
          <p:cNvSpPr>
            <a:spLocks noGrp="1"/>
          </p:cNvSpPr>
          <p:nvPr>
            <p:ph sz="quarter" idx="13"/>
          </p:nvPr>
        </p:nvSpPr>
        <p:spPr>
          <a:xfrm>
            <a:off x="152400" y="1371600"/>
            <a:ext cx="8991600" cy="4937760"/>
          </a:xfrm>
        </p:spPr>
        <p:txBody>
          <a:bodyPr>
            <a:normAutofit fontScale="77500" lnSpcReduction="20000"/>
          </a:bodyPr>
          <a:lstStyle/>
          <a:p>
            <a:pPr marL="0" indent="0">
              <a:buNone/>
            </a:pPr>
            <a:r>
              <a:rPr lang="en-US" b="1" dirty="0">
                <a:solidFill>
                  <a:schemeClr val="accent6">
                    <a:lumMod val="75000"/>
                  </a:schemeClr>
                </a:solidFill>
              </a:rPr>
              <a:t>Video Clip 1: Understanding Observational Research – Dr. Nancy Dreyer – 1.40 minutes</a:t>
            </a:r>
          </a:p>
          <a:p>
            <a:pPr marL="0" indent="0">
              <a:buNone/>
            </a:pPr>
            <a:r>
              <a:rPr lang="en-US" b="1" dirty="0">
                <a:solidFill>
                  <a:schemeClr val="accent6">
                    <a:lumMod val="75000"/>
                  </a:schemeClr>
                </a:solidFill>
              </a:rPr>
              <a:t> </a:t>
            </a:r>
            <a:r>
              <a:rPr lang="en-US" sz="2600" b="1" dirty="0">
                <a:solidFill>
                  <a:schemeClr val="tx1"/>
                </a:solidFill>
              </a:rPr>
              <a:t>  </a:t>
            </a:r>
            <a:r>
              <a:rPr lang="en-US" sz="2600" b="1" u="sng" dirty="0">
                <a:solidFill>
                  <a:schemeClr val="tx1"/>
                </a:solidFill>
                <a:hlinkClick r:id="rId2"/>
              </a:rPr>
              <a:t>http://www.youtube.com/watch?v=O6xgINQ0bUw</a:t>
            </a:r>
            <a:endParaRPr lang="en-US" sz="2600" b="1" dirty="0">
              <a:solidFill>
                <a:schemeClr val="tx1"/>
              </a:solidFill>
            </a:endParaRPr>
          </a:p>
          <a:p>
            <a:pPr marL="0" indent="0">
              <a:buNone/>
            </a:pPr>
            <a:endParaRPr lang="en-US" sz="1800" b="1" dirty="0">
              <a:solidFill>
                <a:schemeClr val="accent6">
                  <a:lumMod val="75000"/>
                </a:schemeClr>
              </a:solidFill>
            </a:endParaRPr>
          </a:p>
          <a:p>
            <a:pPr marL="0" indent="0">
              <a:buNone/>
            </a:pPr>
            <a:r>
              <a:rPr lang="en-US" b="1" dirty="0">
                <a:solidFill>
                  <a:schemeClr val="accent6">
                    <a:lumMod val="75000"/>
                  </a:schemeClr>
                </a:solidFill>
              </a:rPr>
              <a:t>Video Clip 2: Pregnancy Assessment and Observation Unit and Birth Suites </a:t>
            </a:r>
          </a:p>
          <a:p>
            <a:pPr marL="0" indent="0">
              <a:buNone/>
            </a:pPr>
            <a:r>
              <a:rPr lang="en-US" b="1" dirty="0">
                <a:solidFill>
                  <a:schemeClr val="accent6">
                    <a:lumMod val="75000"/>
                  </a:schemeClr>
                </a:solidFill>
              </a:rPr>
              <a:t>     – Mater Health Services in South Brisbane, Australia – 5.01 minutes</a:t>
            </a:r>
          </a:p>
          <a:p>
            <a:pPr marL="0" indent="0">
              <a:buNone/>
            </a:pPr>
            <a:r>
              <a:rPr lang="en-US" b="1" dirty="0">
                <a:solidFill>
                  <a:schemeClr val="accent6">
                    <a:lumMod val="75000"/>
                  </a:schemeClr>
                </a:solidFill>
              </a:rPr>
              <a:t>  </a:t>
            </a:r>
            <a:r>
              <a:rPr lang="en-US" sz="2600" b="1" dirty="0">
                <a:solidFill>
                  <a:schemeClr val="accent6">
                    <a:lumMod val="75000"/>
                  </a:schemeClr>
                </a:solidFill>
              </a:rPr>
              <a:t> </a:t>
            </a:r>
            <a:r>
              <a:rPr lang="en-US" sz="2600" b="1" u="sng" dirty="0">
                <a:solidFill>
                  <a:schemeClr val="accent6">
                    <a:lumMod val="75000"/>
                  </a:schemeClr>
                </a:solidFill>
                <a:hlinkClick r:id="rId3"/>
              </a:rPr>
              <a:t>http://www.youtube.com/watch?v=QffU0A0m4m8</a:t>
            </a:r>
            <a:endParaRPr lang="en-US" sz="2600" b="1" dirty="0">
              <a:solidFill>
                <a:schemeClr val="accent6">
                  <a:lumMod val="75000"/>
                </a:schemeClr>
              </a:solidFill>
            </a:endParaRPr>
          </a:p>
          <a:p>
            <a:pPr marL="0" indent="0">
              <a:buNone/>
            </a:pPr>
            <a:r>
              <a:rPr lang="en-US" b="1" dirty="0">
                <a:solidFill>
                  <a:schemeClr val="accent6">
                    <a:lumMod val="75000"/>
                  </a:schemeClr>
                </a:solidFill>
              </a:rPr>
              <a:t> </a:t>
            </a:r>
          </a:p>
          <a:p>
            <a:pPr marL="0" indent="0">
              <a:buNone/>
            </a:pPr>
            <a:r>
              <a:rPr lang="en-US" b="1" dirty="0">
                <a:solidFill>
                  <a:schemeClr val="accent6">
                    <a:lumMod val="75000"/>
                  </a:schemeClr>
                </a:solidFill>
              </a:rPr>
              <a:t>Video Clip 3: Homeless Veteran Demands Housing at Giant VA Campus – 1.45 minutes</a:t>
            </a:r>
          </a:p>
          <a:p>
            <a:pPr marL="0" indent="0">
              <a:buNone/>
            </a:pPr>
            <a:r>
              <a:rPr lang="en-US" sz="2900" b="1" dirty="0">
                <a:solidFill>
                  <a:schemeClr val="accent6">
                    <a:lumMod val="75000"/>
                  </a:schemeClr>
                </a:solidFill>
              </a:rPr>
              <a:t>   </a:t>
            </a:r>
            <a:r>
              <a:rPr lang="en-US" sz="2900" b="1" u="sng" dirty="0">
                <a:solidFill>
                  <a:schemeClr val="accent6">
                    <a:lumMod val="75000"/>
                  </a:schemeClr>
                </a:solidFill>
                <a:hlinkClick r:id="rId4"/>
              </a:rPr>
              <a:t>http://www.youtube.com/watch?v=Y0Q54E--9ss</a:t>
            </a:r>
            <a:r>
              <a:rPr lang="en-US" sz="2900" b="1" dirty="0">
                <a:solidFill>
                  <a:schemeClr val="accent6">
                    <a:lumMod val="75000"/>
                  </a:schemeClr>
                </a:solidFill>
              </a:rPr>
              <a:t>  </a:t>
            </a:r>
          </a:p>
          <a:p>
            <a:pPr marL="0" indent="0">
              <a:buNone/>
            </a:pPr>
            <a:r>
              <a:rPr lang="en-US" b="1" dirty="0">
                <a:solidFill>
                  <a:schemeClr val="accent6">
                    <a:lumMod val="75000"/>
                  </a:schemeClr>
                </a:solidFill>
              </a:rPr>
              <a:t> </a:t>
            </a:r>
          </a:p>
          <a:p>
            <a:pPr marL="0" indent="0">
              <a:buNone/>
            </a:pPr>
            <a:r>
              <a:rPr lang="en-US" b="1" dirty="0">
                <a:solidFill>
                  <a:schemeClr val="accent6">
                    <a:lumMod val="75000"/>
                  </a:schemeClr>
                </a:solidFill>
              </a:rPr>
              <a:t>Video Clip 4: Ethnography for design: Handicapped aboard plane in China – 9.33 minutes</a:t>
            </a:r>
          </a:p>
          <a:p>
            <a:pPr marL="0" indent="0">
              <a:buNone/>
            </a:pPr>
            <a:r>
              <a:rPr lang="en-US" b="1" dirty="0">
                <a:solidFill>
                  <a:schemeClr val="accent6">
                    <a:lumMod val="75000"/>
                  </a:schemeClr>
                </a:solidFill>
              </a:rPr>
              <a:t> </a:t>
            </a:r>
            <a:r>
              <a:rPr lang="en-US" sz="2900" b="1" dirty="0">
                <a:solidFill>
                  <a:schemeClr val="accent6">
                    <a:lumMod val="75000"/>
                  </a:schemeClr>
                </a:solidFill>
              </a:rPr>
              <a:t>  </a:t>
            </a:r>
            <a:r>
              <a:rPr lang="en-US" sz="2900" b="1" u="sng" dirty="0">
                <a:solidFill>
                  <a:schemeClr val="accent6">
                    <a:lumMod val="75000"/>
                  </a:schemeClr>
                </a:solidFill>
                <a:hlinkClick r:id="rId5"/>
              </a:rPr>
              <a:t>http://www.youtube.com/watch?v=QzNLdN44r7Y&amp;feature=related</a:t>
            </a:r>
            <a:endParaRPr lang="en-US" sz="2900" b="1" dirty="0">
              <a:solidFill>
                <a:schemeClr val="accent6">
                  <a:lumMod val="75000"/>
                </a:schemeClr>
              </a:solidFill>
            </a:endParaRPr>
          </a:p>
          <a:p>
            <a:pPr marL="0" indent="0">
              <a:buNone/>
            </a:pPr>
            <a:r>
              <a:rPr lang="en-US" b="1" dirty="0">
                <a:solidFill>
                  <a:schemeClr val="accent6">
                    <a:lumMod val="75000"/>
                  </a:schemeClr>
                </a:solidFill>
              </a:rPr>
              <a:t> </a:t>
            </a:r>
          </a:p>
          <a:p>
            <a:pPr marL="0" indent="0">
              <a:buNone/>
            </a:pPr>
            <a:r>
              <a:rPr lang="en-US" b="1" dirty="0">
                <a:solidFill>
                  <a:schemeClr val="accent6">
                    <a:lumMod val="75000"/>
                  </a:schemeClr>
                </a:solidFill>
              </a:rPr>
              <a:t>Video Clip 5: Some American families and the way they eat – Lincoln, Nebraska – 5.38 minutes</a:t>
            </a:r>
          </a:p>
          <a:p>
            <a:pPr marL="114300" indent="0">
              <a:buNone/>
            </a:pPr>
            <a:r>
              <a:rPr lang="en-US" sz="1700" b="1" u="sng" dirty="0">
                <a:solidFill>
                  <a:schemeClr val="accent6">
                    <a:lumMod val="75000"/>
                  </a:schemeClr>
                </a:solidFill>
                <a:hlinkClick r:id="rId6"/>
              </a:rPr>
              <a:t>http://www.youtube.com/watch?v=GMdwGxreYcM&amp;context=C31f8039ADOEgsToPDskKD-P0sDJR29mcunGFmJR2z</a:t>
            </a:r>
            <a:endParaRPr lang="en-US" sz="1700" b="1" dirty="0">
              <a:solidFill>
                <a:schemeClr val="accent6">
                  <a:lumMod val="75000"/>
                </a:schemeClr>
              </a:solidFill>
            </a:endParaRPr>
          </a:p>
          <a:p>
            <a:pPr marL="0" indent="0">
              <a:buNone/>
            </a:pPr>
            <a:endParaRPr lang="en-US" dirty="0"/>
          </a:p>
        </p:txBody>
      </p:sp>
    </p:spTree>
    <p:extLst>
      <p:ext uri="{BB962C8B-B14F-4D97-AF65-F5344CB8AC3E}">
        <p14:creationId xmlns:p14="http://schemas.microsoft.com/office/powerpoint/2010/main" val="41194344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0" y="381000"/>
            <a:ext cx="9144000" cy="838200"/>
          </a:xfrm>
        </p:spPr>
        <p:txBody>
          <a:bodyPr>
            <a:normAutofit/>
          </a:bodyPr>
          <a:lstStyle/>
          <a:p>
            <a:r>
              <a:rPr lang="en-US" sz="3200" b="1" i="1" dirty="0">
                <a:solidFill>
                  <a:srgbClr val="5F0EAA"/>
                </a:solidFill>
                <a:latin typeface="Arial" charset="0"/>
                <a:cs typeface="Arial" charset="0"/>
              </a:rPr>
              <a:t>Summary Guidelines for </a:t>
            </a:r>
            <a:r>
              <a:rPr lang="en-US" sz="3200" b="1" i="1" dirty="0" smtClean="0">
                <a:solidFill>
                  <a:srgbClr val="5F0EAA"/>
                </a:solidFill>
                <a:latin typeface="Arial" charset="0"/>
                <a:cs typeface="Arial" charset="0"/>
              </a:rPr>
              <a:t>Qualitative Fieldwork</a:t>
            </a:r>
            <a:endParaRPr lang="en-US" sz="3200" b="1" i="1" dirty="0">
              <a:solidFill>
                <a:srgbClr val="5F0EAA"/>
              </a:solidFill>
              <a:latin typeface="Arial" charset="0"/>
              <a:cs typeface="Arial" charset="0"/>
            </a:endParaRPr>
          </a:p>
        </p:txBody>
      </p:sp>
      <p:sp>
        <p:nvSpPr>
          <p:cNvPr id="55299" name="Rectangle 3"/>
          <p:cNvSpPr>
            <a:spLocks noGrp="1" noChangeArrowheads="1"/>
          </p:cNvSpPr>
          <p:nvPr>
            <p:ph sz="quarter" idx="13"/>
          </p:nvPr>
        </p:nvSpPr>
        <p:spPr>
          <a:xfrm>
            <a:off x="381000" y="1371600"/>
            <a:ext cx="8610600" cy="4876800"/>
          </a:xfrm>
        </p:spPr>
        <p:txBody>
          <a:bodyPr>
            <a:normAutofit/>
          </a:bodyPr>
          <a:lstStyle/>
          <a:p>
            <a:pPr marL="292100" indent="-292100">
              <a:lnSpc>
                <a:spcPct val="90000"/>
              </a:lnSpc>
              <a:buClr>
                <a:schemeClr val="accent6">
                  <a:lumMod val="50000"/>
                </a:schemeClr>
              </a:buClr>
              <a:buNone/>
            </a:pPr>
            <a:endParaRPr lang="en-US" sz="900" dirty="0" smtClean="0">
              <a:solidFill>
                <a:srgbClr val="000090"/>
              </a:solidFill>
            </a:endParaRPr>
          </a:p>
          <a:p>
            <a:pPr marL="292100" indent="-292100">
              <a:lnSpc>
                <a:spcPct val="90000"/>
              </a:lnSpc>
              <a:buClr>
                <a:schemeClr val="accent6">
                  <a:lumMod val="50000"/>
                </a:schemeClr>
              </a:buClr>
              <a:buFont typeface="Wingdings" charset="2"/>
              <a:buChar char="Ø"/>
            </a:pPr>
            <a:r>
              <a:rPr lang="en-US" sz="2000" b="1" dirty="0" smtClean="0">
                <a:solidFill>
                  <a:srgbClr val="5F0EAA"/>
                </a:solidFill>
              </a:rPr>
              <a:t>Design </a:t>
            </a:r>
            <a:r>
              <a:rPr lang="en-US" sz="2000" b="1" dirty="0">
                <a:solidFill>
                  <a:srgbClr val="5F0EAA"/>
                </a:solidFill>
              </a:rPr>
              <a:t>fieldwork to be clear about your role as observer (degree of participation); the tension between insider (emic) and outsider (etic) perspectives; degree and nature of collaboration with </a:t>
            </a:r>
            <a:r>
              <a:rPr lang="en-US" sz="2000" b="1" dirty="0" smtClean="0">
                <a:solidFill>
                  <a:srgbClr val="5F0EAA"/>
                </a:solidFill>
              </a:rPr>
              <a:t>co- </a:t>
            </a:r>
            <a:r>
              <a:rPr lang="en-US" sz="2000" b="1" dirty="0">
                <a:solidFill>
                  <a:srgbClr val="5F0EAA"/>
                </a:solidFill>
              </a:rPr>
              <a:t>researchers; disclosure and explanation of the observer’s role to others; duration of observations (short vs. long); and focus of observation (narrow vs. broad).</a:t>
            </a:r>
          </a:p>
          <a:p>
            <a:pPr marL="292100" indent="-292100">
              <a:lnSpc>
                <a:spcPct val="90000"/>
              </a:lnSpc>
              <a:buClr>
                <a:schemeClr val="accent6">
                  <a:lumMod val="50000"/>
                </a:schemeClr>
              </a:buClr>
              <a:buFont typeface="Wingdings" charset="2"/>
              <a:buChar char="Ø"/>
            </a:pPr>
            <a:endParaRPr lang="en-US" sz="900" b="1" dirty="0">
              <a:solidFill>
                <a:srgbClr val="5F0EAA"/>
              </a:solidFill>
              <a:latin typeface="Verdana" pitchFamily="34" charset="0"/>
              <a:cs typeface="Times New Roman" pitchFamily="18" charset="0"/>
            </a:endParaRPr>
          </a:p>
          <a:p>
            <a:pPr marL="292100" indent="-292100">
              <a:lnSpc>
                <a:spcPct val="90000"/>
              </a:lnSpc>
              <a:buClr>
                <a:schemeClr val="accent6">
                  <a:lumMod val="50000"/>
                </a:schemeClr>
              </a:buClr>
              <a:buFont typeface="Wingdings" charset="2"/>
              <a:buChar char="Ø"/>
            </a:pPr>
            <a:r>
              <a:rPr lang="en-US" sz="2000" b="1" dirty="0">
                <a:solidFill>
                  <a:srgbClr val="5F0EAA"/>
                </a:solidFill>
              </a:rPr>
              <a:t>Field notes are descriptive, thick, deep and rich descriptions.</a:t>
            </a:r>
            <a:endParaRPr lang="en-US" sz="2000" b="1" dirty="0">
              <a:solidFill>
                <a:srgbClr val="5F0EAA"/>
              </a:solidFill>
              <a:latin typeface="Verdana" pitchFamily="34" charset="0"/>
              <a:cs typeface="Times New Roman" pitchFamily="18" charset="0"/>
            </a:endParaRPr>
          </a:p>
          <a:p>
            <a:pPr marL="292100" indent="-292100">
              <a:lnSpc>
                <a:spcPct val="90000"/>
              </a:lnSpc>
              <a:buClr>
                <a:schemeClr val="accent6">
                  <a:lumMod val="50000"/>
                </a:schemeClr>
              </a:buClr>
              <a:buFont typeface="Wingdings" charset="2"/>
              <a:buChar char="Ø"/>
            </a:pPr>
            <a:endParaRPr lang="en-US" sz="900" b="1" dirty="0">
              <a:solidFill>
                <a:srgbClr val="5F0EAA"/>
              </a:solidFill>
              <a:latin typeface="Verdana" pitchFamily="34" charset="0"/>
              <a:cs typeface="Times New Roman" pitchFamily="18" charset="0"/>
            </a:endParaRPr>
          </a:p>
          <a:p>
            <a:pPr marL="292100" indent="-292100">
              <a:lnSpc>
                <a:spcPct val="90000"/>
              </a:lnSpc>
              <a:buClr>
                <a:schemeClr val="accent6">
                  <a:lumMod val="50000"/>
                </a:schemeClr>
              </a:buClr>
              <a:buFont typeface="Wingdings" charset="2"/>
              <a:buChar char="Ø"/>
            </a:pPr>
            <a:r>
              <a:rPr lang="en-US" sz="2000" b="1" dirty="0">
                <a:solidFill>
                  <a:srgbClr val="5F0EAA"/>
                </a:solidFill>
              </a:rPr>
              <a:t>Stay open.  Gather a variety of information from different perspectives.  Be opportunistic, follow leads and sampling purposefully to deepen understanding.  Allow the design to emerge flexibly as new understandings open up new paths of inquiry.</a:t>
            </a:r>
          </a:p>
          <a:p>
            <a:pPr marL="292100" indent="-292100">
              <a:lnSpc>
                <a:spcPct val="90000"/>
              </a:lnSpc>
              <a:buClr>
                <a:schemeClr val="accent6">
                  <a:lumMod val="50000"/>
                </a:schemeClr>
              </a:buClr>
              <a:buFont typeface="Wingdings" charset="2"/>
              <a:buChar char="Ø"/>
            </a:pPr>
            <a:endParaRPr lang="en-US" sz="800" b="1" dirty="0">
              <a:solidFill>
                <a:srgbClr val="5F0EAA"/>
              </a:solidFill>
              <a:latin typeface="Verdana" pitchFamily="34" charset="0"/>
              <a:cs typeface="Times New Roman" pitchFamily="18" charset="0"/>
            </a:endParaRPr>
          </a:p>
          <a:p>
            <a:pPr marL="292100" indent="-292100">
              <a:lnSpc>
                <a:spcPct val="90000"/>
              </a:lnSpc>
              <a:buClr>
                <a:schemeClr val="accent6">
                  <a:lumMod val="50000"/>
                </a:schemeClr>
              </a:buClr>
              <a:buFont typeface="Wingdings" charset="2"/>
              <a:buChar char="Ø"/>
            </a:pPr>
            <a:r>
              <a:rPr lang="en-US" sz="2000" b="1" dirty="0">
                <a:solidFill>
                  <a:srgbClr val="5F0EAA"/>
                </a:solidFill>
              </a:rPr>
              <a:t>Cross validate/ triangulate: observations, interviews, documents, artifacts, recordings and photographs.  </a:t>
            </a:r>
            <a:r>
              <a:rPr lang="en-US" sz="2000" b="1" dirty="0" smtClean="0">
                <a:solidFill>
                  <a:srgbClr val="5F0EAA"/>
                </a:solidFill>
              </a:rPr>
              <a:t>Use multiple &amp; </a:t>
            </a:r>
            <a:r>
              <a:rPr lang="en-US" sz="2000" b="1" dirty="0">
                <a:solidFill>
                  <a:srgbClr val="5F0EAA"/>
                </a:solidFill>
              </a:rPr>
              <a:t>mixed </a:t>
            </a:r>
            <a:r>
              <a:rPr lang="en-US" sz="2000" b="1" dirty="0" smtClean="0">
                <a:solidFill>
                  <a:srgbClr val="5F0EAA"/>
                </a:solidFill>
              </a:rPr>
              <a:t>methods.</a:t>
            </a:r>
            <a:endParaRPr lang="en-US" sz="2000" b="1" dirty="0">
              <a:solidFill>
                <a:srgbClr val="5F0EAA"/>
              </a:solidFill>
            </a:endParaRPr>
          </a:p>
          <a:p>
            <a:pPr>
              <a:lnSpc>
                <a:spcPct val="90000"/>
              </a:lnSpc>
            </a:pPr>
            <a:endParaRPr lang="en-US" sz="2000" dirty="0"/>
          </a:p>
        </p:txBody>
      </p:sp>
      <p:sp>
        <p:nvSpPr>
          <p:cNvPr id="2" name="Slide Number Placeholder 1"/>
          <p:cNvSpPr>
            <a:spLocks noGrp="1"/>
          </p:cNvSpPr>
          <p:nvPr>
            <p:ph type="sldNum" sz="quarter" idx="12"/>
          </p:nvPr>
        </p:nvSpPr>
        <p:spPr/>
        <p:txBody>
          <a:bodyPr>
            <a:normAutofit fontScale="92500" lnSpcReduction="20000"/>
          </a:bodyPr>
          <a:lstStyle/>
          <a:p>
            <a:fld id="{E1C16987-6A2D-4E31-AACF-C9FE67E9C5AC}" type="slidenum">
              <a:rPr lang="en-US" smtClean="0">
                <a:solidFill>
                  <a:schemeClr val="tx1"/>
                </a:solidFill>
              </a:rPr>
              <a:t>2</a:t>
            </a:fld>
            <a:endParaRPr lang="en-US" dirty="0">
              <a:solidFill>
                <a:schemeClr val="tx1"/>
              </a:solidFill>
            </a:endParaRPr>
          </a:p>
        </p:txBody>
      </p:sp>
    </p:spTree>
  </p:cSld>
  <p:clrMapOvr>
    <a:masterClrMapping/>
  </p:clrMapOvr>
  <p:transition xmlns:p14="http://schemas.microsoft.com/office/powerpoint/2010/main">
    <p:cover dir="u"/>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55299">
                                            <p:txEl>
                                              <p:pRg st="1" end="1"/>
                                            </p:txEl>
                                          </p:spTgt>
                                        </p:tgtEl>
                                        <p:attrNameLst>
                                          <p:attrName>style.visibility</p:attrName>
                                        </p:attrNameLst>
                                      </p:cBhvr>
                                      <p:to>
                                        <p:strVal val="visible"/>
                                      </p:to>
                                    </p:set>
                                    <p:anim calcmode="lin" valueType="num">
                                      <p:cBhvr additive="base">
                                        <p:cTn id="7" dur="500" fill="hold"/>
                                        <p:tgtEl>
                                          <p:spTgt spid="55299">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529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grpId="0" nodeType="clickEffect">
                                  <p:stCondLst>
                                    <p:cond delay="0"/>
                                  </p:stCondLst>
                                  <p:childTnLst>
                                    <p:set>
                                      <p:cBhvr>
                                        <p:cTn id="12" dur="1" fill="hold">
                                          <p:stCondLst>
                                            <p:cond delay="0"/>
                                          </p:stCondLst>
                                        </p:cTn>
                                        <p:tgtEl>
                                          <p:spTgt spid="55299">
                                            <p:txEl>
                                              <p:pRg st="3" end="3"/>
                                            </p:txEl>
                                          </p:spTgt>
                                        </p:tgtEl>
                                        <p:attrNameLst>
                                          <p:attrName>style.visibility</p:attrName>
                                        </p:attrNameLst>
                                      </p:cBhvr>
                                      <p:to>
                                        <p:strVal val="visible"/>
                                      </p:to>
                                    </p:set>
                                    <p:anim calcmode="lin" valueType="num">
                                      <p:cBhvr additive="base">
                                        <p:cTn id="13" dur="500" fill="hold"/>
                                        <p:tgtEl>
                                          <p:spTgt spid="55299">
                                            <p:txEl>
                                              <p:pRg st="3" end="3"/>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529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2" fill="hold" grpId="0" nodeType="clickEffect">
                                  <p:stCondLst>
                                    <p:cond delay="0"/>
                                  </p:stCondLst>
                                  <p:childTnLst>
                                    <p:set>
                                      <p:cBhvr>
                                        <p:cTn id="18" dur="1" fill="hold">
                                          <p:stCondLst>
                                            <p:cond delay="0"/>
                                          </p:stCondLst>
                                        </p:cTn>
                                        <p:tgtEl>
                                          <p:spTgt spid="55299">
                                            <p:txEl>
                                              <p:pRg st="5" end="5"/>
                                            </p:txEl>
                                          </p:spTgt>
                                        </p:tgtEl>
                                        <p:attrNameLst>
                                          <p:attrName>style.visibility</p:attrName>
                                        </p:attrNameLst>
                                      </p:cBhvr>
                                      <p:to>
                                        <p:strVal val="visible"/>
                                      </p:to>
                                    </p:set>
                                    <p:anim calcmode="lin" valueType="num">
                                      <p:cBhvr additive="base">
                                        <p:cTn id="19" dur="500" fill="hold"/>
                                        <p:tgtEl>
                                          <p:spTgt spid="55299">
                                            <p:txEl>
                                              <p:pRg st="5" end="5"/>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529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2" fill="hold" grpId="0" nodeType="clickEffect">
                                  <p:stCondLst>
                                    <p:cond delay="0"/>
                                  </p:stCondLst>
                                  <p:childTnLst>
                                    <p:set>
                                      <p:cBhvr>
                                        <p:cTn id="24" dur="1" fill="hold">
                                          <p:stCondLst>
                                            <p:cond delay="0"/>
                                          </p:stCondLst>
                                        </p:cTn>
                                        <p:tgtEl>
                                          <p:spTgt spid="55299">
                                            <p:txEl>
                                              <p:pRg st="7" end="7"/>
                                            </p:txEl>
                                          </p:spTgt>
                                        </p:tgtEl>
                                        <p:attrNameLst>
                                          <p:attrName>style.visibility</p:attrName>
                                        </p:attrNameLst>
                                      </p:cBhvr>
                                      <p:to>
                                        <p:strVal val="visible"/>
                                      </p:to>
                                    </p:set>
                                    <p:anim calcmode="lin" valueType="num">
                                      <p:cBhvr additive="base">
                                        <p:cTn id="25" dur="500" fill="hold"/>
                                        <p:tgtEl>
                                          <p:spTgt spid="55299">
                                            <p:txEl>
                                              <p:pRg st="7" end="7"/>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55299">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9" grpId="0" build="p" autoUpdateAnimBg="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304800" y="228600"/>
            <a:ext cx="8534400" cy="762000"/>
          </a:xfrm>
        </p:spPr>
        <p:txBody>
          <a:bodyPr>
            <a:normAutofit/>
          </a:bodyPr>
          <a:lstStyle/>
          <a:p>
            <a:pPr algn="ctr"/>
            <a:r>
              <a:rPr lang="en-US" b="1" i="1" dirty="0" smtClean="0">
                <a:solidFill>
                  <a:srgbClr val="5F0EAA"/>
                </a:solidFill>
                <a:latin typeface="Arial" charset="0"/>
                <a:cs typeface="Arial" charset="0"/>
              </a:rPr>
              <a:t>Additional Observation Guidelines</a:t>
            </a:r>
            <a:endParaRPr lang="en-US" b="1" i="1" dirty="0">
              <a:solidFill>
                <a:srgbClr val="5F0EAA"/>
              </a:solidFill>
              <a:latin typeface="Arial" charset="0"/>
              <a:cs typeface="Arial" charset="0"/>
            </a:endParaRPr>
          </a:p>
        </p:txBody>
      </p:sp>
      <p:sp>
        <p:nvSpPr>
          <p:cNvPr id="57347" name="Rectangle 3"/>
          <p:cNvSpPr>
            <a:spLocks noGrp="1" noChangeArrowheads="1"/>
          </p:cNvSpPr>
          <p:nvPr>
            <p:ph sz="quarter" idx="13"/>
          </p:nvPr>
        </p:nvSpPr>
        <p:spPr>
          <a:xfrm>
            <a:off x="304800" y="990600"/>
            <a:ext cx="8686800" cy="5562600"/>
          </a:xfrm>
        </p:spPr>
        <p:txBody>
          <a:bodyPr>
            <a:normAutofit lnSpcReduction="10000"/>
          </a:bodyPr>
          <a:lstStyle/>
          <a:p>
            <a:pPr indent="-171450">
              <a:lnSpc>
                <a:spcPct val="90000"/>
              </a:lnSpc>
              <a:buClr>
                <a:schemeClr val="accent6">
                  <a:lumMod val="75000"/>
                </a:schemeClr>
              </a:buClr>
              <a:buFont typeface="Wingdings" charset="2"/>
              <a:buChar char="Ø"/>
            </a:pPr>
            <a:endParaRPr lang="en-US" sz="900" dirty="0"/>
          </a:p>
          <a:p>
            <a:pPr marL="533400" indent="-533400">
              <a:lnSpc>
                <a:spcPct val="90000"/>
              </a:lnSpc>
              <a:buClr>
                <a:schemeClr val="accent6">
                  <a:lumMod val="75000"/>
                </a:schemeClr>
              </a:buClr>
              <a:buFont typeface="Wingdings" charset="2"/>
              <a:buChar char="Ø"/>
            </a:pPr>
            <a:r>
              <a:rPr lang="en-US" sz="2000" b="1" dirty="0" smtClean="0">
                <a:solidFill>
                  <a:srgbClr val="5F0EAA"/>
                </a:solidFill>
              </a:rPr>
              <a:t>Use </a:t>
            </a:r>
            <a:r>
              <a:rPr lang="en-US" sz="2000" b="1" dirty="0">
                <a:solidFill>
                  <a:srgbClr val="5F0EAA"/>
                </a:solidFill>
              </a:rPr>
              <a:t>participant quotations </a:t>
            </a:r>
            <a:r>
              <a:rPr lang="en-US" sz="2000" b="1" dirty="0" smtClean="0">
                <a:solidFill>
                  <a:srgbClr val="5F0EAA"/>
                </a:solidFill>
              </a:rPr>
              <a:t>and own </a:t>
            </a:r>
            <a:r>
              <a:rPr lang="en-US" sz="2000" b="1" dirty="0">
                <a:solidFill>
                  <a:srgbClr val="5F0EAA"/>
                </a:solidFill>
              </a:rPr>
              <a:t>words to capture views and experiences.</a:t>
            </a:r>
            <a:endParaRPr lang="en-US" sz="2000" b="1" dirty="0">
              <a:solidFill>
                <a:srgbClr val="5F0EAA"/>
              </a:solidFill>
              <a:latin typeface="Verdana" pitchFamily="34" charset="0"/>
              <a:cs typeface="Times New Roman" pitchFamily="18" charset="0"/>
            </a:endParaRPr>
          </a:p>
          <a:p>
            <a:pPr marL="533400" indent="-533400">
              <a:lnSpc>
                <a:spcPct val="90000"/>
              </a:lnSpc>
              <a:buClr>
                <a:schemeClr val="accent6">
                  <a:lumMod val="75000"/>
                </a:schemeClr>
              </a:buClr>
              <a:buFont typeface="Wingdings" charset="2"/>
              <a:buChar char="Ø"/>
            </a:pPr>
            <a:r>
              <a:rPr lang="en-US" sz="2000" b="1" dirty="0">
                <a:solidFill>
                  <a:srgbClr val="5F0EAA"/>
                </a:solidFill>
              </a:rPr>
              <a:t>Select key informants wisely and use them carefully.  Use wisdom of drawn </a:t>
            </a:r>
            <a:r>
              <a:rPr lang="en-US" sz="2000" b="1" dirty="0" smtClean="0">
                <a:solidFill>
                  <a:srgbClr val="5F0EAA"/>
                </a:solidFill>
              </a:rPr>
              <a:t>perspectives, </a:t>
            </a:r>
            <a:r>
              <a:rPr lang="en-US" sz="2000" b="1" dirty="0">
                <a:solidFill>
                  <a:srgbClr val="5F0EAA"/>
                </a:solidFill>
              </a:rPr>
              <a:t>but </a:t>
            </a:r>
            <a:r>
              <a:rPr lang="en-US" sz="2000" b="1" dirty="0" smtClean="0">
                <a:solidFill>
                  <a:srgbClr val="5F0EAA"/>
                </a:solidFill>
              </a:rPr>
              <a:t>realize that their </a:t>
            </a:r>
            <a:r>
              <a:rPr lang="en-US" sz="2000" b="1" dirty="0">
                <a:solidFill>
                  <a:srgbClr val="5F0EAA"/>
                </a:solidFill>
              </a:rPr>
              <a:t>perspective is selective (like everyone else).</a:t>
            </a:r>
            <a:endParaRPr lang="en-US" sz="2000" b="1" dirty="0">
              <a:solidFill>
                <a:srgbClr val="5F0EAA"/>
              </a:solidFill>
              <a:latin typeface="Verdana" pitchFamily="34" charset="0"/>
              <a:cs typeface="Times New Roman" pitchFamily="18" charset="0"/>
            </a:endParaRPr>
          </a:p>
          <a:p>
            <a:pPr marL="533400" indent="-533400">
              <a:lnSpc>
                <a:spcPct val="90000"/>
              </a:lnSpc>
              <a:buClr>
                <a:schemeClr val="accent6">
                  <a:lumMod val="75000"/>
                </a:schemeClr>
              </a:buClr>
              <a:buFont typeface="Wingdings" charset="2"/>
              <a:buChar char="Ø"/>
            </a:pPr>
            <a:r>
              <a:rPr lang="en-US" sz="2000" b="1" dirty="0">
                <a:solidFill>
                  <a:srgbClr val="5F0EAA"/>
                </a:solidFill>
              </a:rPr>
              <a:t>Be aware of the different stages of </a:t>
            </a:r>
            <a:r>
              <a:rPr lang="en-US" sz="2000" b="1" dirty="0" smtClean="0">
                <a:solidFill>
                  <a:srgbClr val="5F0EAA"/>
                </a:solidFill>
              </a:rPr>
              <a:t>fieldwork</a:t>
            </a:r>
          </a:p>
          <a:p>
            <a:pPr marL="533400" indent="-533400">
              <a:lnSpc>
                <a:spcPct val="90000"/>
              </a:lnSpc>
              <a:buClr>
                <a:schemeClr val="accent6">
                  <a:lumMod val="75000"/>
                </a:schemeClr>
              </a:buClr>
              <a:buFont typeface="Wingdings" charset="2"/>
              <a:buChar char="Ø"/>
            </a:pPr>
            <a:endParaRPr lang="en-US" sz="800" b="1" dirty="0">
              <a:solidFill>
                <a:srgbClr val="5F0EAA"/>
              </a:solidFill>
            </a:endParaRPr>
          </a:p>
          <a:p>
            <a:pPr marL="928688" lvl="1" indent="-457200">
              <a:lnSpc>
                <a:spcPct val="90000"/>
              </a:lnSpc>
              <a:buClr>
                <a:schemeClr val="accent6">
                  <a:lumMod val="75000"/>
                </a:schemeClr>
              </a:buClr>
              <a:buSzPct val="115000"/>
              <a:buFont typeface="Arial"/>
              <a:buChar char="•"/>
            </a:pPr>
            <a:r>
              <a:rPr lang="en-US" sz="1800" b="1" dirty="0">
                <a:solidFill>
                  <a:srgbClr val="5F0EAA"/>
                </a:solidFill>
              </a:rPr>
              <a:t>Build trust; </a:t>
            </a:r>
            <a:r>
              <a:rPr lang="en-US" sz="1800" b="1" dirty="0" smtClean="0">
                <a:solidFill>
                  <a:srgbClr val="5F0EAA"/>
                </a:solidFill>
              </a:rPr>
              <a:t>since you </a:t>
            </a:r>
            <a:r>
              <a:rPr lang="en-US" sz="1800" b="1" dirty="0">
                <a:solidFill>
                  <a:srgbClr val="5F0EAA"/>
                </a:solidFill>
              </a:rPr>
              <a:t>are being evaluated as well</a:t>
            </a:r>
          </a:p>
          <a:p>
            <a:pPr marL="928688" lvl="1" indent="-457200">
              <a:lnSpc>
                <a:spcPct val="90000"/>
              </a:lnSpc>
              <a:buClr>
                <a:schemeClr val="accent6">
                  <a:lumMod val="75000"/>
                </a:schemeClr>
              </a:buClr>
              <a:buSzPct val="115000"/>
              <a:buFont typeface="Arial"/>
              <a:buChar char="•"/>
            </a:pPr>
            <a:r>
              <a:rPr lang="en-US" sz="1800" b="1" dirty="0">
                <a:solidFill>
                  <a:srgbClr val="5F0EAA"/>
                </a:solidFill>
              </a:rPr>
              <a:t>Attend to relationships throughout fieldwork e.g. hosts, sponsors, co researchers, participants in collaborative and participatory research</a:t>
            </a:r>
          </a:p>
          <a:p>
            <a:pPr marL="928688" lvl="1" indent="-457200">
              <a:lnSpc>
                <a:spcPct val="90000"/>
              </a:lnSpc>
              <a:buClr>
                <a:schemeClr val="accent6">
                  <a:lumMod val="75000"/>
                </a:schemeClr>
              </a:buClr>
              <a:buSzPct val="115000"/>
              <a:buFont typeface="Arial"/>
              <a:buChar char="•"/>
            </a:pPr>
            <a:r>
              <a:rPr lang="en-US" sz="1800" b="1" dirty="0">
                <a:solidFill>
                  <a:srgbClr val="5F0EAA"/>
                </a:solidFill>
              </a:rPr>
              <a:t>Stay alert and disciplined during the more routine, middle phase of fieldwork.</a:t>
            </a:r>
          </a:p>
          <a:p>
            <a:pPr marL="928688" lvl="1" indent="-457200">
              <a:lnSpc>
                <a:spcPct val="90000"/>
              </a:lnSpc>
              <a:buClr>
                <a:schemeClr val="accent6">
                  <a:lumMod val="75000"/>
                </a:schemeClr>
              </a:buClr>
              <a:buSzPct val="115000"/>
              <a:buFont typeface="Arial"/>
              <a:buChar char="•"/>
            </a:pPr>
            <a:r>
              <a:rPr lang="en-US" sz="1800" b="1" dirty="0">
                <a:solidFill>
                  <a:srgbClr val="5F0EAA"/>
                </a:solidFill>
              </a:rPr>
              <a:t>Focus on pulling together a useful synthesis as fieldwork draws to a close.  Move from generating possibilities to verifying emergent patterns and confirming themes.</a:t>
            </a:r>
          </a:p>
          <a:p>
            <a:pPr marL="928688" lvl="1" indent="-457200">
              <a:lnSpc>
                <a:spcPct val="90000"/>
              </a:lnSpc>
              <a:buClr>
                <a:schemeClr val="accent6">
                  <a:lumMod val="75000"/>
                </a:schemeClr>
              </a:buClr>
              <a:buSzPct val="115000"/>
              <a:buFont typeface="Arial"/>
              <a:buChar char="•"/>
            </a:pPr>
            <a:r>
              <a:rPr lang="en-US" sz="1800" b="1" dirty="0">
                <a:solidFill>
                  <a:srgbClr val="5F0EAA"/>
                </a:solidFill>
              </a:rPr>
              <a:t>Be disciplined and conscientious in taking detailed field notes at all stages of fieldwork.</a:t>
            </a:r>
          </a:p>
          <a:p>
            <a:pPr marL="928688" lvl="1" indent="-457200">
              <a:lnSpc>
                <a:spcPct val="90000"/>
              </a:lnSpc>
              <a:buClr>
                <a:schemeClr val="accent6">
                  <a:lumMod val="75000"/>
                </a:schemeClr>
              </a:buClr>
              <a:buSzPct val="115000"/>
              <a:buFont typeface="Arial"/>
              <a:buChar char="•"/>
            </a:pPr>
            <a:r>
              <a:rPr lang="en-US" sz="1800" b="1" dirty="0">
                <a:solidFill>
                  <a:srgbClr val="5F0EAA"/>
                </a:solidFill>
              </a:rPr>
              <a:t>In evaluations and action research, provide formative feedback as part of the verification process of fieldworks.  Time that feedback carefully.  Observe its impact.</a:t>
            </a:r>
          </a:p>
        </p:txBody>
      </p:sp>
      <p:sp>
        <p:nvSpPr>
          <p:cNvPr id="2" name="Slide Number Placeholder 1"/>
          <p:cNvSpPr>
            <a:spLocks noGrp="1"/>
          </p:cNvSpPr>
          <p:nvPr>
            <p:ph type="sldNum" sz="quarter" idx="12"/>
          </p:nvPr>
        </p:nvSpPr>
        <p:spPr/>
        <p:txBody>
          <a:bodyPr>
            <a:normAutofit fontScale="92500" lnSpcReduction="20000"/>
          </a:bodyPr>
          <a:lstStyle/>
          <a:p>
            <a:fld id="{E1C16987-6A2D-4E31-AACF-C9FE67E9C5AC}" type="slidenum">
              <a:rPr lang="en-US" smtClean="0"/>
              <a:t>3</a:t>
            </a:fld>
            <a:endParaRPr lang="en-US"/>
          </a:p>
        </p:txBody>
      </p:sp>
    </p:spTree>
  </p:cSld>
  <p:clrMapOvr>
    <a:masterClrMapping/>
  </p:clrMapOvr>
  <p:transition xmlns:p14="http://schemas.microsoft.com/office/powerpoint/2010/main">
    <p:cover dir="u"/>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57347">
                                            <p:txEl>
                                              <p:pRg st="1" end="1"/>
                                            </p:txEl>
                                          </p:spTgt>
                                        </p:tgtEl>
                                        <p:attrNameLst>
                                          <p:attrName>style.visibility</p:attrName>
                                        </p:attrNameLst>
                                      </p:cBhvr>
                                      <p:to>
                                        <p:strVal val="visible"/>
                                      </p:to>
                                    </p:set>
                                    <p:anim calcmode="lin" valueType="num">
                                      <p:cBhvr additive="base">
                                        <p:cTn id="7" dur="500" fill="hold"/>
                                        <p:tgtEl>
                                          <p:spTgt spid="57347">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734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grpId="0" nodeType="clickEffect">
                                  <p:stCondLst>
                                    <p:cond delay="0"/>
                                  </p:stCondLst>
                                  <p:childTnLst>
                                    <p:set>
                                      <p:cBhvr>
                                        <p:cTn id="12" dur="1" fill="hold">
                                          <p:stCondLst>
                                            <p:cond delay="0"/>
                                          </p:stCondLst>
                                        </p:cTn>
                                        <p:tgtEl>
                                          <p:spTgt spid="57347">
                                            <p:txEl>
                                              <p:pRg st="2" end="2"/>
                                            </p:txEl>
                                          </p:spTgt>
                                        </p:tgtEl>
                                        <p:attrNameLst>
                                          <p:attrName>style.visibility</p:attrName>
                                        </p:attrNameLst>
                                      </p:cBhvr>
                                      <p:to>
                                        <p:strVal val="visible"/>
                                      </p:to>
                                    </p:set>
                                    <p:anim calcmode="lin" valueType="num">
                                      <p:cBhvr additive="base">
                                        <p:cTn id="13" dur="500" fill="hold"/>
                                        <p:tgtEl>
                                          <p:spTgt spid="57347">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734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2" fill="hold" grpId="0" nodeType="clickEffect">
                                  <p:stCondLst>
                                    <p:cond delay="0"/>
                                  </p:stCondLst>
                                  <p:childTnLst>
                                    <p:set>
                                      <p:cBhvr>
                                        <p:cTn id="18" dur="1" fill="hold">
                                          <p:stCondLst>
                                            <p:cond delay="0"/>
                                          </p:stCondLst>
                                        </p:cTn>
                                        <p:tgtEl>
                                          <p:spTgt spid="57347">
                                            <p:txEl>
                                              <p:pRg st="3" end="3"/>
                                            </p:txEl>
                                          </p:spTgt>
                                        </p:tgtEl>
                                        <p:attrNameLst>
                                          <p:attrName>style.visibility</p:attrName>
                                        </p:attrNameLst>
                                      </p:cBhvr>
                                      <p:to>
                                        <p:strVal val="visible"/>
                                      </p:to>
                                    </p:set>
                                    <p:anim calcmode="lin" valueType="num">
                                      <p:cBhvr additive="base">
                                        <p:cTn id="19" dur="500" fill="hold"/>
                                        <p:tgtEl>
                                          <p:spTgt spid="57347">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7347">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12" fill="hold" grpId="0" nodeType="withEffect">
                                  <p:stCondLst>
                                    <p:cond delay="0"/>
                                  </p:stCondLst>
                                  <p:childTnLst>
                                    <p:set>
                                      <p:cBhvr>
                                        <p:cTn id="22" dur="1" fill="hold">
                                          <p:stCondLst>
                                            <p:cond delay="0"/>
                                          </p:stCondLst>
                                        </p:cTn>
                                        <p:tgtEl>
                                          <p:spTgt spid="57347">
                                            <p:txEl>
                                              <p:pRg st="5" end="5"/>
                                            </p:txEl>
                                          </p:spTgt>
                                        </p:tgtEl>
                                        <p:attrNameLst>
                                          <p:attrName>style.visibility</p:attrName>
                                        </p:attrNameLst>
                                      </p:cBhvr>
                                      <p:to>
                                        <p:strVal val="visible"/>
                                      </p:to>
                                    </p:set>
                                    <p:anim calcmode="lin" valueType="num">
                                      <p:cBhvr additive="base">
                                        <p:cTn id="23" dur="500" fill="hold"/>
                                        <p:tgtEl>
                                          <p:spTgt spid="57347">
                                            <p:txEl>
                                              <p:pRg st="5" end="5"/>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57347">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12" fill="hold" grpId="0" nodeType="withEffect">
                                  <p:stCondLst>
                                    <p:cond delay="0"/>
                                  </p:stCondLst>
                                  <p:childTnLst>
                                    <p:set>
                                      <p:cBhvr>
                                        <p:cTn id="26" dur="1" fill="hold">
                                          <p:stCondLst>
                                            <p:cond delay="0"/>
                                          </p:stCondLst>
                                        </p:cTn>
                                        <p:tgtEl>
                                          <p:spTgt spid="57347">
                                            <p:txEl>
                                              <p:pRg st="6" end="6"/>
                                            </p:txEl>
                                          </p:spTgt>
                                        </p:tgtEl>
                                        <p:attrNameLst>
                                          <p:attrName>style.visibility</p:attrName>
                                        </p:attrNameLst>
                                      </p:cBhvr>
                                      <p:to>
                                        <p:strVal val="visible"/>
                                      </p:to>
                                    </p:set>
                                    <p:anim calcmode="lin" valueType="num">
                                      <p:cBhvr additive="base">
                                        <p:cTn id="27" dur="500" fill="hold"/>
                                        <p:tgtEl>
                                          <p:spTgt spid="57347">
                                            <p:txEl>
                                              <p:pRg st="6" end="6"/>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57347">
                                            <p:txEl>
                                              <p:pRg st="6" end="6"/>
                                            </p:txEl>
                                          </p:spTgt>
                                        </p:tgtEl>
                                        <p:attrNameLst>
                                          <p:attrName>ppt_y</p:attrName>
                                        </p:attrNameLst>
                                      </p:cBhvr>
                                      <p:tavLst>
                                        <p:tav tm="0">
                                          <p:val>
                                            <p:strVal val="1+#ppt_h/2"/>
                                          </p:val>
                                        </p:tav>
                                        <p:tav tm="100000">
                                          <p:val>
                                            <p:strVal val="#ppt_y"/>
                                          </p:val>
                                        </p:tav>
                                      </p:tavLst>
                                    </p:anim>
                                  </p:childTnLst>
                                </p:cTn>
                              </p:par>
                              <p:par>
                                <p:cTn id="29" presetID="2" presetClass="entr" presetSubtype="12" fill="hold" grpId="0" nodeType="withEffect">
                                  <p:stCondLst>
                                    <p:cond delay="0"/>
                                  </p:stCondLst>
                                  <p:childTnLst>
                                    <p:set>
                                      <p:cBhvr>
                                        <p:cTn id="30" dur="1" fill="hold">
                                          <p:stCondLst>
                                            <p:cond delay="0"/>
                                          </p:stCondLst>
                                        </p:cTn>
                                        <p:tgtEl>
                                          <p:spTgt spid="57347">
                                            <p:txEl>
                                              <p:pRg st="7" end="7"/>
                                            </p:txEl>
                                          </p:spTgt>
                                        </p:tgtEl>
                                        <p:attrNameLst>
                                          <p:attrName>style.visibility</p:attrName>
                                        </p:attrNameLst>
                                      </p:cBhvr>
                                      <p:to>
                                        <p:strVal val="visible"/>
                                      </p:to>
                                    </p:set>
                                    <p:anim calcmode="lin" valueType="num">
                                      <p:cBhvr additive="base">
                                        <p:cTn id="31" dur="500" fill="hold"/>
                                        <p:tgtEl>
                                          <p:spTgt spid="57347">
                                            <p:txEl>
                                              <p:pRg st="7" end="7"/>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57347">
                                            <p:txEl>
                                              <p:pRg st="7" end="7"/>
                                            </p:txEl>
                                          </p:spTgt>
                                        </p:tgtEl>
                                        <p:attrNameLst>
                                          <p:attrName>ppt_y</p:attrName>
                                        </p:attrNameLst>
                                      </p:cBhvr>
                                      <p:tavLst>
                                        <p:tav tm="0">
                                          <p:val>
                                            <p:strVal val="1+#ppt_h/2"/>
                                          </p:val>
                                        </p:tav>
                                        <p:tav tm="100000">
                                          <p:val>
                                            <p:strVal val="#ppt_y"/>
                                          </p:val>
                                        </p:tav>
                                      </p:tavLst>
                                    </p:anim>
                                  </p:childTnLst>
                                </p:cTn>
                              </p:par>
                              <p:par>
                                <p:cTn id="33" presetID="2" presetClass="entr" presetSubtype="12" fill="hold" grpId="0" nodeType="withEffect">
                                  <p:stCondLst>
                                    <p:cond delay="0"/>
                                  </p:stCondLst>
                                  <p:childTnLst>
                                    <p:set>
                                      <p:cBhvr>
                                        <p:cTn id="34" dur="1" fill="hold">
                                          <p:stCondLst>
                                            <p:cond delay="0"/>
                                          </p:stCondLst>
                                        </p:cTn>
                                        <p:tgtEl>
                                          <p:spTgt spid="57347">
                                            <p:txEl>
                                              <p:pRg st="8" end="8"/>
                                            </p:txEl>
                                          </p:spTgt>
                                        </p:tgtEl>
                                        <p:attrNameLst>
                                          <p:attrName>style.visibility</p:attrName>
                                        </p:attrNameLst>
                                      </p:cBhvr>
                                      <p:to>
                                        <p:strVal val="visible"/>
                                      </p:to>
                                    </p:set>
                                    <p:anim calcmode="lin" valueType="num">
                                      <p:cBhvr additive="base">
                                        <p:cTn id="35" dur="500" fill="hold"/>
                                        <p:tgtEl>
                                          <p:spTgt spid="57347">
                                            <p:txEl>
                                              <p:pRg st="8" end="8"/>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57347">
                                            <p:txEl>
                                              <p:pRg st="8" end="8"/>
                                            </p:txEl>
                                          </p:spTgt>
                                        </p:tgtEl>
                                        <p:attrNameLst>
                                          <p:attrName>ppt_y</p:attrName>
                                        </p:attrNameLst>
                                      </p:cBhvr>
                                      <p:tavLst>
                                        <p:tav tm="0">
                                          <p:val>
                                            <p:strVal val="1+#ppt_h/2"/>
                                          </p:val>
                                        </p:tav>
                                        <p:tav tm="100000">
                                          <p:val>
                                            <p:strVal val="#ppt_y"/>
                                          </p:val>
                                        </p:tav>
                                      </p:tavLst>
                                    </p:anim>
                                  </p:childTnLst>
                                </p:cTn>
                              </p:par>
                              <p:par>
                                <p:cTn id="37" presetID="2" presetClass="entr" presetSubtype="12" fill="hold" grpId="0" nodeType="withEffect">
                                  <p:stCondLst>
                                    <p:cond delay="0"/>
                                  </p:stCondLst>
                                  <p:childTnLst>
                                    <p:set>
                                      <p:cBhvr>
                                        <p:cTn id="38" dur="1" fill="hold">
                                          <p:stCondLst>
                                            <p:cond delay="0"/>
                                          </p:stCondLst>
                                        </p:cTn>
                                        <p:tgtEl>
                                          <p:spTgt spid="57347">
                                            <p:txEl>
                                              <p:pRg st="9" end="9"/>
                                            </p:txEl>
                                          </p:spTgt>
                                        </p:tgtEl>
                                        <p:attrNameLst>
                                          <p:attrName>style.visibility</p:attrName>
                                        </p:attrNameLst>
                                      </p:cBhvr>
                                      <p:to>
                                        <p:strVal val="visible"/>
                                      </p:to>
                                    </p:set>
                                    <p:anim calcmode="lin" valueType="num">
                                      <p:cBhvr additive="base">
                                        <p:cTn id="39" dur="500" fill="hold"/>
                                        <p:tgtEl>
                                          <p:spTgt spid="57347">
                                            <p:txEl>
                                              <p:pRg st="9" end="9"/>
                                            </p:txEl>
                                          </p:spTgt>
                                        </p:tgtEl>
                                        <p:attrNameLst>
                                          <p:attrName>ppt_x</p:attrName>
                                        </p:attrNameLst>
                                      </p:cBhvr>
                                      <p:tavLst>
                                        <p:tav tm="0">
                                          <p:val>
                                            <p:strVal val="0-#ppt_w/2"/>
                                          </p:val>
                                        </p:tav>
                                        <p:tav tm="100000">
                                          <p:val>
                                            <p:strVal val="#ppt_x"/>
                                          </p:val>
                                        </p:tav>
                                      </p:tavLst>
                                    </p:anim>
                                    <p:anim calcmode="lin" valueType="num">
                                      <p:cBhvr additive="base">
                                        <p:cTn id="40" dur="500" fill="hold"/>
                                        <p:tgtEl>
                                          <p:spTgt spid="57347">
                                            <p:txEl>
                                              <p:pRg st="9" end="9"/>
                                            </p:txEl>
                                          </p:spTgt>
                                        </p:tgtEl>
                                        <p:attrNameLst>
                                          <p:attrName>ppt_y</p:attrName>
                                        </p:attrNameLst>
                                      </p:cBhvr>
                                      <p:tavLst>
                                        <p:tav tm="0">
                                          <p:val>
                                            <p:strVal val="1+#ppt_h/2"/>
                                          </p:val>
                                        </p:tav>
                                        <p:tav tm="100000">
                                          <p:val>
                                            <p:strVal val="#ppt_y"/>
                                          </p:val>
                                        </p:tav>
                                      </p:tavLst>
                                    </p:anim>
                                  </p:childTnLst>
                                </p:cTn>
                              </p:par>
                              <p:par>
                                <p:cTn id="41" presetID="2" presetClass="entr" presetSubtype="12" fill="hold" grpId="0" nodeType="withEffect">
                                  <p:stCondLst>
                                    <p:cond delay="0"/>
                                  </p:stCondLst>
                                  <p:childTnLst>
                                    <p:set>
                                      <p:cBhvr>
                                        <p:cTn id="42" dur="1" fill="hold">
                                          <p:stCondLst>
                                            <p:cond delay="0"/>
                                          </p:stCondLst>
                                        </p:cTn>
                                        <p:tgtEl>
                                          <p:spTgt spid="57347">
                                            <p:txEl>
                                              <p:pRg st="10" end="10"/>
                                            </p:txEl>
                                          </p:spTgt>
                                        </p:tgtEl>
                                        <p:attrNameLst>
                                          <p:attrName>style.visibility</p:attrName>
                                        </p:attrNameLst>
                                      </p:cBhvr>
                                      <p:to>
                                        <p:strVal val="visible"/>
                                      </p:to>
                                    </p:set>
                                    <p:anim calcmode="lin" valueType="num">
                                      <p:cBhvr additive="base">
                                        <p:cTn id="43" dur="500" fill="hold"/>
                                        <p:tgtEl>
                                          <p:spTgt spid="57347">
                                            <p:txEl>
                                              <p:pRg st="10" end="10"/>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57347">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7" grpId="0" build="p" autoUpdateAnimBg="0"/>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228600" y="381000"/>
            <a:ext cx="8534400" cy="838200"/>
          </a:xfrm>
        </p:spPr>
        <p:txBody>
          <a:bodyPr>
            <a:normAutofit/>
          </a:bodyPr>
          <a:lstStyle/>
          <a:p>
            <a:pPr algn="ctr"/>
            <a:r>
              <a:rPr lang="en-US" b="1" i="1" dirty="0" smtClean="0">
                <a:solidFill>
                  <a:srgbClr val="5F0EAA"/>
                </a:solidFill>
                <a:latin typeface="Arial" charset="0"/>
                <a:cs typeface="Arial" charset="0"/>
              </a:rPr>
              <a:t>More Observation Guidelines</a:t>
            </a:r>
            <a:endParaRPr lang="en-US" b="1" i="1" dirty="0">
              <a:solidFill>
                <a:srgbClr val="5F0EAA"/>
              </a:solidFill>
              <a:latin typeface="Arial" charset="0"/>
              <a:cs typeface="Arial" charset="0"/>
            </a:endParaRPr>
          </a:p>
        </p:txBody>
      </p:sp>
      <p:sp>
        <p:nvSpPr>
          <p:cNvPr id="59395" name="Rectangle 3"/>
          <p:cNvSpPr>
            <a:spLocks noGrp="1" noChangeArrowheads="1"/>
          </p:cNvSpPr>
          <p:nvPr>
            <p:ph sz="quarter" idx="13"/>
          </p:nvPr>
        </p:nvSpPr>
        <p:spPr>
          <a:xfrm>
            <a:off x="609600" y="1219200"/>
            <a:ext cx="8077200" cy="5257800"/>
          </a:xfrm>
        </p:spPr>
        <p:txBody>
          <a:bodyPr>
            <a:normAutofit lnSpcReduction="10000"/>
          </a:bodyPr>
          <a:lstStyle/>
          <a:p>
            <a:pPr marL="533400" indent="-533400">
              <a:buFont typeface="Wingdings" pitchFamily="2" charset="2"/>
              <a:buAutoNum type="arabicPeriod" startAt="8"/>
            </a:pPr>
            <a:endParaRPr lang="en-US" sz="900" b="1" dirty="0" smtClean="0">
              <a:solidFill>
                <a:srgbClr val="5F0EAA"/>
              </a:solidFill>
              <a:latin typeface="Verdana" pitchFamily="34" charset="0"/>
              <a:cs typeface="Times New Roman" pitchFamily="18" charset="0"/>
            </a:endParaRPr>
          </a:p>
          <a:p>
            <a:pPr marL="533400" indent="-533400">
              <a:buClr>
                <a:schemeClr val="accent6">
                  <a:lumMod val="75000"/>
                </a:schemeClr>
              </a:buClr>
              <a:buFont typeface="Wingdings" charset="2"/>
              <a:buChar char="Ø"/>
            </a:pPr>
            <a:r>
              <a:rPr lang="en-US" sz="2000" b="1" dirty="0" smtClean="0">
                <a:solidFill>
                  <a:srgbClr val="5F0EAA"/>
                </a:solidFill>
                <a:latin typeface="Verdana" pitchFamily="34" charset="0"/>
                <a:cs typeface="Times New Roman" pitchFamily="18" charset="0"/>
              </a:rPr>
              <a:t>Be </a:t>
            </a:r>
            <a:r>
              <a:rPr lang="en-US" sz="2000" b="1" dirty="0">
                <a:solidFill>
                  <a:srgbClr val="5F0EAA"/>
                </a:solidFill>
                <a:latin typeface="Verdana" pitchFamily="34" charset="0"/>
                <a:cs typeface="Times New Roman" pitchFamily="18" charset="0"/>
              </a:rPr>
              <a:t>as involved as possible in experiencing the setting as fully </a:t>
            </a:r>
            <a:r>
              <a:rPr lang="en-US" sz="2000" b="1" dirty="0" smtClean="0">
                <a:solidFill>
                  <a:srgbClr val="5F0EAA"/>
                </a:solidFill>
                <a:latin typeface="Verdana" pitchFamily="34" charset="0"/>
                <a:cs typeface="Times New Roman" pitchFamily="18" charset="0"/>
              </a:rPr>
              <a:t>and as </a:t>
            </a:r>
            <a:r>
              <a:rPr lang="en-US" sz="2000" b="1" dirty="0">
                <a:solidFill>
                  <a:srgbClr val="5F0EAA"/>
                </a:solidFill>
                <a:latin typeface="Verdana" pitchFamily="34" charset="0"/>
                <a:cs typeface="Times New Roman" pitchFamily="18" charset="0"/>
              </a:rPr>
              <a:t>appropriate and manageable while </a:t>
            </a:r>
            <a:r>
              <a:rPr lang="en-US" sz="2000" b="1" dirty="0" smtClean="0">
                <a:solidFill>
                  <a:srgbClr val="5F0EAA"/>
                </a:solidFill>
                <a:latin typeface="Verdana" pitchFamily="34" charset="0"/>
                <a:cs typeface="Times New Roman" pitchFamily="18" charset="0"/>
              </a:rPr>
              <a:t>maintaining </a:t>
            </a:r>
            <a:r>
              <a:rPr lang="en-US" sz="2000" b="1" dirty="0">
                <a:solidFill>
                  <a:srgbClr val="5F0EAA"/>
                </a:solidFill>
                <a:latin typeface="Verdana" pitchFamily="34" charset="0"/>
                <a:cs typeface="Times New Roman" pitchFamily="18" charset="0"/>
              </a:rPr>
              <a:t>an analytical perspective grounded in the purpose of the fieldwork.</a:t>
            </a:r>
          </a:p>
          <a:p>
            <a:pPr marL="533400" indent="-533400">
              <a:buClr>
                <a:schemeClr val="accent6">
                  <a:lumMod val="75000"/>
                </a:schemeClr>
              </a:buClr>
              <a:buFont typeface="Wingdings" charset="2"/>
              <a:buChar char="Ø"/>
            </a:pPr>
            <a:endParaRPr lang="en-US" sz="900" b="1" dirty="0">
              <a:solidFill>
                <a:srgbClr val="5F0EAA"/>
              </a:solidFill>
              <a:latin typeface="Verdana" pitchFamily="34" charset="0"/>
              <a:cs typeface="Times New Roman" pitchFamily="18" charset="0"/>
            </a:endParaRPr>
          </a:p>
          <a:p>
            <a:pPr marL="533400" indent="-533400">
              <a:buClr>
                <a:schemeClr val="accent6">
                  <a:lumMod val="75000"/>
                </a:schemeClr>
              </a:buClr>
              <a:buFont typeface="Wingdings" charset="2"/>
              <a:buChar char="Ø"/>
            </a:pPr>
            <a:r>
              <a:rPr lang="en-US" sz="2000" b="1" dirty="0">
                <a:solidFill>
                  <a:srgbClr val="5F0EAA"/>
                </a:solidFill>
                <a:latin typeface="Verdana" pitchFamily="34" charset="0"/>
                <a:cs typeface="Times New Roman" pitchFamily="18" charset="0"/>
              </a:rPr>
              <a:t>Separate description from interpretation and judgment.</a:t>
            </a:r>
          </a:p>
          <a:p>
            <a:pPr marL="533400" indent="-533400">
              <a:buClr>
                <a:schemeClr val="accent6">
                  <a:lumMod val="75000"/>
                </a:schemeClr>
              </a:buClr>
              <a:buFont typeface="Wingdings" charset="2"/>
              <a:buChar char="Ø"/>
            </a:pPr>
            <a:endParaRPr lang="en-US" sz="900" b="1" dirty="0">
              <a:solidFill>
                <a:srgbClr val="5F0EAA"/>
              </a:solidFill>
              <a:latin typeface="Verdana" pitchFamily="34" charset="0"/>
              <a:cs typeface="Times New Roman" pitchFamily="18" charset="0"/>
            </a:endParaRPr>
          </a:p>
          <a:p>
            <a:pPr marL="533400" indent="-533400">
              <a:buClr>
                <a:schemeClr val="accent6">
                  <a:lumMod val="75000"/>
                </a:schemeClr>
              </a:buClr>
              <a:buFont typeface="Wingdings" charset="2"/>
              <a:buChar char="Ø"/>
            </a:pPr>
            <a:r>
              <a:rPr lang="en-US" sz="2000" b="1" dirty="0">
                <a:solidFill>
                  <a:srgbClr val="5F0EAA"/>
                </a:solidFill>
                <a:latin typeface="Verdana" pitchFamily="34" charset="0"/>
                <a:cs typeface="Times New Roman" pitchFamily="18" charset="0"/>
              </a:rPr>
              <a:t>Be reflective and reflexive.  Include in your field notes and reports </a:t>
            </a:r>
            <a:r>
              <a:rPr lang="en-US" sz="2000" b="1" dirty="0" smtClean="0">
                <a:solidFill>
                  <a:srgbClr val="5F0EAA"/>
                </a:solidFill>
                <a:latin typeface="Verdana" pitchFamily="34" charset="0"/>
                <a:cs typeface="Times New Roman" pitchFamily="18" charset="0"/>
              </a:rPr>
              <a:t>and your </a:t>
            </a:r>
            <a:r>
              <a:rPr lang="en-US" sz="2000" b="1" dirty="0">
                <a:solidFill>
                  <a:srgbClr val="5F0EAA"/>
                </a:solidFill>
                <a:latin typeface="Verdana" pitchFamily="34" charset="0"/>
                <a:cs typeface="Times New Roman" pitchFamily="18" charset="0"/>
              </a:rPr>
              <a:t>own experiences, thoughts, and feelings.  Consider and report how your observations may have affected the observed as well as how you may have been affected by what and how you’ve participated and observed.  Ponder and report the origins and implications of your own perspective.</a:t>
            </a:r>
          </a:p>
        </p:txBody>
      </p:sp>
      <p:sp>
        <p:nvSpPr>
          <p:cNvPr id="2" name="Slide Number Placeholder 1"/>
          <p:cNvSpPr>
            <a:spLocks noGrp="1"/>
          </p:cNvSpPr>
          <p:nvPr>
            <p:ph type="sldNum" sz="quarter" idx="12"/>
          </p:nvPr>
        </p:nvSpPr>
        <p:spPr/>
        <p:txBody>
          <a:bodyPr>
            <a:normAutofit fontScale="92500" lnSpcReduction="20000"/>
          </a:bodyPr>
          <a:lstStyle/>
          <a:p>
            <a:fld id="{E1C16987-6A2D-4E31-AACF-C9FE67E9C5AC}" type="slidenum">
              <a:rPr lang="en-US" smtClean="0"/>
              <a:t>4</a:t>
            </a:fld>
            <a:endParaRPr lang="en-US"/>
          </a:p>
        </p:txBody>
      </p:sp>
    </p:spTree>
  </p:cSld>
  <p:clrMapOvr>
    <a:masterClrMapping/>
  </p:clrMapOvr>
  <p:transition xmlns:p14="http://schemas.microsoft.com/office/powerpoint/2010/main">
    <p:cover dir="u"/>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59395">
                                            <p:txEl>
                                              <p:pRg st="1" end="1"/>
                                            </p:txEl>
                                          </p:spTgt>
                                        </p:tgtEl>
                                        <p:attrNameLst>
                                          <p:attrName>style.visibility</p:attrName>
                                        </p:attrNameLst>
                                      </p:cBhvr>
                                      <p:to>
                                        <p:strVal val="visible"/>
                                      </p:to>
                                    </p:set>
                                    <p:anim calcmode="lin" valueType="num">
                                      <p:cBhvr additive="base">
                                        <p:cTn id="7" dur="500" fill="hold"/>
                                        <p:tgtEl>
                                          <p:spTgt spid="59395">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939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grpId="0" nodeType="clickEffect">
                                  <p:stCondLst>
                                    <p:cond delay="0"/>
                                  </p:stCondLst>
                                  <p:childTnLst>
                                    <p:set>
                                      <p:cBhvr>
                                        <p:cTn id="12" dur="1" fill="hold">
                                          <p:stCondLst>
                                            <p:cond delay="0"/>
                                          </p:stCondLst>
                                        </p:cTn>
                                        <p:tgtEl>
                                          <p:spTgt spid="59395">
                                            <p:txEl>
                                              <p:pRg st="3" end="3"/>
                                            </p:txEl>
                                          </p:spTgt>
                                        </p:tgtEl>
                                        <p:attrNameLst>
                                          <p:attrName>style.visibility</p:attrName>
                                        </p:attrNameLst>
                                      </p:cBhvr>
                                      <p:to>
                                        <p:strVal val="visible"/>
                                      </p:to>
                                    </p:set>
                                    <p:anim calcmode="lin" valueType="num">
                                      <p:cBhvr additive="base">
                                        <p:cTn id="13" dur="500" fill="hold"/>
                                        <p:tgtEl>
                                          <p:spTgt spid="59395">
                                            <p:txEl>
                                              <p:pRg st="3" end="3"/>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939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2" fill="hold" grpId="0" nodeType="clickEffect">
                                  <p:stCondLst>
                                    <p:cond delay="0"/>
                                  </p:stCondLst>
                                  <p:childTnLst>
                                    <p:set>
                                      <p:cBhvr>
                                        <p:cTn id="18" dur="1" fill="hold">
                                          <p:stCondLst>
                                            <p:cond delay="0"/>
                                          </p:stCondLst>
                                        </p:cTn>
                                        <p:tgtEl>
                                          <p:spTgt spid="59395">
                                            <p:txEl>
                                              <p:pRg st="5" end="5"/>
                                            </p:txEl>
                                          </p:spTgt>
                                        </p:tgtEl>
                                        <p:attrNameLst>
                                          <p:attrName>style.visibility</p:attrName>
                                        </p:attrNameLst>
                                      </p:cBhvr>
                                      <p:to>
                                        <p:strVal val="visible"/>
                                      </p:to>
                                    </p:set>
                                    <p:anim calcmode="lin" valueType="num">
                                      <p:cBhvr additive="base">
                                        <p:cTn id="19" dur="500" fill="hold"/>
                                        <p:tgtEl>
                                          <p:spTgt spid="59395">
                                            <p:txEl>
                                              <p:pRg st="5" end="5"/>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939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5" grpId="0" build="p" autoUpdateAnimBg="0"/>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1143000" y="381000"/>
            <a:ext cx="6934200" cy="762000"/>
          </a:xfrm>
        </p:spPr>
        <p:txBody>
          <a:bodyPr>
            <a:normAutofit/>
          </a:bodyPr>
          <a:lstStyle/>
          <a:p>
            <a:pPr algn="ctr"/>
            <a:r>
              <a:rPr lang="en-US" b="1" i="1" dirty="0">
                <a:solidFill>
                  <a:srgbClr val="5F0EAA"/>
                </a:solidFill>
                <a:latin typeface="Arial" charset="0"/>
                <a:cs typeface="Arial" charset="0"/>
              </a:rPr>
              <a:t>Taking Field </a:t>
            </a:r>
            <a:r>
              <a:rPr lang="en-US" b="1" i="1" dirty="0" smtClean="0">
                <a:solidFill>
                  <a:srgbClr val="5F0EAA"/>
                </a:solidFill>
                <a:latin typeface="Arial" charset="0"/>
                <a:cs typeface="Arial" charset="0"/>
              </a:rPr>
              <a:t>Notes</a:t>
            </a:r>
            <a:endParaRPr lang="en-US" b="1" i="1" dirty="0">
              <a:solidFill>
                <a:srgbClr val="5F0EAA"/>
              </a:solidFill>
              <a:latin typeface="Arial" charset="0"/>
              <a:cs typeface="Arial" charset="0"/>
            </a:endParaRPr>
          </a:p>
        </p:txBody>
      </p:sp>
      <p:sp>
        <p:nvSpPr>
          <p:cNvPr id="61443" name="Rectangle 3"/>
          <p:cNvSpPr>
            <a:spLocks noGrp="1" noChangeArrowheads="1"/>
          </p:cNvSpPr>
          <p:nvPr>
            <p:ph sz="quarter" idx="13"/>
          </p:nvPr>
        </p:nvSpPr>
        <p:spPr>
          <a:xfrm>
            <a:off x="381000" y="1371600"/>
            <a:ext cx="8458200" cy="5105400"/>
          </a:xfrm>
        </p:spPr>
        <p:txBody>
          <a:bodyPr>
            <a:normAutofit lnSpcReduction="10000"/>
          </a:bodyPr>
          <a:lstStyle/>
          <a:p>
            <a:pPr marL="533400" indent="-533400">
              <a:buClr>
                <a:schemeClr val="accent6">
                  <a:lumMod val="75000"/>
                </a:schemeClr>
              </a:buClr>
              <a:buFont typeface="Wingdings" charset="2"/>
              <a:buChar char="Ø"/>
            </a:pPr>
            <a:r>
              <a:rPr lang="en-US" sz="2400" b="1" i="1" dirty="0" smtClean="0">
                <a:solidFill>
                  <a:srgbClr val="5F0EAA"/>
                </a:solidFill>
                <a:latin typeface="Verdana" pitchFamily="34" charset="0"/>
                <a:cs typeface="Times New Roman" pitchFamily="18" charset="0"/>
              </a:rPr>
              <a:t>Go </a:t>
            </a:r>
            <a:r>
              <a:rPr lang="en-US" sz="2400" b="1" i="1" dirty="0">
                <a:solidFill>
                  <a:srgbClr val="5F0EAA"/>
                </a:solidFill>
                <a:latin typeface="Verdana" pitchFamily="34" charset="0"/>
                <a:cs typeface="Times New Roman" pitchFamily="18" charset="0"/>
              </a:rPr>
              <a:t>with the flow</a:t>
            </a:r>
          </a:p>
          <a:p>
            <a:pPr marL="928688" lvl="1" indent="-457200">
              <a:buClr>
                <a:schemeClr val="accent6">
                  <a:lumMod val="75000"/>
                </a:schemeClr>
              </a:buClr>
              <a:buFont typeface="Wingdings" charset="2"/>
              <a:buChar char="§"/>
            </a:pPr>
            <a:r>
              <a:rPr lang="en-US" sz="2000" b="1" dirty="0" smtClean="0">
                <a:solidFill>
                  <a:srgbClr val="5F0EAA"/>
                </a:solidFill>
                <a:latin typeface="Verdana" pitchFamily="34" charset="0"/>
                <a:cs typeface="Times New Roman" pitchFamily="18" charset="0"/>
              </a:rPr>
              <a:t>Does </a:t>
            </a:r>
            <a:r>
              <a:rPr lang="en-US" sz="2000" b="1" dirty="0">
                <a:solidFill>
                  <a:srgbClr val="5F0EAA"/>
                </a:solidFill>
                <a:latin typeface="Verdana" pitchFamily="34" charset="0"/>
                <a:cs typeface="Times New Roman" pitchFamily="18" charset="0"/>
              </a:rPr>
              <a:t>not need to be </a:t>
            </a:r>
            <a:r>
              <a:rPr lang="en-US" sz="2000" b="1" dirty="0" smtClean="0">
                <a:solidFill>
                  <a:srgbClr val="5F0EAA"/>
                </a:solidFill>
                <a:latin typeface="Verdana" pitchFamily="34" charset="0"/>
                <a:cs typeface="Times New Roman" pitchFamily="18" charset="0"/>
              </a:rPr>
              <a:t>cohesive – can move around some.</a:t>
            </a:r>
            <a:endParaRPr lang="en-US" sz="2000" b="1" dirty="0">
              <a:solidFill>
                <a:srgbClr val="5F0EAA"/>
              </a:solidFill>
              <a:latin typeface="Verdana" pitchFamily="34" charset="0"/>
              <a:cs typeface="Times New Roman" pitchFamily="18" charset="0"/>
            </a:endParaRPr>
          </a:p>
          <a:p>
            <a:pPr marL="928688" lvl="1" indent="-457200">
              <a:buClr>
                <a:schemeClr val="accent6">
                  <a:lumMod val="75000"/>
                </a:schemeClr>
              </a:buClr>
              <a:buFont typeface="Wingdings" charset="2"/>
              <a:buChar char="§"/>
            </a:pPr>
            <a:r>
              <a:rPr lang="en-US" sz="2000" b="1" dirty="0">
                <a:solidFill>
                  <a:srgbClr val="5F0EAA"/>
                </a:solidFill>
                <a:latin typeface="Verdana" pitchFamily="34" charset="0"/>
                <a:cs typeface="Times New Roman" pitchFamily="18" charset="0"/>
              </a:rPr>
              <a:t>Reminders to yourself about what you saw, felt, observed, and interpreted for your self.</a:t>
            </a:r>
          </a:p>
          <a:p>
            <a:pPr marL="928688" lvl="1" indent="-457200">
              <a:buClr>
                <a:schemeClr val="accent6">
                  <a:lumMod val="75000"/>
                </a:schemeClr>
              </a:buClr>
              <a:buFont typeface="Wingdings" charset="2"/>
              <a:buChar char="§"/>
            </a:pPr>
            <a:r>
              <a:rPr lang="en-US" sz="2000" b="1" dirty="0">
                <a:solidFill>
                  <a:srgbClr val="5F0EAA"/>
                </a:solidFill>
                <a:latin typeface="Verdana" pitchFamily="34" charset="0"/>
                <a:cs typeface="Times New Roman" pitchFamily="18" charset="0"/>
              </a:rPr>
              <a:t>Leave space of additions/corrections </a:t>
            </a:r>
            <a:r>
              <a:rPr lang="en-US" sz="2000" b="1" dirty="0" smtClean="0">
                <a:solidFill>
                  <a:srgbClr val="5F0EAA"/>
                </a:solidFill>
                <a:latin typeface="Verdana" pitchFamily="34" charset="0"/>
                <a:cs typeface="Times New Roman" pitchFamily="18" charset="0"/>
              </a:rPr>
              <a:t>to all observations</a:t>
            </a:r>
          </a:p>
          <a:p>
            <a:pPr marL="814388" lvl="1" indent="-342900">
              <a:buClr>
                <a:schemeClr val="accent6">
                  <a:lumMod val="75000"/>
                </a:schemeClr>
              </a:buClr>
              <a:buFont typeface="Wingdings" charset="2"/>
              <a:buChar char="Ø"/>
            </a:pPr>
            <a:endParaRPr lang="en-US" sz="800" b="1" dirty="0">
              <a:solidFill>
                <a:srgbClr val="5F0EAA"/>
              </a:solidFill>
              <a:latin typeface="Verdana" pitchFamily="34" charset="0"/>
              <a:cs typeface="Times New Roman" pitchFamily="18" charset="0"/>
            </a:endParaRPr>
          </a:p>
          <a:p>
            <a:pPr marL="533400" indent="-533400">
              <a:buClr>
                <a:schemeClr val="accent6">
                  <a:lumMod val="75000"/>
                </a:schemeClr>
              </a:buClr>
              <a:buFont typeface="Wingdings" charset="2"/>
              <a:buChar char="Ø"/>
            </a:pPr>
            <a:r>
              <a:rPr lang="en-US" sz="2400" b="1" i="1" dirty="0">
                <a:solidFill>
                  <a:srgbClr val="5F0EAA"/>
                </a:solidFill>
                <a:latin typeface="Verdana" pitchFamily="34" charset="0"/>
                <a:cs typeface="Times New Roman" pitchFamily="18" charset="0"/>
              </a:rPr>
              <a:t>Protect Identities/Confidentiality</a:t>
            </a:r>
          </a:p>
          <a:p>
            <a:pPr marL="928688" lvl="1" indent="-457200">
              <a:buClr>
                <a:schemeClr val="accent6">
                  <a:lumMod val="75000"/>
                </a:schemeClr>
              </a:buClr>
              <a:buFont typeface="Wingdings" charset="2"/>
              <a:buChar char="§"/>
            </a:pPr>
            <a:r>
              <a:rPr lang="en-US" sz="2000" b="1" dirty="0">
                <a:solidFill>
                  <a:srgbClr val="5F0EAA"/>
                </a:solidFill>
                <a:latin typeface="Verdana" pitchFamily="34" charset="0"/>
                <a:cs typeface="Times New Roman" pitchFamily="18" charset="0"/>
              </a:rPr>
              <a:t>Use pseudonyms from the beginning</a:t>
            </a:r>
          </a:p>
          <a:p>
            <a:pPr marL="928688" lvl="1" indent="-457200">
              <a:buClr>
                <a:schemeClr val="accent6">
                  <a:lumMod val="75000"/>
                </a:schemeClr>
              </a:buClr>
              <a:buFont typeface="Wingdings" charset="2"/>
              <a:buChar char="§"/>
            </a:pPr>
            <a:r>
              <a:rPr lang="en-US" sz="2000" b="1" dirty="0">
                <a:solidFill>
                  <a:srgbClr val="5F0EAA"/>
                </a:solidFill>
                <a:latin typeface="Verdana" pitchFamily="34" charset="0"/>
                <a:cs typeface="Times New Roman" pitchFamily="18" charset="0"/>
              </a:rPr>
              <a:t>Change identifying details but not substance (e.g. do not change race, but change number of children or siblings, do not change setting such as </a:t>
            </a:r>
            <a:r>
              <a:rPr lang="en-US" sz="2000" b="1" dirty="0" smtClean="0">
                <a:solidFill>
                  <a:srgbClr val="5F0EAA"/>
                </a:solidFill>
                <a:latin typeface="Verdana" pitchFamily="34" charset="0"/>
                <a:cs typeface="Times New Roman" pitchFamily="18" charset="0"/>
              </a:rPr>
              <a:t>home, </a:t>
            </a:r>
            <a:r>
              <a:rPr lang="en-US" sz="2000" b="1" dirty="0">
                <a:solidFill>
                  <a:srgbClr val="5F0EAA"/>
                </a:solidFill>
                <a:latin typeface="Verdana" pitchFamily="34" charset="0"/>
                <a:cs typeface="Times New Roman" pitchFamily="18" charset="0"/>
              </a:rPr>
              <a:t>but change objects or types of furniture in the home that are not character relevant.</a:t>
            </a:r>
          </a:p>
        </p:txBody>
      </p:sp>
      <p:sp>
        <p:nvSpPr>
          <p:cNvPr id="2" name="Slide Number Placeholder 1"/>
          <p:cNvSpPr>
            <a:spLocks noGrp="1"/>
          </p:cNvSpPr>
          <p:nvPr>
            <p:ph type="sldNum" sz="quarter" idx="12"/>
          </p:nvPr>
        </p:nvSpPr>
        <p:spPr/>
        <p:txBody>
          <a:bodyPr>
            <a:normAutofit fontScale="92500" lnSpcReduction="20000"/>
          </a:bodyPr>
          <a:lstStyle/>
          <a:p>
            <a:fld id="{E1C16987-6A2D-4E31-AACF-C9FE67E9C5AC}" type="slidenum">
              <a:rPr lang="en-US" smtClean="0">
                <a:solidFill>
                  <a:srgbClr val="000000"/>
                </a:solidFill>
              </a:rPr>
              <a:t>5</a:t>
            </a:fld>
            <a:endParaRPr lang="en-US" dirty="0">
              <a:solidFill>
                <a:srgbClr val="000000"/>
              </a:solidFill>
            </a:endParaRPr>
          </a:p>
        </p:txBody>
      </p:sp>
    </p:spTree>
  </p:cSld>
  <p:clrMapOvr>
    <a:masterClrMapping/>
  </p:clrMapOvr>
  <p:transition xmlns:p14="http://schemas.microsoft.com/office/powerpoint/2010/main">
    <p:cover dir="u"/>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61443">
                                            <p:txEl>
                                              <p:pRg st="0" end="0"/>
                                            </p:txEl>
                                          </p:spTgt>
                                        </p:tgtEl>
                                        <p:attrNameLst>
                                          <p:attrName>style.visibility</p:attrName>
                                        </p:attrNameLst>
                                      </p:cBhvr>
                                      <p:to>
                                        <p:strVal val="visible"/>
                                      </p:to>
                                    </p:set>
                                    <p:anim calcmode="lin" valueType="num">
                                      <p:cBhvr additive="base">
                                        <p:cTn id="7" dur="500" fill="hold"/>
                                        <p:tgtEl>
                                          <p:spTgt spid="6144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144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12" fill="hold" grpId="0" nodeType="withEffect">
                                  <p:stCondLst>
                                    <p:cond delay="0"/>
                                  </p:stCondLst>
                                  <p:childTnLst>
                                    <p:set>
                                      <p:cBhvr>
                                        <p:cTn id="10" dur="1" fill="hold">
                                          <p:stCondLst>
                                            <p:cond delay="0"/>
                                          </p:stCondLst>
                                        </p:cTn>
                                        <p:tgtEl>
                                          <p:spTgt spid="61443">
                                            <p:txEl>
                                              <p:pRg st="1" end="1"/>
                                            </p:txEl>
                                          </p:spTgt>
                                        </p:tgtEl>
                                        <p:attrNameLst>
                                          <p:attrName>style.visibility</p:attrName>
                                        </p:attrNameLst>
                                      </p:cBhvr>
                                      <p:to>
                                        <p:strVal val="visible"/>
                                      </p:to>
                                    </p:set>
                                    <p:anim calcmode="lin" valueType="num">
                                      <p:cBhvr additive="base">
                                        <p:cTn id="11" dur="500" fill="hold"/>
                                        <p:tgtEl>
                                          <p:spTgt spid="61443">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6144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12" fill="hold" grpId="0" nodeType="withEffect">
                                  <p:stCondLst>
                                    <p:cond delay="0"/>
                                  </p:stCondLst>
                                  <p:childTnLst>
                                    <p:set>
                                      <p:cBhvr>
                                        <p:cTn id="14" dur="1" fill="hold">
                                          <p:stCondLst>
                                            <p:cond delay="0"/>
                                          </p:stCondLst>
                                        </p:cTn>
                                        <p:tgtEl>
                                          <p:spTgt spid="61443">
                                            <p:txEl>
                                              <p:pRg st="2" end="2"/>
                                            </p:txEl>
                                          </p:spTgt>
                                        </p:tgtEl>
                                        <p:attrNameLst>
                                          <p:attrName>style.visibility</p:attrName>
                                        </p:attrNameLst>
                                      </p:cBhvr>
                                      <p:to>
                                        <p:strVal val="visible"/>
                                      </p:to>
                                    </p:set>
                                    <p:anim calcmode="lin" valueType="num">
                                      <p:cBhvr additive="base">
                                        <p:cTn id="15" dur="500" fill="hold"/>
                                        <p:tgtEl>
                                          <p:spTgt spid="61443">
                                            <p:txEl>
                                              <p:pRg st="2" end="2"/>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6144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12" fill="hold" grpId="0" nodeType="withEffect">
                                  <p:stCondLst>
                                    <p:cond delay="0"/>
                                  </p:stCondLst>
                                  <p:childTnLst>
                                    <p:set>
                                      <p:cBhvr>
                                        <p:cTn id="18" dur="1" fill="hold">
                                          <p:stCondLst>
                                            <p:cond delay="0"/>
                                          </p:stCondLst>
                                        </p:cTn>
                                        <p:tgtEl>
                                          <p:spTgt spid="61443">
                                            <p:txEl>
                                              <p:pRg st="3" end="3"/>
                                            </p:txEl>
                                          </p:spTgt>
                                        </p:tgtEl>
                                        <p:attrNameLst>
                                          <p:attrName>style.visibility</p:attrName>
                                        </p:attrNameLst>
                                      </p:cBhvr>
                                      <p:to>
                                        <p:strVal val="visible"/>
                                      </p:to>
                                    </p:set>
                                    <p:anim calcmode="lin" valueType="num">
                                      <p:cBhvr additive="base">
                                        <p:cTn id="19" dur="500" fill="hold"/>
                                        <p:tgtEl>
                                          <p:spTgt spid="61443">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6144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2" fill="hold" grpId="0" nodeType="clickEffect">
                                  <p:stCondLst>
                                    <p:cond delay="0"/>
                                  </p:stCondLst>
                                  <p:childTnLst>
                                    <p:set>
                                      <p:cBhvr>
                                        <p:cTn id="24" dur="1" fill="hold">
                                          <p:stCondLst>
                                            <p:cond delay="0"/>
                                          </p:stCondLst>
                                        </p:cTn>
                                        <p:tgtEl>
                                          <p:spTgt spid="61443">
                                            <p:txEl>
                                              <p:pRg st="5" end="5"/>
                                            </p:txEl>
                                          </p:spTgt>
                                        </p:tgtEl>
                                        <p:attrNameLst>
                                          <p:attrName>style.visibility</p:attrName>
                                        </p:attrNameLst>
                                      </p:cBhvr>
                                      <p:to>
                                        <p:strVal val="visible"/>
                                      </p:to>
                                    </p:set>
                                    <p:anim calcmode="lin" valueType="num">
                                      <p:cBhvr additive="base">
                                        <p:cTn id="25" dur="500" fill="hold"/>
                                        <p:tgtEl>
                                          <p:spTgt spid="61443">
                                            <p:txEl>
                                              <p:pRg st="5" end="5"/>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61443">
                                            <p:txEl>
                                              <p:pRg st="5" end="5"/>
                                            </p:txEl>
                                          </p:spTgt>
                                        </p:tgtEl>
                                        <p:attrNameLst>
                                          <p:attrName>ppt_y</p:attrName>
                                        </p:attrNameLst>
                                      </p:cBhvr>
                                      <p:tavLst>
                                        <p:tav tm="0">
                                          <p:val>
                                            <p:strVal val="1+#ppt_h/2"/>
                                          </p:val>
                                        </p:tav>
                                        <p:tav tm="100000">
                                          <p:val>
                                            <p:strVal val="#ppt_y"/>
                                          </p:val>
                                        </p:tav>
                                      </p:tavLst>
                                    </p:anim>
                                  </p:childTnLst>
                                </p:cTn>
                              </p:par>
                              <p:par>
                                <p:cTn id="27" presetID="2" presetClass="entr" presetSubtype="12" fill="hold" grpId="0" nodeType="withEffect">
                                  <p:stCondLst>
                                    <p:cond delay="0"/>
                                  </p:stCondLst>
                                  <p:childTnLst>
                                    <p:set>
                                      <p:cBhvr>
                                        <p:cTn id="28" dur="1" fill="hold">
                                          <p:stCondLst>
                                            <p:cond delay="0"/>
                                          </p:stCondLst>
                                        </p:cTn>
                                        <p:tgtEl>
                                          <p:spTgt spid="61443">
                                            <p:txEl>
                                              <p:pRg st="6" end="6"/>
                                            </p:txEl>
                                          </p:spTgt>
                                        </p:tgtEl>
                                        <p:attrNameLst>
                                          <p:attrName>style.visibility</p:attrName>
                                        </p:attrNameLst>
                                      </p:cBhvr>
                                      <p:to>
                                        <p:strVal val="visible"/>
                                      </p:to>
                                    </p:set>
                                    <p:anim calcmode="lin" valueType="num">
                                      <p:cBhvr additive="base">
                                        <p:cTn id="29" dur="500" fill="hold"/>
                                        <p:tgtEl>
                                          <p:spTgt spid="61443">
                                            <p:txEl>
                                              <p:pRg st="6" end="6"/>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61443">
                                            <p:txEl>
                                              <p:pRg st="6" end="6"/>
                                            </p:txEl>
                                          </p:spTgt>
                                        </p:tgtEl>
                                        <p:attrNameLst>
                                          <p:attrName>ppt_y</p:attrName>
                                        </p:attrNameLst>
                                      </p:cBhvr>
                                      <p:tavLst>
                                        <p:tav tm="0">
                                          <p:val>
                                            <p:strVal val="1+#ppt_h/2"/>
                                          </p:val>
                                        </p:tav>
                                        <p:tav tm="100000">
                                          <p:val>
                                            <p:strVal val="#ppt_y"/>
                                          </p:val>
                                        </p:tav>
                                      </p:tavLst>
                                    </p:anim>
                                  </p:childTnLst>
                                </p:cTn>
                              </p:par>
                              <p:par>
                                <p:cTn id="31" presetID="2" presetClass="entr" presetSubtype="12" fill="hold" grpId="0" nodeType="withEffect">
                                  <p:stCondLst>
                                    <p:cond delay="0"/>
                                  </p:stCondLst>
                                  <p:childTnLst>
                                    <p:set>
                                      <p:cBhvr>
                                        <p:cTn id="32" dur="1" fill="hold">
                                          <p:stCondLst>
                                            <p:cond delay="0"/>
                                          </p:stCondLst>
                                        </p:cTn>
                                        <p:tgtEl>
                                          <p:spTgt spid="61443">
                                            <p:txEl>
                                              <p:pRg st="7" end="7"/>
                                            </p:txEl>
                                          </p:spTgt>
                                        </p:tgtEl>
                                        <p:attrNameLst>
                                          <p:attrName>style.visibility</p:attrName>
                                        </p:attrNameLst>
                                      </p:cBhvr>
                                      <p:to>
                                        <p:strVal val="visible"/>
                                      </p:to>
                                    </p:set>
                                    <p:anim calcmode="lin" valueType="num">
                                      <p:cBhvr additive="base">
                                        <p:cTn id="33" dur="500" fill="hold"/>
                                        <p:tgtEl>
                                          <p:spTgt spid="61443">
                                            <p:txEl>
                                              <p:pRg st="7" end="7"/>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6144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3" grpId="0" build="p" autoUpdateAnimBg="0"/>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1219200" y="304800"/>
            <a:ext cx="6629400" cy="685800"/>
          </a:xfrm>
        </p:spPr>
        <p:txBody>
          <a:bodyPr/>
          <a:lstStyle/>
          <a:p>
            <a:pPr algn="ctr"/>
            <a:r>
              <a:rPr lang="en-US" b="1" i="1" dirty="0">
                <a:solidFill>
                  <a:srgbClr val="5F0EAA"/>
                </a:solidFill>
                <a:latin typeface="Arial" charset="0"/>
                <a:cs typeface="Arial" charset="0"/>
              </a:rPr>
              <a:t>Taking Field </a:t>
            </a:r>
            <a:r>
              <a:rPr lang="en-US" b="1" i="1" dirty="0" smtClean="0">
                <a:solidFill>
                  <a:srgbClr val="5F0EAA"/>
                </a:solidFill>
                <a:latin typeface="Arial" charset="0"/>
                <a:cs typeface="Arial" charset="0"/>
              </a:rPr>
              <a:t>Notes</a:t>
            </a:r>
            <a:endParaRPr lang="en-US" b="1" i="1" dirty="0">
              <a:solidFill>
                <a:srgbClr val="5F0EAA"/>
              </a:solidFill>
              <a:latin typeface="Arial" charset="0"/>
              <a:cs typeface="Arial" charset="0"/>
            </a:endParaRPr>
          </a:p>
        </p:txBody>
      </p:sp>
      <p:sp>
        <p:nvSpPr>
          <p:cNvPr id="63491" name="Rectangle 3"/>
          <p:cNvSpPr>
            <a:spLocks noGrp="1" noChangeArrowheads="1"/>
          </p:cNvSpPr>
          <p:nvPr>
            <p:ph sz="quarter" idx="13"/>
          </p:nvPr>
        </p:nvSpPr>
        <p:spPr>
          <a:xfrm>
            <a:off x="457200" y="1066800"/>
            <a:ext cx="8458200" cy="5486400"/>
          </a:xfrm>
        </p:spPr>
        <p:txBody>
          <a:bodyPr>
            <a:normAutofit/>
          </a:bodyPr>
          <a:lstStyle/>
          <a:p>
            <a:pPr marL="0" indent="0">
              <a:lnSpc>
                <a:spcPct val="90000"/>
              </a:lnSpc>
              <a:buNone/>
            </a:pPr>
            <a:endParaRPr lang="en-US" sz="900" dirty="0">
              <a:latin typeface="Verdana" pitchFamily="34" charset="0"/>
              <a:cs typeface="Times New Roman" pitchFamily="18" charset="0"/>
            </a:endParaRPr>
          </a:p>
          <a:p>
            <a:pPr marL="609600" indent="-609600">
              <a:lnSpc>
                <a:spcPct val="90000"/>
              </a:lnSpc>
              <a:buClr>
                <a:schemeClr val="accent6">
                  <a:lumMod val="75000"/>
                </a:schemeClr>
              </a:buClr>
              <a:buFont typeface="Wingdings" charset="2"/>
              <a:buChar char="Ø"/>
            </a:pPr>
            <a:r>
              <a:rPr lang="en-US" sz="2000" b="1" i="1" dirty="0" smtClean="0">
                <a:solidFill>
                  <a:srgbClr val="5F0EAA"/>
                </a:solidFill>
                <a:latin typeface="Verdana" pitchFamily="34" charset="0"/>
                <a:cs typeface="Times New Roman" pitchFamily="18" charset="0"/>
              </a:rPr>
              <a:t>Use </a:t>
            </a:r>
            <a:r>
              <a:rPr lang="en-US" sz="2000" b="1" i="1" dirty="0">
                <a:solidFill>
                  <a:srgbClr val="5F0EAA"/>
                </a:solidFill>
                <a:latin typeface="Verdana" pitchFamily="34" charset="0"/>
                <a:cs typeface="Times New Roman" pitchFamily="18" charset="0"/>
              </a:rPr>
              <a:t>yourself as a filter to describe your reactions to a situation and a means to describe the difference in </a:t>
            </a:r>
            <a:r>
              <a:rPr lang="en-US" sz="2000" b="1" i="1" dirty="0" smtClean="0">
                <a:solidFill>
                  <a:srgbClr val="5F0EAA"/>
                </a:solidFill>
                <a:latin typeface="Verdana" pitchFamily="34" charset="0"/>
                <a:cs typeface="Times New Roman" pitchFamily="18" charset="0"/>
              </a:rPr>
              <a:t>the </a:t>
            </a:r>
            <a:r>
              <a:rPr lang="en-US" sz="2000" b="1" i="1" dirty="0">
                <a:solidFill>
                  <a:srgbClr val="5F0EAA"/>
                </a:solidFill>
                <a:latin typeface="Verdana" pitchFamily="34" charset="0"/>
                <a:cs typeface="Times New Roman" pitchFamily="18" charset="0"/>
              </a:rPr>
              <a:t>reactions of others</a:t>
            </a:r>
          </a:p>
          <a:p>
            <a:pPr marL="1004888" lvl="1" indent="-255588">
              <a:lnSpc>
                <a:spcPct val="90000"/>
              </a:lnSpc>
              <a:buClr>
                <a:schemeClr val="accent6">
                  <a:lumMod val="75000"/>
                </a:schemeClr>
              </a:buClr>
              <a:buFont typeface="Wingdings" charset="2"/>
              <a:buChar char="§"/>
            </a:pPr>
            <a:r>
              <a:rPr lang="en-US" sz="1800" b="1" i="1" dirty="0" smtClean="0">
                <a:solidFill>
                  <a:srgbClr val="5F0EAA"/>
                </a:solidFill>
                <a:latin typeface="Verdana" pitchFamily="34" charset="0"/>
                <a:cs typeface="Times New Roman" pitchFamily="18" charset="0"/>
              </a:rPr>
              <a:t>Example:</a:t>
            </a:r>
            <a:r>
              <a:rPr lang="en-US" sz="1800" b="1" dirty="0" smtClean="0">
                <a:solidFill>
                  <a:srgbClr val="5F0EAA"/>
                </a:solidFill>
                <a:latin typeface="Verdana" pitchFamily="34" charset="0"/>
                <a:cs typeface="Times New Roman" pitchFamily="18" charset="0"/>
              </a:rPr>
              <a:t> You </a:t>
            </a:r>
            <a:r>
              <a:rPr lang="en-US" sz="1800" b="1" dirty="0">
                <a:solidFill>
                  <a:srgbClr val="5F0EAA"/>
                </a:solidFill>
                <a:latin typeface="Verdana" pitchFamily="34" charset="0"/>
                <a:cs typeface="Times New Roman" pitchFamily="18" charset="0"/>
              </a:rPr>
              <a:t>observe a car accident in the course of studying an urban community.  I am horrified and taken by surprise.  I am caught between thought and action, call the police, call an ambulance; you observe a man in his mid 30’s pull over and get out his cell phone while walking toward the overturned vehicle.   </a:t>
            </a:r>
          </a:p>
          <a:p>
            <a:pPr marL="1004888" lvl="1" indent="-255588">
              <a:lnSpc>
                <a:spcPct val="90000"/>
              </a:lnSpc>
              <a:buClr>
                <a:schemeClr val="accent6">
                  <a:lumMod val="75000"/>
                </a:schemeClr>
              </a:buClr>
              <a:buFont typeface="Wingdings" charset="2"/>
              <a:buChar char="§"/>
            </a:pPr>
            <a:r>
              <a:rPr lang="en-US" sz="1800" b="1" dirty="0">
                <a:solidFill>
                  <a:srgbClr val="5F0EAA"/>
                </a:solidFill>
                <a:latin typeface="Verdana" pitchFamily="34" charset="0"/>
                <a:cs typeface="Times New Roman" pitchFamily="18" charset="0"/>
              </a:rPr>
              <a:t>Challenge your own perception with the perspective of </a:t>
            </a:r>
            <a:r>
              <a:rPr lang="en-US" sz="1800" b="1" dirty="0" smtClean="0">
                <a:solidFill>
                  <a:srgbClr val="5F0EAA"/>
                </a:solidFill>
                <a:latin typeface="Verdana" pitchFamily="34" charset="0"/>
                <a:cs typeface="Times New Roman" pitchFamily="18" charset="0"/>
              </a:rPr>
              <a:t>others</a:t>
            </a:r>
          </a:p>
          <a:p>
            <a:pPr marL="642938" lvl="1" indent="-171450">
              <a:lnSpc>
                <a:spcPct val="90000"/>
              </a:lnSpc>
              <a:buClr>
                <a:schemeClr val="accent6">
                  <a:lumMod val="75000"/>
                </a:schemeClr>
              </a:buClr>
              <a:buFont typeface="Wingdings" charset="2"/>
              <a:buChar char="Ø"/>
            </a:pPr>
            <a:endParaRPr lang="en-US" sz="800" b="1" dirty="0">
              <a:solidFill>
                <a:srgbClr val="5F0EAA"/>
              </a:solidFill>
              <a:latin typeface="Verdana" pitchFamily="34" charset="0"/>
              <a:cs typeface="Times New Roman" pitchFamily="18" charset="0"/>
            </a:endParaRPr>
          </a:p>
          <a:p>
            <a:pPr marL="609600" indent="-609600">
              <a:lnSpc>
                <a:spcPct val="90000"/>
              </a:lnSpc>
              <a:buClr>
                <a:schemeClr val="accent6">
                  <a:lumMod val="75000"/>
                </a:schemeClr>
              </a:buClr>
              <a:buFont typeface="Wingdings" charset="2"/>
              <a:buChar char="Ø"/>
            </a:pPr>
            <a:r>
              <a:rPr lang="en-US" sz="2000" b="1" i="1" dirty="0">
                <a:solidFill>
                  <a:srgbClr val="5F0EAA"/>
                </a:solidFill>
                <a:latin typeface="Verdana" pitchFamily="34" charset="0"/>
                <a:cs typeface="Times New Roman" pitchFamily="18" charset="0"/>
              </a:rPr>
              <a:t>Notes can be written in the field or sometime soon after the observation period</a:t>
            </a:r>
          </a:p>
          <a:p>
            <a:pPr marL="1004888" lvl="1" indent="-255588">
              <a:lnSpc>
                <a:spcPct val="90000"/>
              </a:lnSpc>
              <a:buClr>
                <a:schemeClr val="accent6">
                  <a:lumMod val="75000"/>
                </a:schemeClr>
              </a:buClr>
              <a:buFont typeface="Wingdings" charset="2"/>
              <a:buChar char="§"/>
            </a:pPr>
            <a:r>
              <a:rPr lang="en-US" sz="1800" b="1" dirty="0">
                <a:solidFill>
                  <a:srgbClr val="5F0EAA"/>
                </a:solidFill>
                <a:latin typeface="Verdana" pitchFamily="34" charset="0"/>
                <a:cs typeface="Times New Roman" pitchFamily="18" charset="0"/>
              </a:rPr>
              <a:t>No hard fast rules about when the notes should to be written.</a:t>
            </a:r>
          </a:p>
          <a:p>
            <a:pPr marL="1004888" lvl="1" indent="-255588">
              <a:lnSpc>
                <a:spcPct val="90000"/>
              </a:lnSpc>
              <a:buClr>
                <a:schemeClr val="accent6">
                  <a:lumMod val="75000"/>
                </a:schemeClr>
              </a:buClr>
              <a:buFont typeface="Wingdings" charset="2"/>
              <a:buChar char="§"/>
            </a:pPr>
            <a:r>
              <a:rPr lang="en-US" sz="1800" b="1" dirty="0">
                <a:solidFill>
                  <a:srgbClr val="5F0EAA"/>
                </a:solidFill>
                <a:latin typeface="Verdana" pitchFamily="34" charset="0"/>
                <a:cs typeface="Times New Roman" pitchFamily="18" charset="0"/>
              </a:rPr>
              <a:t>Reread your notes a few days later </a:t>
            </a:r>
            <a:r>
              <a:rPr lang="en-US" sz="1800" b="1" dirty="0" smtClean="0">
                <a:solidFill>
                  <a:srgbClr val="5F0EAA"/>
                </a:solidFill>
                <a:latin typeface="Verdana" pitchFamily="34" charset="0"/>
                <a:cs typeface="Times New Roman" pitchFamily="18" charset="0"/>
              </a:rPr>
              <a:t>and </a:t>
            </a:r>
            <a:r>
              <a:rPr lang="en-US" sz="1800" b="1" dirty="0">
                <a:solidFill>
                  <a:srgbClr val="5F0EAA"/>
                </a:solidFill>
                <a:latin typeface="Verdana" pitchFamily="34" charset="0"/>
                <a:cs typeface="Times New Roman" pitchFamily="18" charset="0"/>
              </a:rPr>
              <a:t>make or notes any corrections, impressions or interpretations</a:t>
            </a:r>
          </a:p>
        </p:txBody>
      </p:sp>
      <p:sp>
        <p:nvSpPr>
          <p:cNvPr id="2" name="Slide Number Placeholder 1"/>
          <p:cNvSpPr>
            <a:spLocks noGrp="1"/>
          </p:cNvSpPr>
          <p:nvPr>
            <p:ph type="sldNum" sz="quarter" idx="12"/>
          </p:nvPr>
        </p:nvSpPr>
        <p:spPr/>
        <p:txBody>
          <a:bodyPr>
            <a:normAutofit fontScale="92500" lnSpcReduction="20000"/>
          </a:bodyPr>
          <a:lstStyle/>
          <a:p>
            <a:fld id="{E1C16987-6A2D-4E31-AACF-C9FE67E9C5AC}" type="slidenum">
              <a:rPr lang="en-US" smtClean="0">
                <a:solidFill>
                  <a:srgbClr val="000000"/>
                </a:solidFill>
              </a:rPr>
              <a:t>6</a:t>
            </a:fld>
            <a:endParaRPr lang="en-US" dirty="0">
              <a:solidFill>
                <a:srgbClr val="000000"/>
              </a:solidFill>
            </a:endParaRPr>
          </a:p>
        </p:txBody>
      </p:sp>
    </p:spTree>
  </p:cSld>
  <p:clrMapOvr>
    <a:masterClrMapping/>
  </p:clrMapOvr>
  <p:transition xmlns:p14="http://schemas.microsoft.com/office/powerpoint/2010/main">
    <p:cover dir="u"/>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63491">
                                            <p:txEl>
                                              <p:pRg st="1" end="1"/>
                                            </p:txEl>
                                          </p:spTgt>
                                        </p:tgtEl>
                                        <p:attrNameLst>
                                          <p:attrName>style.visibility</p:attrName>
                                        </p:attrNameLst>
                                      </p:cBhvr>
                                      <p:to>
                                        <p:strVal val="visible"/>
                                      </p:to>
                                    </p:set>
                                    <p:anim calcmode="lin" valueType="num">
                                      <p:cBhvr additive="base">
                                        <p:cTn id="7" dur="500" fill="hold"/>
                                        <p:tgtEl>
                                          <p:spTgt spid="63491">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3491">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12" fill="hold" grpId="0" nodeType="withEffect">
                                  <p:stCondLst>
                                    <p:cond delay="0"/>
                                  </p:stCondLst>
                                  <p:childTnLst>
                                    <p:set>
                                      <p:cBhvr>
                                        <p:cTn id="10" dur="1" fill="hold">
                                          <p:stCondLst>
                                            <p:cond delay="0"/>
                                          </p:stCondLst>
                                        </p:cTn>
                                        <p:tgtEl>
                                          <p:spTgt spid="63491">
                                            <p:txEl>
                                              <p:pRg st="2" end="2"/>
                                            </p:txEl>
                                          </p:spTgt>
                                        </p:tgtEl>
                                        <p:attrNameLst>
                                          <p:attrName>style.visibility</p:attrName>
                                        </p:attrNameLst>
                                      </p:cBhvr>
                                      <p:to>
                                        <p:strVal val="visible"/>
                                      </p:to>
                                    </p:set>
                                    <p:anim calcmode="lin" valueType="num">
                                      <p:cBhvr additive="base">
                                        <p:cTn id="11" dur="500" fill="hold"/>
                                        <p:tgtEl>
                                          <p:spTgt spid="63491">
                                            <p:txEl>
                                              <p:pRg st="2" end="2"/>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63491">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12" fill="hold" grpId="0" nodeType="withEffect">
                                  <p:stCondLst>
                                    <p:cond delay="0"/>
                                  </p:stCondLst>
                                  <p:childTnLst>
                                    <p:set>
                                      <p:cBhvr>
                                        <p:cTn id="14" dur="1" fill="hold">
                                          <p:stCondLst>
                                            <p:cond delay="0"/>
                                          </p:stCondLst>
                                        </p:cTn>
                                        <p:tgtEl>
                                          <p:spTgt spid="63491">
                                            <p:txEl>
                                              <p:pRg st="3" end="3"/>
                                            </p:txEl>
                                          </p:spTgt>
                                        </p:tgtEl>
                                        <p:attrNameLst>
                                          <p:attrName>style.visibility</p:attrName>
                                        </p:attrNameLst>
                                      </p:cBhvr>
                                      <p:to>
                                        <p:strVal val="visible"/>
                                      </p:to>
                                    </p:set>
                                    <p:anim calcmode="lin" valueType="num">
                                      <p:cBhvr additive="base">
                                        <p:cTn id="15" dur="500" fill="hold"/>
                                        <p:tgtEl>
                                          <p:spTgt spid="63491">
                                            <p:txEl>
                                              <p:pRg st="3" end="3"/>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6349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12" fill="hold" grpId="0" nodeType="clickEffect">
                                  <p:stCondLst>
                                    <p:cond delay="0"/>
                                  </p:stCondLst>
                                  <p:childTnLst>
                                    <p:set>
                                      <p:cBhvr>
                                        <p:cTn id="20" dur="1" fill="hold">
                                          <p:stCondLst>
                                            <p:cond delay="0"/>
                                          </p:stCondLst>
                                        </p:cTn>
                                        <p:tgtEl>
                                          <p:spTgt spid="63491">
                                            <p:txEl>
                                              <p:pRg st="5" end="5"/>
                                            </p:txEl>
                                          </p:spTgt>
                                        </p:tgtEl>
                                        <p:attrNameLst>
                                          <p:attrName>style.visibility</p:attrName>
                                        </p:attrNameLst>
                                      </p:cBhvr>
                                      <p:to>
                                        <p:strVal val="visible"/>
                                      </p:to>
                                    </p:set>
                                    <p:anim calcmode="lin" valueType="num">
                                      <p:cBhvr additive="base">
                                        <p:cTn id="21" dur="500" fill="hold"/>
                                        <p:tgtEl>
                                          <p:spTgt spid="63491">
                                            <p:txEl>
                                              <p:pRg st="5" end="5"/>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63491">
                                            <p:txEl>
                                              <p:pRg st="5" end="5"/>
                                            </p:txEl>
                                          </p:spTgt>
                                        </p:tgtEl>
                                        <p:attrNameLst>
                                          <p:attrName>ppt_y</p:attrName>
                                        </p:attrNameLst>
                                      </p:cBhvr>
                                      <p:tavLst>
                                        <p:tav tm="0">
                                          <p:val>
                                            <p:strVal val="1+#ppt_h/2"/>
                                          </p:val>
                                        </p:tav>
                                        <p:tav tm="100000">
                                          <p:val>
                                            <p:strVal val="#ppt_y"/>
                                          </p:val>
                                        </p:tav>
                                      </p:tavLst>
                                    </p:anim>
                                  </p:childTnLst>
                                </p:cTn>
                              </p:par>
                              <p:par>
                                <p:cTn id="23" presetID="2" presetClass="entr" presetSubtype="12" fill="hold" grpId="0" nodeType="withEffect">
                                  <p:stCondLst>
                                    <p:cond delay="0"/>
                                  </p:stCondLst>
                                  <p:childTnLst>
                                    <p:set>
                                      <p:cBhvr>
                                        <p:cTn id="24" dur="1" fill="hold">
                                          <p:stCondLst>
                                            <p:cond delay="0"/>
                                          </p:stCondLst>
                                        </p:cTn>
                                        <p:tgtEl>
                                          <p:spTgt spid="63491">
                                            <p:txEl>
                                              <p:pRg st="6" end="6"/>
                                            </p:txEl>
                                          </p:spTgt>
                                        </p:tgtEl>
                                        <p:attrNameLst>
                                          <p:attrName>style.visibility</p:attrName>
                                        </p:attrNameLst>
                                      </p:cBhvr>
                                      <p:to>
                                        <p:strVal val="visible"/>
                                      </p:to>
                                    </p:set>
                                    <p:anim calcmode="lin" valueType="num">
                                      <p:cBhvr additive="base">
                                        <p:cTn id="25" dur="500" fill="hold"/>
                                        <p:tgtEl>
                                          <p:spTgt spid="63491">
                                            <p:txEl>
                                              <p:pRg st="6" end="6"/>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63491">
                                            <p:txEl>
                                              <p:pRg st="6" end="6"/>
                                            </p:txEl>
                                          </p:spTgt>
                                        </p:tgtEl>
                                        <p:attrNameLst>
                                          <p:attrName>ppt_y</p:attrName>
                                        </p:attrNameLst>
                                      </p:cBhvr>
                                      <p:tavLst>
                                        <p:tav tm="0">
                                          <p:val>
                                            <p:strVal val="1+#ppt_h/2"/>
                                          </p:val>
                                        </p:tav>
                                        <p:tav tm="100000">
                                          <p:val>
                                            <p:strVal val="#ppt_y"/>
                                          </p:val>
                                        </p:tav>
                                      </p:tavLst>
                                    </p:anim>
                                  </p:childTnLst>
                                </p:cTn>
                              </p:par>
                              <p:par>
                                <p:cTn id="27" presetID="2" presetClass="entr" presetSubtype="12" fill="hold" grpId="0" nodeType="withEffect">
                                  <p:stCondLst>
                                    <p:cond delay="0"/>
                                  </p:stCondLst>
                                  <p:childTnLst>
                                    <p:set>
                                      <p:cBhvr>
                                        <p:cTn id="28" dur="1" fill="hold">
                                          <p:stCondLst>
                                            <p:cond delay="0"/>
                                          </p:stCondLst>
                                        </p:cTn>
                                        <p:tgtEl>
                                          <p:spTgt spid="63491">
                                            <p:txEl>
                                              <p:pRg st="7" end="7"/>
                                            </p:txEl>
                                          </p:spTgt>
                                        </p:tgtEl>
                                        <p:attrNameLst>
                                          <p:attrName>style.visibility</p:attrName>
                                        </p:attrNameLst>
                                      </p:cBhvr>
                                      <p:to>
                                        <p:strVal val="visible"/>
                                      </p:to>
                                    </p:set>
                                    <p:anim calcmode="lin" valueType="num">
                                      <p:cBhvr additive="base">
                                        <p:cTn id="29" dur="500" fill="hold"/>
                                        <p:tgtEl>
                                          <p:spTgt spid="63491">
                                            <p:txEl>
                                              <p:pRg st="7" end="7"/>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63491">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1"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762000" y="0"/>
            <a:ext cx="7772400" cy="1143000"/>
          </a:xfrm>
        </p:spPr>
        <p:txBody>
          <a:bodyPr>
            <a:normAutofit/>
          </a:bodyPr>
          <a:lstStyle/>
          <a:p>
            <a:pPr algn="ctr"/>
            <a:r>
              <a:rPr lang="en-US" b="1" i="1" dirty="0" smtClean="0">
                <a:solidFill>
                  <a:srgbClr val="5F0EAA"/>
                </a:solidFill>
                <a:latin typeface="Arial" charset="0"/>
                <a:cs typeface="Arial" charset="0"/>
              </a:rPr>
              <a:t>Taking Field </a:t>
            </a:r>
            <a:r>
              <a:rPr lang="en-US" b="1" i="1" dirty="0">
                <a:solidFill>
                  <a:srgbClr val="5F0EAA"/>
                </a:solidFill>
                <a:latin typeface="Arial" charset="0"/>
                <a:cs typeface="Arial" charset="0"/>
              </a:rPr>
              <a:t>Notes – Example</a:t>
            </a:r>
            <a:br>
              <a:rPr lang="en-US" b="1" i="1" dirty="0">
                <a:solidFill>
                  <a:srgbClr val="5F0EAA"/>
                </a:solidFill>
                <a:latin typeface="Arial" charset="0"/>
                <a:cs typeface="Arial" charset="0"/>
              </a:rPr>
            </a:br>
            <a:r>
              <a:rPr lang="en-US" sz="1300" b="1" i="1" dirty="0">
                <a:solidFill>
                  <a:srgbClr val="5F0EAA"/>
                </a:solidFill>
                <a:latin typeface="Arial" charset="0"/>
                <a:cs typeface="Arial" charset="0"/>
              </a:rPr>
              <a:t>Observation Protocol Example (Creswell, 2007, p. 137)</a:t>
            </a:r>
            <a:r>
              <a:rPr lang="en-US" sz="1300" b="1" i="1" dirty="0">
                <a:solidFill>
                  <a:srgbClr val="5F0EAA"/>
                </a:solidFill>
                <a:latin typeface="Book Antiqua" pitchFamily="18" charset="0"/>
                <a:cs typeface="Times New Roman" pitchFamily="18" charset="0"/>
              </a:rPr>
              <a:t/>
            </a:r>
            <a:br>
              <a:rPr lang="en-US" sz="1300" b="1" i="1" dirty="0">
                <a:solidFill>
                  <a:srgbClr val="5F0EAA"/>
                </a:solidFill>
                <a:latin typeface="Book Antiqua" pitchFamily="18" charset="0"/>
                <a:cs typeface="Times New Roman" pitchFamily="18" charset="0"/>
              </a:rPr>
            </a:br>
            <a:endParaRPr lang="en-US" sz="1300" b="1" i="1" dirty="0">
              <a:solidFill>
                <a:srgbClr val="5F0EAA"/>
              </a:solidFill>
              <a:latin typeface="Arial" charset="0"/>
              <a:cs typeface="Arial" charset="0"/>
            </a:endParaRPr>
          </a:p>
        </p:txBody>
      </p:sp>
      <p:pic>
        <p:nvPicPr>
          <p:cNvPr id="65541" name="Picture 5" descr="Observational Protocol 001"/>
          <p:cNvPicPr>
            <a:picLocks noChangeAspect="1" noChangeArrowheads="1"/>
          </p:cNvPicPr>
          <p:nvPr/>
        </p:nvPicPr>
        <p:blipFill>
          <a:blip r:embed="rId3" cstate="print"/>
          <a:srcRect b="52563"/>
          <a:stretch>
            <a:fillRect/>
          </a:stretch>
        </p:blipFill>
        <p:spPr bwMode="auto">
          <a:xfrm>
            <a:off x="304800" y="914400"/>
            <a:ext cx="8610600" cy="5486400"/>
          </a:xfrm>
          <a:prstGeom prst="rect">
            <a:avLst/>
          </a:prstGeom>
          <a:noFill/>
          <a:ln w="9525">
            <a:noFill/>
            <a:miter lim="800000"/>
            <a:headEnd/>
            <a:tailEnd/>
          </a:ln>
        </p:spPr>
      </p:pic>
      <p:sp>
        <p:nvSpPr>
          <p:cNvPr id="2" name="Slide Number Placeholder 1"/>
          <p:cNvSpPr>
            <a:spLocks noGrp="1"/>
          </p:cNvSpPr>
          <p:nvPr>
            <p:ph type="sldNum" sz="quarter" idx="12"/>
          </p:nvPr>
        </p:nvSpPr>
        <p:spPr/>
        <p:txBody>
          <a:bodyPr>
            <a:normAutofit fontScale="92500" lnSpcReduction="20000"/>
          </a:bodyPr>
          <a:lstStyle/>
          <a:p>
            <a:fld id="{E1C16987-6A2D-4E31-AACF-C9FE67E9C5AC}" type="slidenum">
              <a:rPr lang="en-US" smtClean="0"/>
              <a:t>7</a:t>
            </a:fld>
            <a:endParaRPr lang="en-US"/>
          </a:p>
        </p:txBody>
      </p:sp>
    </p:spTree>
  </p:cSld>
  <p:clrMapOvr>
    <a:masterClrMapping/>
  </p:clrMapOvr>
  <p:transition xmlns:p14="http://schemas.microsoft.com/office/powerpoint/2010/main">
    <p:cover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457200" y="0"/>
            <a:ext cx="8458200" cy="1143000"/>
          </a:xfrm>
        </p:spPr>
        <p:txBody>
          <a:bodyPr>
            <a:normAutofit/>
          </a:bodyPr>
          <a:lstStyle/>
          <a:p>
            <a:pPr algn="ctr"/>
            <a:r>
              <a:rPr lang="en-US" b="1" i="1" dirty="0">
                <a:solidFill>
                  <a:srgbClr val="5F0EAA"/>
                </a:solidFill>
                <a:latin typeface="Arial" charset="0"/>
                <a:cs typeface="Arial" charset="0"/>
              </a:rPr>
              <a:t>Taking Field </a:t>
            </a:r>
            <a:r>
              <a:rPr lang="en-US" b="1" i="1" dirty="0" smtClean="0">
                <a:solidFill>
                  <a:srgbClr val="5F0EAA"/>
                </a:solidFill>
                <a:latin typeface="Arial" charset="0"/>
                <a:cs typeface="Arial" charset="0"/>
              </a:rPr>
              <a:t>Notes - Example</a:t>
            </a:r>
            <a:r>
              <a:rPr lang="en-US" b="1" i="1" dirty="0">
                <a:solidFill>
                  <a:srgbClr val="5F0EAA"/>
                </a:solidFill>
                <a:latin typeface="Arial" charset="0"/>
                <a:cs typeface="Arial" charset="0"/>
              </a:rPr>
              <a:t/>
            </a:r>
            <a:br>
              <a:rPr lang="en-US" b="1" i="1" dirty="0">
                <a:solidFill>
                  <a:srgbClr val="5F0EAA"/>
                </a:solidFill>
                <a:latin typeface="Arial" charset="0"/>
                <a:cs typeface="Arial" charset="0"/>
              </a:rPr>
            </a:br>
            <a:r>
              <a:rPr lang="en-US" sz="1300" b="1" i="1" dirty="0">
                <a:solidFill>
                  <a:srgbClr val="5F0EAA"/>
                </a:solidFill>
                <a:latin typeface="Arial" charset="0"/>
                <a:cs typeface="Arial" charset="0"/>
              </a:rPr>
              <a:t>Observation Protocol Example (Creswell, 2007, p. 137)</a:t>
            </a:r>
            <a:r>
              <a:rPr lang="en-US" sz="1300" b="1" i="1" dirty="0">
                <a:solidFill>
                  <a:srgbClr val="5F0EAA"/>
                </a:solidFill>
                <a:latin typeface="Book Antiqua" pitchFamily="18" charset="0"/>
                <a:cs typeface="Times New Roman" pitchFamily="18" charset="0"/>
              </a:rPr>
              <a:t/>
            </a:r>
            <a:br>
              <a:rPr lang="en-US" sz="1300" b="1" i="1" dirty="0">
                <a:solidFill>
                  <a:srgbClr val="5F0EAA"/>
                </a:solidFill>
                <a:latin typeface="Book Antiqua" pitchFamily="18" charset="0"/>
                <a:cs typeface="Times New Roman" pitchFamily="18" charset="0"/>
              </a:rPr>
            </a:br>
            <a:endParaRPr lang="en-US" sz="1300" b="1" i="1" dirty="0">
              <a:solidFill>
                <a:srgbClr val="5F0EAA"/>
              </a:solidFill>
              <a:latin typeface="Book Antiqua" pitchFamily="18" charset="0"/>
              <a:cs typeface="Times New Roman" pitchFamily="18" charset="0"/>
            </a:endParaRPr>
          </a:p>
        </p:txBody>
      </p:sp>
      <p:pic>
        <p:nvPicPr>
          <p:cNvPr id="66564" name="Picture 4" descr="Observational Protocol 001"/>
          <p:cNvPicPr>
            <a:picLocks noChangeAspect="1" noChangeArrowheads="1"/>
          </p:cNvPicPr>
          <p:nvPr/>
        </p:nvPicPr>
        <p:blipFill>
          <a:blip r:embed="rId3" cstate="print"/>
          <a:srcRect t="47437"/>
          <a:stretch>
            <a:fillRect/>
          </a:stretch>
        </p:blipFill>
        <p:spPr bwMode="auto">
          <a:xfrm>
            <a:off x="304800" y="990600"/>
            <a:ext cx="8458200" cy="5410200"/>
          </a:xfrm>
          <a:prstGeom prst="rect">
            <a:avLst/>
          </a:prstGeom>
          <a:noFill/>
          <a:ln w="9525">
            <a:noFill/>
            <a:miter lim="800000"/>
            <a:headEnd/>
            <a:tailEnd/>
          </a:ln>
        </p:spPr>
      </p:pic>
      <p:sp>
        <p:nvSpPr>
          <p:cNvPr id="2" name="Slide Number Placeholder 1"/>
          <p:cNvSpPr>
            <a:spLocks noGrp="1"/>
          </p:cNvSpPr>
          <p:nvPr>
            <p:ph type="sldNum" sz="quarter" idx="12"/>
          </p:nvPr>
        </p:nvSpPr>
        <p:spPr/>
        <p:txBody>
          <a:bodyPr>
            <a:normAutofit fontScale="92500" lnSpcReduction="20000"/>
          </a:bodyPr>
          <a:lstStyle/>
          <a:p>
            <a:fld id="{E1C16987-6A2D-4E31-AACF-C9FE67E9C5AC}" type="slidenum">
              <a:rPr lang="en-US" smtClean="0">
                <a:solidFill>
                  <a:srgbClr val="000000"/>
                </a:solidFill>
              </a:rPr>
              <a:t>8</a:t>
            </a:fld>
            <a:endParaRPr lang="en-US" dirty="0">
              <a:solidFill>
                <a:srgbClr val="000000"/>
              </a:solidFill>
            </a:endParaRPr>
          </a:p>
        </p:txBody>
      </p:sp>
    </p:spTree>
  </p:cSld>
  <p:clrMapOvr>
    <a:masterClrMapping/>
  </p:clrMapOvr>
  <p:transition xmlns:p14="http://schemas.microsoft.com/office/powerpoint/2010/main">
    <p:cover dir="u"/>
  </p:transition>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1295400" y="304800"/>
            <a:ext cx="6629400" cy="685800"/>
          </a:xfrm>
        </p:spPr>
        <p:txBody>
          <a:bodyPr>
            <a:normAutofit/>
          </a:bodyPr>
          <a:lstStyle/>
          <a:p>
            <a:pPr algn="ctr"/>
            <a:r>
              <a:rPr lang="en-US" b="1" i="1" dirty="0">
                <a:solidFill>
                  <a:srgbClr val="5F0EAA"/>
                </a:solidFill>
                <a:latin typeface="Arial" charset="0"/>
                <a:cs typeface="Arial" charset="0"/>
              </a:rPr>
              <a:t>Content Analysis</a:t>
            </a:r>
          </a:p>
        </p:txBody>
      </p:sp>
      <p:sp>
        <p:nvSpPr>
          <p:cNvPr id="69635" name="Rectangle 3"/>
          <p:cNvSpPr>
            <a:spLocks noGrp="1" noChangeArrowheads="1"/>
          </p:cNvSpPr>
          <p:nvPr>
            <p:ph sz="quarter" idx="13"/>
          </p:nvPr>
        </p:nvSpPr>
        <p:spPr>
          <a:xfrm>
            <a:off x="533400" y="990600"/>
            <a:ext cx="8077200" cy="5638800"/>
          </a:xfrm>
        </p:spPr>
        <p:txBody>
          <a:bodyPr>
            <a:normAutofit lnSpcReduction="10000"/>
          </a:bodyPr>
          <a:lstStyle/>
          <a:p>
            <a:pPr marL="609600" indent="-609600">
              <a:buFont typeface="Wingdings" pitchFamily="2" charset="2"/>
              <a:buAutoNum type="arabicPeriod"/>
            </a:pPr>
            <a:endParaRPr lang="en-US" sz="900" b="1" dirty="0" smtClean="0">
              <a:solidFill>
                <a:srgbClr val="5F0EAA"/>
              </a:solidFill>
            </a:endParaRPr>
          </a:p>
          <a:p>
            <a:pPr marL="609600" indent="-609600">
              <a:buClr>
                <a:schemeClr val="accent6">
                  <a:lumMod val="75000"/>
                </a:schemeClr>
              </a:buClr>
              <a:buFont typeface="Wingdings" charset="2"/>
              <a:buChar char="Ø"/>
            </a:pPr>
            <a:r>
              <a:rPr lang="en-US" sz="2400" b="1" i="1" dirty="0" smtClean="0">
                <a:solidFill>
                  <a:srgbClr val="5F0EAA"/>
                </a:solidFill>
              </a:rPr>
              <a:t>What </a:t>
            </a:r>
            <a:r>
              <a:rPr lang="en-US" sz="2400" b="1" i="1" dirty="0">
                <a:solidFill>
                  <a:srgbClr val="5F0EAA"/>
                </a:solidFill>
              </a:rPr>
              <a:t>is a content </a:t>
            </a:r>
            <a:r>
              <a:rPr lang="en-US" sz="2400" b="1" i="1" dirty="0" smtClean="0">
                <a:solidFill>
                  <a:srgbClr val="5F0EAA"/>
                </a:solidFill>
              </a:rPr>
              <a:t>analysis?</a:t>
            </a:r>
            <a:endParaRPr lang="en-US" sz="2400" b="1" i="1" dirty="0">
              <a:solidFill>
                <a:srgbClr val="5F0EAA"/>
              </a:solidFill>
            </a:endParaRPr>
          </a:p>
          <a:p>
            <a:pPr marL="1004888" lvl="1" indent="-533400">
              <a:buClr>
                <a:schemeClr val="accent6">
                  <a:lumMod val="75000"/>
                </a:schemeClr>
              </a:buClr>
              <a:buFont typeface="Wingdings" charset="2"/>
              <a:buChar char="§"/>
            </a:pPr>
            <a:r>
              <a:rPr lang="en-US" sz="2000" b="1" dirty="0">
                <a:solidFill>
                  <a:srgbClr val="5F0EAA"/>
                </a:solidFill>
              </a:rPr>
              <a:t>Standardized means of analyzing text/field notes/minutes/documents</a:t>
            </a:r>
          </a:p>
          <a:p>
            <a:pPr marL="1004888" lvl="1" indent="-533400">
              <a:buClr>
                <a:schemeClr val="accent6">
                  <a:lumMod val="75000"/>
                </a:schemeClr>
              </a:buClr>
              <a:buFont typeface="Wingdings" charset="2"/>
              <a:buChar char="§"/>
            </a:pPr>
            <a:r>
              <a:rPr lang="en-US" sz="2000" b="1" dirty="0" smtClean="0">
                <a:solidFill>
                  <a:srgbClr val="5F0EAA"/>
                </a:solidFill>
              </a:rPr>
              <a:t>Software programs</a:t>
            </a:r>
            <a:endParaRPr lang="en-US" sz="2000" b="1" dirty="0">
              <a:solidFill>
                <a:srgbClr val="5F0EAA"/>
              </a:solidFill>
            </a:endParaRPr>
          </a:p>
          <a:p>
            <a:pPr marL="1004888" lvl="1" indent="-533400">
              <a:buClr>
                <a:schemeClr val="accent6">
                  <a:lumMod val="75000"/>
                </a:schemeClr>
              </a:buClr>
              <a:buFont typeface="Wingdings" charset="2"/>
              <a:buChar char="§"/>
            </a:pPr>
            <a:r>
              <a:rPr lang="en-US" sz="2000" b="1" dirty="0">
                <a:solidFill>
                  <a:srgbClr val="5F0EAA"/>
                </a:solidFill>
              </a:rPr>
              <a:t>Most frequently used analysis</a:t>
            </a:r>
          </a:p>
          <a:p>
            <a:pPr marL="1004888" lvl="1" indent="-533400">
              <a:buClr>
                <a:schemeClr val="accent6">
                  <a:lumMod val="75000"/>
                </a:schemeClr>
              </a:buClr>
              <a:buFont typeface="Wingdings" charset="2"/>
              <a:buChar char="§"/>
            </a:pPr>
            <a:r>
              <a:rPr lang="en-US" sz="2000" b="1" dirty="0">
                <a:solidFill>
                  <a:srgbClr val="5F0EAA"/>
                </a:solidFill>
              </a:rPr>
              <a:t>Quantifies qualitative data</a:t>
            </a:r>
          </a:p>
          <a:p>
            <a:pPr marL="1004888" lvl="1" indent="-533400">
              <a:buClr>
                <a:schemeClr val="accent6">
                  <a:lumMod val="75000"/>
                </a:schemeClr>
              </a:buClr>
              <a:buFont typeface="Wingdings" charset="2"/>
              <a:buChar char="§"/>
            </a:pPr>
            <a:r>
              <a:rPr lang="en-US" sz="2000" b="1" dirty="0">
                <a:solidFill>
                  <a:srgbClr val="5F0EAA"/>
                </a:solidFill>
              </a:rPr>
              <a:t>Objectifies qualitative data</a:t>
            </a:r>
          </a:p>
          <a:p>
            <a:pPr marL="1004888" lvl="1" indent="-533400">
              <a:buClr>
                <a:schemeClr val="accent6">
                  <a:lumMod val="75000"/>
                </a:schemeClr>
              </a:buClr>
              <a:buFont typeface="Wingdings" charset="2"/>
              <a:buChar char="§"/>
            </a:pPr>
            <a:r>
              <a:rPr lang="en-US" sz="2000" b="1" dirty="0">
                <a:solidFill>
                  <a:srgbClr val="5F0EAA"/>
                </a:solidFill>
              </a:rPr>
              <a:t>Advantages</a:t>
            </a:r>
            <a:r>
              <a:rPr lang="en-US" sz="2000" b="1" dirty="0">
                <a:solidFill>
                  <a:srgbClr val="5F0EAA"/>
                </a:solidFill>
                <a:cs typeface="Times New Roman" pitchFamily="18" charset="0"/>
              </a:rPr>
              <a:t>       </a:t>
            </a:r>
          </a:p>
          <a:p>
            <a:pPr marL="1200150" lvl="3" indent="-285750">
              <a:buClr>
                <a:schemeClr val="accent6">
                  <a:lumMod val="75000"/>
                </a:schemeClr>
              </a:buClr>
              <a:buFont typeface="Arial"/>
              <a:buChar char="•"/>
            </a:pPr>
            <a:r>
              <a:rPr lang="en-US" sz="1600" b="1" dirty="0" smtClean="0">
                <a:solidFill>
                  <a:schemeClr val="accent6">
                    <a:lumMod val="75000"/>
                  </a:schemeClr>
                </a:solidFill>
                <a:latin typeface="Verdana" pitchFamily="34" charset="0"/>
                <a:cs typeface="Times New Roman" pitchFamily="18" charset="0"/>
              </a:rPr>
              <a:t>Unobtrusive </a:t>
            </a:r>
            <a:r>
              <a:rPr lang="en-US" sz="1600" b="1" dirty="0">
                <a:solidFill>
                  <a:schemeClr val="accent6">
                    <a:lumMod val="75000"/>
                  </a:schemeClr>
                </a:solidFill>
                <a:latin typeface="Verdana" pitchFamily="34" charset="0"/>
                <a:cs typeface="Times New Roman" pitchFamily="18" charset="0"/>
              </a:rPr>
              <a:t>measure</a:t>
            </a:r>
          </a:p>
          <a:p>
            <a:pPr marL="1200150" lvl="3" indent="-285750">
              <a:buClr>
                <a:schemeClr val="accent6">
                  <a:lumMod val="75000"/>
                </a:schemeClr>
              </a:buClr>
              <a:buFont typeface="Arial"/>
              <a:buChar char="•"/>
            </a:pPr>
            <a:r>
              <a:rPr lang="en-US" sz="1600" b="1" dirty="0" smtClean="0">
                <a:solidFill>
                  <a:schemeClr val="accent6">
                    <a:lumMod val="75000"/>
                  </a:schemeClr>
                </a:solidFill>
                <a:latin typeface="Verdana" pitchFamily="34" charset="0"/>
                <a:cs typeface="Times New Roman" pitchFamily="18" charset="0"/>
              </a:rPr>
              <a:t>Inexpensive</a:t>
            </a:r>
            <a:endParaRPr lang="en-US" sz="1600" b="1" dirty="0">
              <a:solidFill>
                <a:schemeClr val="accent6">
                  <a:lumMod val="75000"/>
                </a:schemeClr>
              </a:solidFill>
              <a:latin typeface="Verdana" pitchFamily="34" charset="0"/>
              <a:cs typeface="Times New Roman" pitchFamily="18" charset="0"/>
            </a:endParaRPr>
          </a:p>
          <a:p>
            <a:pPr marL="1200150" lvl="3" indent="-285750">
              <a:buClr>
                <a:schemeClr val="accent6">
                  <a:lumMod val="75000"/>
                </a:schemeClr>
              </a:buClr>
              <a:buFont typeface="Arial"/>
              <a:buChar char="•"/>
            </a:pPr>
            <a:r>
              <a:rPr lang="en-US" sz="1600" b="1" dirty="0" smtClean="0">
                <a:solidFill>
                  <a:schemeClr val="accent6">
                    <a:lumMod val="75000"/>
                  </a:schemeClr>
                </a:solidFill>
                <a:latin typeface="Verdana" pitchFamily="34" charset="0"/>
                <a:cs typeface="Times New Roman" pitchFamily="18" charset="0"/>
              </a:rPr>
              <a:t>Analyze </a:t>
            </a:r>
            <a:r>
              <a:rPr lang="en-US" sz="1600" b="1" dirty="0">
                <a:solidFill>
                  <a:schemeClr val="accent6">
                    <a:lumMod val="75000"/>
                  </a:schemeClr>
                </a:solidFill>
                <a:latin typeface="Verdana" pitchFamily="34" charset="0"/>
                <a:cs typeface="Times New Roman" pitchFamily="18" charset="0"/>
              </a:rPr>
              <a:t>past occurrences/history/personal letters/diaries</a:t>
            </a:r>
            <a:r>
              <a:rPr lang="en-US" sz="1600" b="1" dirty="0">
                <a:solidFill>
                  <a:schemeClr val="accent6">
                    <a:lumMod val="75000"/>
                  </a:schemeClr>
                </a:solidFill>
              </a:rPr>
              <a:t> </a:t>
            </a:r>
          </a:p>
          <a:p>
            <a:pPr marL="1004888" lvl="1" indent="-533400">
              <a:buClr>
                <a:schemeClr val="accent6">
                  <a:lumMod val="75000"/>
                </a:schemeClr>
              </a:buClr>
              <a:buFont typeface="Wingdings" charset="2"/>
              <a:buChar char="§"/>
            </a:pPr>
            <a:r>
              <a:rPr lang="en-US" sz="2000" b="1" dirty="0">
                <a:solidFill>
                  <a:srgbClr val="5F0EAA"/>
                </a:solidFill>
              </a:rPr>
              <a:t>Disadvantages</a:t>
            </a:r>
          </a:p>
          <a:p>
            <a:pPr marL="1200150" lvl="3" indent="-285750">
              <a:buClr>
                <a:schemeClr val="accent6">
                  <a:lumMod val="75000"/>
                </a:schemeClr>
              </a:buClr>
              <a:buFont typeface="Arial"/>
              <a:buChar char="•"/>
            </a:pPr>
            <a:r>
              <a:rPr lang="en-US" sz="1600" b="1" dirty="0" smtClean="0">
                <a:solidFill>
                  <a:srgbClr val="5F0EAA"/>
                </a:solidFill>
                <a:latin typeface="Verdana" pitchFamily="34" charset="0"/>
                <a:cs typeface="Times New Roman" pitchFamily="18" charset="0"/>
              </a:rPr>
              <a:t>Questionable </a:t>
            </a:r>
            <a:r>
              <a:rPr lang="en-US" sz="1600" b="1" dirty="0">
                <a:solidFill>
                  <a:srgbClr val="5F0EAA"/>
                </a:solidFill>
                <a:latin typeface="Verdana" pitchFamily="34" charset="0"/>
                <a:cs typeface="Times New Roman" pitchFamily="18" charset="0"/>
              </a:rPr>
              <a:t>validity</a:t>
            </a:r>
            <a:r>
              <a:rPr lang="en-US" sz="1600" b="1" dirty="0">
                <a:solidFill>
                  <a:srgbClr val="5F0EAA"/>
                </a:solidFill>
              </a:rPr>
              <a:t> </a:t>
            </a:r>
          </a:p>
          <a:p>
            <a:pPr marL="1200150" lvl="3" indent="-285750">
              <a:buClr>
                <a:schemeClr val="accent6">
                  <a:lumMod val="75000"/>
                </a:schemeClr>
              </a:buClr>
              <a:buFont typeface="Arial"/>
              <a:buChar char="•"/>
              <a:tabLst>
                <a:tab pos="1485900" algn="l"/>
              </a:tabLst>
            </a:pPr>
            <a:r>
              <a:rPr lang="en-US" sz="1600" b="1" dirty="0" smtClean="0">
                <a:solidFill>
                  <a:srgbClr val="5F0EAA"/>
                </a:solidFill>
                <a:latin typeface="Verdana" pitchFamily="34" charset="0"/>
                <a:cs typeface="Times New Roman" pitchFamily="18" charset="0"/>
              </a:rPr>
              <a:t>Only </a:t>
            </a:r>
            <a:r>
              <a:rPr lang="en-US" sz="1600" b="1" dirty="0">
                <a:solidFill>
                  <a:srgbClr val="5F0EAA"/>
                </a:solidFill>
                <a:latin typeface="Verdana" pitchFamily="34" charset="0"/>
                <a:cs typeface="Times New Roman" pitchFamily="18" charset="0"/>
              </a:rPr>
              <a:t>permanent records/recorded data/secondary source </a:t>
            </a:r>
            <a:r>
              <a:rPr lang="en-US" sz="1600" b="1" dirty="0" smtClean="0">
                <a:solidFill>
                  <a:srgbClr val="5F0EAA"/>
                </a:solidFill>
                <a:latin typeface="Verdana" pitchFamily="34" charset="0"/>
                <a:cs typeface="Times New Roman" pitchFamily="18" charset="0"/>
              </a:rPr>
              <a:t>  analysis</a:t>
            </a:r>
            <a:endParaRPr lang="en-US" sz="1600" dirty="0">
              <a:solidFill>
                <a:srgbClr val="5F0EAA"/>
              </a:solidFill>
            </a:endParaRPr>
          </a:p>
          <a:p>
            <a:pPr marL="609600" indent="-609600">
              <a:buFont typeface="Wingdings" pitchFamily="2" charset="2"/>
              <a:buAutoNum type="arabicPeriod"/>
            </a:pPr>
            <a:endParaRPr lang="en-US" sz="2400" dirty="0"/>
          </a:p>
          <a:p>
            <a:pPr marL="609600" indent="-609600">
              <a:buFont typeface="Wingdings" pitchFamily="2" charset="2"/>
              <a:buAutoNum type="arabicPeriod"/>
            </a:pPr>
            <a:endParaRPr lang="en-US" sz="2400" dirty="0"/>
          </a:p>
        </p:txBody>
      </p:sp>
      <p:sp>
        <p:nvSpPr>
          <p:cNvPr id="2" name="Slide Number Placeholder 1"/>
          <p:cNvSpPr>
            <a:spLocks noGrp="1"/>
          </p:cNvSpPr>
          <p:nvPr>
            <p:ph type="sldNum" sz="quarter" idx="12"/>
          </p:nvPr>
        </p:nvSpPr>
        <p:spPr/>
        <p:txBody>
          <a:bodyPr>
            <a:normAutofit fontScale="92500" lnSpcReduction="20000"/>
          </a:bodyPr>
          <a:lstStyle/>
          <a:p>
            <a:fld id="{E1C16987-6A2D-4E31-AACF-C9FE67E9C5AC}" type="slidenum">
              <a:rPr lang="en-US" smtClean="0">
                <a:solidFill>
                  <a:srgbClr val="000000"/>
                </a:solidFill>
              </a:rPr>
              <a:t>9</a:t>
            </a:fld>
            <a:endParaRPr lang="en-US" dirty="0">
              <a:solidFill>
                <a:srgbClr val="000000"/>
              </a:solidFill>
            </a:endParaRPr>
          </a:p>
        </p:txBody>
      </p:sp>
    </p:spTree>
  </p:cSld>
  <p:clrMapOvr>
    <a:masterClrMapping/>
  </p:clrMapOvr>
  <p:transition xmlns:p14="http://schemas.microsoft.com/office/powerpoint/2010/main">
    <p:cover dir="u"/>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69635">
                                            <p:txEl>
                                              <p:pRg st="1" end="1"/>
                                            </p:txEl>
                                          </p:spTgt>
                                        </p:tgtEl>
                                        <p:attrNameLst>
                                          <p:attrName>style.visibility</p:attrName>
                                        </p:attrNameLst>
                                      </p:cBhvr>
                                      <p:to>
                                        <p:strVal val="visible"/>
                                      </p:to>
                                    </p:set>
                                    <p:anim calcmode="lin" valueType="num">
                                      <p:cBhvr additive="base">
                                        <p:cTn id="7" dur="500" fill="hold"/>
                                        <p:tgtEl>
                                          <p:spTgt spid="69635">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9635">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12" fill="hold" grpId="0" nodeType="withEffect">
                                  <p:stCondLst>
                                    <p:cond delay="0"/>
                                  </p:stCondLst>
                                  <p:childTnLst>
                                    <p:set>
                                      <p:cBhvr>
                                        <p:cTn id="10" dur="1" fill="hold">
                                          <p:stCondLst>
                                            <p:cond delay="0"/>
                                          </p:stCondLst>
                                        </p:cTn>
                                        <p:tgtEl>
                                          <p:spTgt spid="69635">
                                            <p:txEl>
                                              <p:pRg st="2" end="2"/>
                                            </p:txEl>
                                          </p:spTgt>
                                        </p:tgtEl>
                                        <p:attrNameLst>
                                          <p:attrName>style.visibility</p:attrName>
                                        </p:attrNameLst>
                                      </p:cBhvr>
                                      <p:to>
                                        <p:strVal val="visible"/>
                                      </p:to>
                                    </p:set>
                                    <p:anim calcmode="lin" valueType="num">
                                      <p:cBhvr additive="base">
                                        <p:cTn id="11" dur="500" fill="hold"/>
                                        <p:tgtEl>
                                          <p:spTgt spid="69635">
                                            <p:txEl>
                                              <p:pRg st="2" end="2"/>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69635">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12" fill="hold" grpId="0" nodeType="withEffect">
                                  <p:stCondLst>
                                    <p:cond delay="0"/>
                                  </p:stCondLst>
                                  <p:childTnLst>
                                    <p:set>
                                      <p:cBhvr>
                                        <p:cTn id="14" dur="1" fill="hold">
                                          <p:stCondLst>
                                            <p:cond delay="0"/>
                                          </p:stCondLst>
                                        </p:cTn>
                                        <p:tgtEl>
                                          <p:spTgt spid="69635">
                                            <p:txEl>
                                              <p:pRg st="3" end="3"/>
                                            </p:txEl>
                                          </p:spTgt>
                                        </p:tgtEl>
                                        <p:attrNameLst>
                                          <p:attrName>style.visibility</p:attrName>
                                        </p:attrNameLst>
                                      </p:cBhvr>
                                      <p:to>
                                        <p:strVal val="visible"/>
                                      </p:to>
                                    </p:set>
                                    <p:anim calcmode="lin" valueType="num">
                                      <p:cBhvr additive="base">
                                        <p:cTn id="15" dur="500" fill="hold"/>
                                        <p:tgtEl>
                                          <p:spTgt spid="69635">
                                            <p:txEl>
                                              <p:pRg st="3" end="3"/>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69635">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12" fill="hold" grpId="0" nodeType="withEffect">
                                  <p:stCondLst>
                                    <p:cond delay="0"/>
                                  </p:stCondLst>
                                  <p:childTnLst>
                                    <p:set>
                                      <p:cBhvr>
                                        <p:cTn id="18" dur="1" fill="hold">
                                          <p:stCondLst>
                                            <p:cond delay="0"/>
                                          </p:stCondLst>
                                        </p:cTn>
                                        <p:tgtEl>
                                          <p:spTgt spid="69635">
                                            <p:txEl>
                                              <p:pRg st="4" end="4"/>
                                            </p:txEl>
                                          </p:spTgt>
                                        </p:tgtEl>
                                        <p:attrNameLst>
                                          <p:attrName>style.visibility</p:attrName>
                                        </p:attrNameLst>
                                      </p:cBhvr>
                                      <p:to>
                                        <p:strVal val="visible"/>
                                      </p:to>
                                    </p:set>
                                    <p:anim calcmode="lin" valueType="num">
                                      <p:cBhvr additive="base">
                                        <p:cTn id="19" dur="500" fill="hold"/>
                                        <p:tgtEl>
                                          <p:spTgt spid="69635">
                                            <p:txEl>
                                              <p:pRg st="4" end="4"/>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69635">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12" fill="hold" grpId="0" nodeType="withEffect">
                                  <p:stCondLst>
                                    <p:cond delay="0"/>
                                  </p:stCondLst>
                                  <p:childTnLst>
                                    <p:set>
                                      <p:cBhvr>
                                        <p:cTn id="22" dur="1" fill="hold">
                                          <p:stCondLst>
                                            <p:cond delay="0"/>
                                          </p:stCondLst>
                                        </p:cTn>
                                        <p:tgtEl>
                                          <p:spTgt spid="69635">
                                            <p:txEl>
                                              <p:pRg st="5" end="5"/>
                                            </p:txEl>
                                          </p:spTgt>
                                        </p:tgtEl>
                                        <p:attrNameLst>
                                          <p:attrName>style.visibility</p:attrName>
                                        </p:attrNameLst>
                                      </p:cBhvr>
                                      <p:to>
                                        <p:strVal val="visible"/>
                                      </p:to>
                                    </p:set>
                                    <p:anim calcmode="lin" valueType="num">
                                      <p:cBhvr additive="base">
                                        <p:cTn id="23" dur="500" fill="hold"/>
                                        <p:tgtEl>
                                          <p:spTgt spid="69635">
                                            <p:txEl>
                                              <p:pRg st="5" end="5"/>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69635">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12" fill="hold" grpId="0" nodeType="withEffect">
                                  <p:stCondLst>
                                    <p:cond delay="0"/>
                                  </p:stCondLst>
                                  <p:childTnLst>
                                    <p:set>
                                      <p:cBhvr>
                                        <p:cTn id="26" dur="1" fill="hold">
                                          <p:stCondLst>
                                            <p:cond delay="0"/>
                                          </p:stCondLst>
                                        </p:cTn>
                                        <p:tgtEl>
                                          <p:spTgt spid="69635">
                                            <p:txEl>
                                              <p:pRg st="6" end="6"/>
                                            </p:txEl>
                                          </p:spTgt>
                                        </p:tgtEl>
                                        <p:attrNameLst>
                                          <p:attrName>style.visibility</p:attrName>
                                        </p:attrNameLst>
                                      </p:cBhvr>
                                      <p:to>
                                        <p:strVal val="visible"/>
                                      </p:to>
                                    </p:set>
                                    <p:anim calcmode="lin" valueType="num">
                                      <p:cBhvr additive="base">
                                        <p:cTn id="27" dur="500" fill="hold"/>
                                        <p:tgtEl>
                                          <p:spTgt spid="69635">
                                            <p:txEl>
                                              <p:pRg st="6" end="6"/>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69635">
                                            <p:txEl>
                                              <p:pRg st="6" end="6"/>
                                            </p:txEl>
                                          </p:spTgt>
                                        </p:tgtEl>
                                        <p:attrNameLst>
                                          <p:attrName>ppt_y</p:attrName>
                                        </p:attrNameLst>
                                      </p:cBhvr>
                                      <p:tavLst>
                                        <p:tav tm="0">
                                          <p:val>
                                            <p:strVal val="1+#ppt_h/2"/>
                                          </p:val>
                                        </p:tav>
                                        <p:tav tm="100000">
                                          <p:val>
                                            <p:strVal val="#ppt_y"/>
                                          </p:val>
                                        </p:tav>
                                      </p:tavLst>
                                    </p:anim>
                                  </p:childTnLst>
                                </p:cTn>
                              </p:par>
                              <p:par>
                                <p:cTn id="29" presetID="2" presetClass="entr" presetSubtype="12" fill="hold" grpId="0" nodeType="withEffect">
                                  <p:stCondLst>
                                    <p:cond delay="0"/>
                                  </p:stCondLst>
                                  <p:childTnLst>
                                    <p:set>
                                      <p:cBhvr>
                                        <p:cTn id="30" dur="1" fill="hold">
                                          <p:stCondLst>
                                            <p:cond delay="0"/>
                                          </p:stCondLst>
                                        </p:cTn>
                                        <p:tgtEl>
                                          <p:spTgt spid="69635">
                                            <p:txEl>
                                              <p:pRg st="7" end="7"/>
                                            </p:txEl>
                                          </p:spTgt>
                                        </p:tgtEl>
                                        <p:attrNameLst>
                                          <p:attrName>style.visibility</p:attrName>
                                        </p:attrNameLst>
                                      </p:cBhvr>
                                      <p:to>
                                        <p:strVal val="visible"/>
                                      </p:to>
                                    </p:set>
                                    <p:anim calcmode="lin" valueType="num">
                                      <p:cBhvr additive="base">
                                        <p:cTn id="31" dur="500" fill="hold"/>
                                        <p:tgtEl>
                                          <p:spTgt spid="69635">
                                            <p:txEl>
                                              <p:pRg st="7" end="7"/>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69635">
                                            <p:txEl>
                                              <p:pRg st="7" end="7"/>
                                            </p:txEl>
                                          </p:spTgt>
                                        </p:tgtEl>
                                        <p:attrNameLst>
                                          <p:attrName>ppt_y</p:attrName>
                                        </p:attrNameLst>
                                      </p:cBhvr>
                                      <p:tavLst>
                                        <p:tav tm="0">
                                          <p:val>
                                            <p:strVal val="1+#ppt_h/2"/>
                                          </p:val>
                                        </p:tav>
                                        <p:tav tm="100000">
                                          <p:val>
                                            <p:strVal val="#ppt_y"/>
                                          </p:val>
                                        </p:tav>
                                      </p:tavLst>
                                    </p:anim>
                                  </p:childTnLst>
                                </p:cTn>
                              </p:par>
                              <p:par>
                                <p:cTn id="33" presetID="2" presetClass="entr" presetSubtype="12" fill="hold" grpId="0" nodeType="withEffect">
                                  <p:stCondLst>
                                    <p:cond delay="0"/>
                                  </p:stCondLst>
                                  <p:childTnLst>
                                    <p:set>
                                      <p:cBhvr>
                                        <p:cTn id="34" dur="1" fill="hold">
                                          <p:stCondLst>
                                            <p:cond delay="0"/>
                                          </p:stCondLst>
                                        </p:cTn>
                                        <p:tgtEl>
                                          <p:spTgt spid="69635">
                                            <p:txEl>
                                              <p:pRg st="8" end="8"/>
                                            </p:txEl>
                                          </p:spTgt>
                                        </p:tgtEl>
                                        <p:attrNameLst>
                                          <p:attrName>style.visibility</p:attrName>
                                        </p:attrNameLst>
                                      </p:cBhvr>
                                      <p:to>
                                        <p:strVal val="visible"/>
                                      </p:to>
                                    </p:set>
                                    <p:anim calcmode="lin" valueType="num">
                                      <p:cBhvr additive="base">
                                        <p:cTn id="35" dur="500" fill="hold"/>
                                        <p:tgtEl>
                                          <p:spTgt spid="69635">
                                            <p:txEl>
                                              <p:pRg st="8" end="8"/>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69635">
                                            <p:txEl>
                                              <p:pRg st="8" end="8"/>
                                            </p:txEl>
                                          </p:spTgt>
                                        </p:tgtEl>
                                        <p:attrNameLst>
                                          <p:attrName>ppt_y</p:attrName>
                                        </p:attrNameLst>
                                      </p:cBhvr>
                                      <p:tavLst>
                                        <p:tav tm="0">
                                          <p:val>
                                            <p:strVal val="1+#ppt_h/2"/>
                                          </p:val>
                                        </p:tav>
                                        <p:tav tm="100000">
                                          <p:val>
                                            <p:strVal val="#ppt_y"/>
                                          </p:val>
                                        </p:tav>
                                      </p:tavLst>
                                    </p:anim>
                                  </p:childTnLst>
                                </p:cTn>
                              </p:par>
                              <p:par>
                                <p:cTn id="37" presetID="2" presetClass="entr" presetSubtype="12" fill="hold" grpId="0" nodeType="withEffect">
                                  <p:stCondLst>
                                    <p:cond delay="0"/>
                                  </p:stCondLst>
                                  <p:childTnLst>
                                    <p:set>
                                      <p:cBhvr>
                                        <p:cTn id="38" dur="1" fill="hold">
                                          <p:stCondLst>
                                            <p:cond delay="0"/>
                                          </p:stCondLst>
                                        </p:cTn>
                                        <p:tgtEl>
                                          <p:spTgt spid="69635">
                                            <p:txEl>
                                              <p:pRg st="9" end="9"/>
                                            </p:txEl>
                                          </p:spTgt>
                                        </p:tgtEl>
                                        <p:attrNameLst>
                                          <p:attrName>style.visibility</p:attrName>
                                        </p:attrNameLst>
                                      </p:cBhvr>
                                      <p:to>
                                        <p:strVal val="visible"/>
                                      </p:to>
                                    </p:set>
                                    <p:anim calcmode="lin" valueType="num">
                                      <p:cBhvr additive="base">
                                        <p:cTn id="39" dur="500" fill="hold"/>
                                        <p:tgtEl>
                                          <p:spTgt spid="69635">
                                            <p:txEl>
                                              <p:pRg st="9" end="9"/>
                                            </p:txEl>
                                          </p:spTgt>
                                        </p:tgtEl>
                                        <p:attrNameLst>
                                          <p:attrName>ppt_x</p:attrName>
                                        </p:attrNameLst>
                                      </p:cBhvr>
                                      <p:tavLst>
                                        <p:tav tm="0">
                                          <p:val>
                                            <p:strVal val="0-#ppt_w/2"/>
                                          </p:val>
                                        </p:tav>
                                        <p:tav tm="100000">
                                          <p:val>
                                            <p:strVal val="#ppt_x"/>
                                          </p:val>
                                        </p:tav>
                                      </p:tavLst>
                                    </p:anim>
                                    <p:anim calcmode="lin" valueType="num">
                                      <p:cBhvr additive="base">
                                        <p:cTn id="40" dur="500" fill="hold"/>
                                        <p:tgtEl>
                                          <p:spTgt spid="69635">
                                            <p:txEl>
                                              <p:pRg st="9" end="9"/>
                                            </p:txEl>
                                          </p:spTgt>
                                        </p:tgtEl>
                                        <p:attrNameLst>
                                          <p:attrName>ppt_y</p:attrName>
                                        </p:attrNameLst>
                                      </p:cBhvr>
                                      <p:tavLst>
                                        <p:tav tm="0">
                                          <p:val>
                                            <p:strVal val="1+#ppt_h/2"/>
                                          </p:val>
                                        </p:tav>
                                        <p:tav tm="100000">
                                          <p:val>
                                            <p:strVal val="#ppt_y"/>
                                          </p:val>
                                        </p:tav>
                                      </p:tavLst>
                                    </p:anim>
                                  </p:childTnLst>
                                </p:cTn>
                              </p:par>
                              <p:par>
                                <p:cTn id="41" presetID="2" presetClass="entr" presetSubtype="12" fill="hold" grpId="0" nodeType="withEffect">
                                  <p:stCondLst>
                                    <p:cond delay="0"/>
                                  </p:stCondLst>
                                  <p:childTnLst>
                                    <p:set>
                                      <p:cBhvr>
                                        <p:cTn id="42" dur="1" fill="hold">
                                          <p:stCondLst>
                                            <p:cond delay="0"/>
                                          </p:stCondLst>
                                        </p:cTn>
                                        <p:tgtEl>
                                          <p:spTgt spid="69635">
                                            <p:txEl>
                                              <p:pRg st="10" end="10"/>
                                            </p:txEl>
                                          </p:spTgt>
                                        </p:tgtEl>
                                        <p:attrNameLst>
                                          <p:attrName>style.visibility</p:attrName>
                                        </p:attrNameLst>
                                      </p:cBhvr>
                                      <p:to>
                                        <p:strVal val="visible"/>
                                      </p:to>
                                    </p:set>
                                    <p:anim calcmode="lin" valueType="num">
                                      <p:cBhvr additive="base">
                                        <p:cTn id="43" dur="500" fill="hold"/>
                                        <p:tgtEl>
                                          <p:spTgt spid="69635">
                                            <p:txEl>
                                              <p:pRg st="10" end="10"/>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69635">
                                            <p:txEl>
                                              <p:pRg st="10" end="10"/>
                                            </p:txEl>
                                          </p:spTgt>
                                        </p:tgtEl>
                                        <p:attrNameLst>
                                          <p:attrName>ppt_y</p:attrName>
                                        </p:attrNameLst>
                                      </p:cBhvr>
                                      <p:tavLst>
                                        <p:tav tm="0">
                                          <p:val>
                                            <p:strVal val="1+#ppt_h/2"/>
                                          </p:val>
                                        </p:tav>
                                        <p:tav tm="100000">
                                          <p:val>
                                            <p:strVal val="#ppt_y"/>
                                          </p:val>
                                        </p:tav>
                                      </p:tavLst>
                                    </p:anim>
                                  </p:childTnLst>
                                </p:cTn>
                              </p:par>
                              <p:par>
                                <p:cTn id="45" presetID="2" presetClass="entr" presetSubtype="12" fill="hold" grpId="0" nodeType="withEffect">
                                  <p:stCondLst>
                                    <p:cond delay="0"/>
                                  </p:stCondLst>
                                  <p:childTnLst>
                                    <p:set>
                                      <p:cBhvr>
                                        <p:cTn id="46" dur="1" fill="hold">
                                          <p:stCondLst>
                                            <p:cond delay="0"/>
                                          </p:stCondLst>
                                        </p:cTn>
                                        <p:tgtEl>
                                          <p:spTgt spid="69635">
                                            <p:txEl>
                                              <p:pRg st="11" end="11"/>
                                            </p:txEl>
                                          </p:spTgt>
                                        </p:tgtEl>
                                        <p:attrNameLst>
                                          <p:attrName>style.visibility</p:attrName>
                                        </p:attrNameLst>
                                      </p:cBhvr>
                                      <p:to>
                                        <p:strVal val="visible"/>
                                      </p:to>
                                    </p:set>
                                    <p:anim calcmode="lin" valueType="num">
                                      <p:cBhvr additive="base">
                                        <p:cTn id="47" dur="500" fill="hold"/>
                                        <p:tgtEl>
                                          <p:spTgt spid="69635">
                                            <p:txEl>
                                              <p:pRg st="11" end="11"/>
                                            </p:tx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69635">
                                            <p:txEl>
                                              <p:pRg st="11" end="11"/>
                                            </p:txEl>
                                          </p:spTgt>
                                        </p:tgtEl>
                                        <p:attrNameLst>
                                          <p:attrName>ppt_y</p:attrName>
                                        </p:attrNameLst>
                                      </p:cBhvr>
                                      <p:tavLst>
                                        <p:tav tm="0">
                                          <p:val>
                                            <p:strVal val="1+#ppt_h/2"/>
                                          </p:val>
                                        </p:tav>
                                        <p:tav tm="100000">
                                          <p:val>
                                            <p:strVal val="#ppt_y"/>
                                          </p:val>
                                        </p:tav>
                                      </p:tavLst>
                                    </p:anim>
                                  </p:childTnLst>
                                </p:cTn>
                              </p:par>
                              <p:par>
                                <p:cTn id="49" presetID="2" presetClass="entr" presetSubtype="12" fill="hold" grpId="0" nodeType="withEffect">
                                  <p:stCondLst>
                                    <p:cond delay="0"/>
                                  </p:stCondLst>
                                  <p:childTnLst>
                                    <p:set>
                                      <p:cBhvr>
                                        <p:cTn id="50" dur="1" fill="hold">
                                          <p:stCondLst>
                                            <p:cond delay="0"/>
                                          </p:stCondLst>
                                        </p:cTn>
                                        <p:tgtEl>
                                          <p:spTgt spid="69635">
                                            <p:txEl>
                                              <p:pRg st="12" end="12"/>
                                            </p:txEl>
                                          </p:spTgt>
                                        </p:tgtEl>
                                        <p:attrNameLst>
                                          <p:attrName>style.visibility</p:attrName>
                                        </p:attrNameLst>
                                      </p:cBhvr>
                                      <p:to>
                                        <p:strVal val="visible"/>
                                      </p:to>
                                    </p:set>
                                    <p:anim calcmode="lin" valueType="num">
                                      <p:cBhvr additive="base">
                                        <p:cTn id="51" dur="500" fill="hold"/>
                                        <p:tgtEl>
                                          <p:spTgt spid="69635">
                                            <p:txEl>
                                              <p:pRg st="12" end="12"/>
                                            </p:txEl>
                                          </p:spTgt>
                                        </p:tgtEl>
                                        <p:attrNameLst>
                                          <p:attrName>ppt_x</p:attrName>
                                        </p:attrNameLst>
                                      </p:cBhvr>
                                      <p:tavLst>
                                        <p:tav tm="0">
                                          <p:val>
                                            <p:strVal val="0-#ppt_w/2"/>
                                          </p:val>
                                        </p:tav>
                                        <p:tav tm="100000">
                                          <p:val>
                                            <p:strVal val="#ppt_x"/>
                                          </p:val>
                                        </p:tav>
                                      </p:tavLst>
                                    </p:anim>
                                    <p:anim calcmode="lin" valueType="num">
                                      <p:cBhvr additive="base">
                                        <p:cTn id="52" dur="500" fill="hold"/>
                                        <p:tgtEl>
                                          <p:spTgt spid="69635">
                                            <p:txEl>
                                              <p:pRg st="12" end="12"/>
                                            </p:txEl>
                                          </p:spTgt>
                                        </p:tgtEl>
                                        <p:attrNameLst>
                                          <p:attrName>ppt_y</p:attrName>
                                        </p:attrNameLst>
                                      </p:cBhvr>
                                      <p:tavLst>
                                        <p:tav tm="0">
                                          <p:val>
                                            <p:strVal val="1+#ppt_h/2"/>
                                          </p:val>
                                        </p:tav>
                                        <p:tav tm="100000">
                                          <p:val>
                                            <p:strVal val="#ppt_y"/>
                                          </p:val>
                                        </p:tav>
                                      </p:tavLst>
                                    </p:anim>
                                  </p:childTnLst>
                                </p:cTn>
                              </p:par>
                              <p:par>
                                <p:cTn id="53" presetID="2" presetClass="entr" presetSubtype="12" fill="hold" grpId="0" nodeType="withEffect">
                                  <p:stCondLst>
                                    <p:cond delay="0"/>
                                  </p:stCondLst>
                                  <p:childTnLst>
                                    <p:set>
                                      <p:cBhvr>
                                        <p:cTn id="54" dur="1" fill="hold">
                                          <p:stCondLst>
                                            <p:cond delay="0"/>
                                          </p:stCondLst>
                                        </p:cTn>
                                        <p:tgtEl>
                                          <p:spTgt spid="69635">
                                            <p:txEl>
                                              <p:pRg st="13" end="13"/>
                                            </p:txEl>
                                          </p:spTgt>
                                        </p:tgtEl>
                                        <p:attrNameLst>
                                          <p:attrName>style.visibility</p:attrName>
                                        </p:attrNameLst>
                                      </p:cBhvr>
                                      <p:to>
                                        <p:strVal val="visible"/>
                                      </p:to>
                                    </p:set>
                                    <p:anim calcmode="lin" valueType="num">
                                      <p:cBhvr additive="base">
                                        <p:cTn id="55" dur="500" fill="hold"/>
                                        <p:tgtEl>
                                          <p:spTgt spid="69635">
                                            <p:txEl>
                                              <p:pRg st="13" end="13"/>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69635">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build="p" autoUpdateAnimBg="0"/>
    </p:bld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oho">
  <a:themeElements>
    <a:clrScheme name="Expo">
      <a:dk1>
        <a:sysClr val="windowText" lastClr="000000"/>
      </a:dk1>
      <a:lt1>
        <a:sysClr val="window" lastClr="FFFFFF"/>
      </a:lt1>
      <a:dk2>
        <a:srgbClr val="263B86"/>
      </a:dk2>
      <a:lt2>
        <a:srgbClr val="76B6F2"/>
      </a:lt2>
      <a:accent1>
        <a:srgbClr val="FBC01E"/>
      </a:accent1>
      <a:accent2>
        <a:srgbClr val="EFE1A2"/>
      </a:accent2>
      <a:accent3>
        <a:srgbClr val="FA8716"/>
      </a:accent3>
      <a:accent4>
        <a:srgbClr val="BE0204"/>
      </a:accent4>
      <a:accent5>
        <a:srgbClr val="640F10"/>
      </a:accent5>
      <a:accent6>
        <a:srgbClr val="7E13E3"/>
      </a:accent6>
      <a:hlink>
        <a:srgbClr val="D2D200"/>
      </a:hlink>
      <a:folHlink>
        <a:srgbClr val="D0B9F8"/>
      </a:folHlink>
    </a:clrScheme>
    <a:fontScheme name="SOHO">
      <a:majorFont>
        <a:latin typeface="Candara"/>
        <a:ea typeface=""/>
        <a:cs typeface=""/>
        <a:font script="Jpan" typeface="ＭＳ Ｐゴシック"/>
        <a:font script="Hang" typeface="HY견명조"/>
        <a:font script="Hans" typeface="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ＭＳ Ｐゴシック"/>
        <a:font script="Hang" typeface="HY견명조"/>
        <a:font script="Hans" typeface="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HO">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7000"/>
                <a:satMod val="150000"/>
              </a:schemeClr>
            </a:gs>
            <a:gs pos="30000">
              <a:schemeClr val="phClr">
                <a:shade val="94000"/>
                <a:satMod val="130000"/>
              </a:schemeClr>
            </a:gs>
            <a:gs pos="45000">
              <a:schemeClr val="phClr">
                <a:shade val="100000"/>
                <a:satMod val="120000"/>
              </a:schemeClr>
            </a:gs>
            <a:gs pos="55000">
              <a:schemeClr val="phClr">
                <a:shade val="100000"/>
                <a:satMod val="118000"/>
              </a:schemeClr>
            </a:gs>
            <a:gs pos="73000">
              <a:schemeClr val="phClr">
                <a:shade val="94000"/>
                <a:satMod val="130000"/>
              </a:schemeClr>
            </a:gs>
            <a:gs pos="100000">
              <a:schemeClr val="phClr">
                <a:shade val="67000"/>
                <a:satMod val="150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2700000" algn="br" rotWithShape="0">
              <a:srgbClr val="000000">
                <a:alpha val="40000"/>
              </a:srgbClr>
            </a:outerShdw>
          </a:effectLst>
        </a:effectStyle>
        <a:effectStyle>
          <a:effectLst>
            <a:outerShdw blurRad="50800" dist="38100" dir="2700000" algn="br" rotWithShape="0">
              <a:srgbClr val="000000">
                <a:alpha val="40000"/>
              </a:srgbClr>
            </a:outerShdw>
          </a:effectLst>
        </a:effectStyle>
        <a:effectStyle>
          <a:effectLst>
            <a:outerShdw blurRad="50800" dist="38100" dir="2700000" algn="br" rotWithShape="0">
              <a:srgbClr val="000000">
                <a:alpha val="40000"/>
              </a:srgbClr>
            </a:outerShdw>
          </a:effectLst>
          <a:scene3d>
            <a:camera prst="orthographicFront">
              <a:rot lat="0" lon="0" rev="0"/>
            </a:camera>
            <a:lightRig rig="threePt" dir="t">
              <a:rot lat="0" lon="0" rev="2700000"/>
            </a:lightRig>
          </a:scene3d>
          <a:sp3d contourW="19050">
            <a:bevelT w="31750" h="38100"/>
            <a:contourClr>
              <a:schemeClr val="phClr">
                <a:shade val="15000"/>
                <a:satMod val="110000"/>
              </a:schemeClr>
            </a:contourClr>
          </a:sp3d>
        </a:effectStyle>
      </a:effectStyleLst>
      <a:bgFillStyleLst>
        <a:solidFill>
          <a:schemeClr val="phClr"/>
        </a:solidFill>
        <a:gradFill rotWithShape="1">
          <a:gsLst>
            <a:gs pos="0">
              <a:schemeClr val="phClr">
                <a:tint val="64000"/>
                <a:satMod val="210000"/>
              </a:schemeClr>
            </a:gs>
            <a:gs pos="40000">
              <a:schemeClr val="phClr">
                <a:tint val="72000"/>
                <a:shade val="99000"/>
                <a:satMod val="200000"/>
              </a:schemeClr>
            </a:gs>
            <a:gs pos="100000">
              <a:schemeClr val="phClr">
                <a:tint val="100000"/>
                <a:shade val="30000"/>
                <a:alpha val="100000"/>
                <a:satMod val="175000"/>
                <a:lumMod val="100000"/>
              </a:schemeClr>
            </a:gs>
          </a:gsLst>
          <a:path path="circle">
            <a:fillToRect l="50000" t="-80000" r="50000" b="180000"/>
          </a:path>
        </a:gradFill>
        <a:blipFill rotWithShape="1">
          <a:blip xmlns:r="http://schemas.openxmlformats.org/officeDocument/2006/relationships" r:embed="rId1">
            <a:duotone>
              <a:schemeClr val="phClr">
                <a:tint val="86000"/>
                <a:alpha val="90000"/>
              </a:schemeClr>
              <a:schemeClr val="phClr">
                <a:shade val="49000"/>
                <a:satMod val="120000"/>
              </a:schemeClr>
            </a:duotone>
          </a:blip>
          <a:stretch/>
        </a:blip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559</TotalTime>
  <Words>1287</Words>
  <Application>Microsoft Macintosh PowerPoint</Application>
  <PresentationFormat>On-screen Show (4:3)</PresentationFormat>
  <Paragraphs>190</Paragraphs>
  <Slides>16</Slides>
  <Notes>14</Notes>
  <HiddenSlides>0</HiddenSlides>
  <MMClips>0</MMClips>
  <ScaleCrop>false</ScaleCrop>
  <HeadingPairs>
    <vt:vector size="4" baseType="variant">
      <vt:variant>
        <vt:lpstr>Theme</vt:lpstr>
      </vt:variant>
      <vt:variant>
        <vt:i4>2</vt:i4>
      </vt:variant>
      <vt:variant>
        <vt:lpstr>Slide Titles</vt:lpstr>
      </vt:variant>
      <vt:variant>
        <vt:i4>16</vt:i4>
      </vt:variant>
    </vt:vector>
  </HeadingPairs>
  <TitlesOfParts>
    <vt:vector size="18" baseType="lpstr">
      <vt:lpstr>Custom Design</vt:lpstr>
      <vt:lpstr>Soho</vt:lpstr>
      <vt:lpstr>Observation and Qualitative Fieldwork</vt:lpstr>
      <vt:lpstr>Summary Guidelines for Qualitative Fieldwork</vt:lpstr>
      <vt:lpstr>Additional Observation Guidelines</vt:lpstr>
      <vt:lpstr>More Observation Guidelines</vt:lpstr>
      <vt:lpstr>Taking Field Notes</vt:lpstr>
      <vt:lpstr>Taking Field Notes</vt:lpstr>
      <vt:lpstr>Taking Field Notes – Example Observation Protocol Example (Creswell, 2007, p. 137) </vt:lpstr>
      <vt:lpstr>Taking Field Notes - Example Observation Protocol Example (Creswell, 2007, p. 137) </vt:lpstr>
      <vt:lpstr>Content Analysis</vt:lpstr>
      <vt:lpstr>Content Analysis (Continued)</vt:lpstr>
      <vt:lpstr>Process of Content Analysis</vt:lpstr>
      <vt:lpstr>Steps in Content Analysis</vt:lpstr>
      <vt:lpstr>Units of Analysis</vt:lpstr>
      <vt:lpstr>Latent vs. Manifest Content</vt:lpstr>
      <vt:lpstr>Qualitative Analysis Lab # 3: Observations</vt:lpstr>
      <vt:lpstr>Observational Videos to be Viewed in Class</vt:lpstr>
    </vt:vector>
  </TitlesOfParts>
  <Company>SCVHHS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Design of Quantitative Survey Instruments</dc:title>
  <dc:creator>Amando.Cablas</dc:creator>
  <cp:lastModifiedBy>Chico Cat</cp:lastModifiedBy>
  <cp:revision>107</cp:revision>
  <dcterms:created xsi:type="dcterms:W3CDTF">2008-02-04T22:35:37Z</dcterms:created>
  <dcterms:modified xsi:type="dcterms:W3CDTF">2013-02-18T10:31:08Z</dcterms:modified>
</cp:coreProperties>
</file>