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6" r:id="rId10"/>
    <p:sldId id="263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E7F"/>
    <a:srgbClr val="006F6C"/>
    <a:srgbClr val="006666"/>
    <a:srgbClr val="8C2633"/>
    <a:srgbClr val="99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80" d="100"/>
          <a:sy n="80" d="100"/>
        </p:scale>
        <p:origin x="114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Black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15000" y="624840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15000" y="5410200"/>
            <a:ext cx="22860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tx1"/>
                </a:solidFill>
                <a:latin typeface="Arial Black" pitchFamily="34" charset="0"/>
              </a:defRPr>
            </a:lvl1pPr>
          </a:lstStyle>
          <a:p>
            <a:r>
              <a:rPr lang="en-US" dirty="0" smtClean="0"/>
              <a:t>Presenter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15000" y="5715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Presenter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385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52400"/>
            <a:ext cx="9144000" cy="563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86000"/>
              </a:prstClr>
            </a:outerShdw>
          </a:effectLst>
        </p:spPr>
        <p:txBody>
          <a:bodyPr/>
          <a:lstStyle>
            <a:lvl1pPr algn="l">
              <a:defRPr sz="3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0AD70E-54AA-4113-8DF9-D65E18586A5A}" type="datetimeFigureOut">
              <a:rPr lang="en-US" smtClean="0"/>
              <a:t>12/8/2014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E368490-29BC-48EE-B7C3-E3BA2041A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729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838200"/>
            <a:ext cx="9144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0" y="838200"/>
            <a:ext cx="9144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1905000" y="6629400"/>
            <a:ext cx="7239000" cy="228600"/>
          </a:xfrm>
          <a:prstGeom prst="rect">
            <a:avLst/>
          </a:prstGeom>
          <a:gradFill flip="none" rotWithShape="1">
            <a:gsLst>
              <a:gs pos="85000">
                <a:srgbClr val="003740"/>
              </a:gs>
              <a:gs pos="0">
                <a:srgbClr val="006E7F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9144000" cy="914400"/>
          </a:xfrm>
          <a:prstGeom prst="rect">
            <a:avLst/>
          </a:prstGeom>
          <a:gradFill>
            <a:gsLst>
              <a:gs pos="88000">
                <a:srgbClr val="003740"/>
              </a:gs>
              <a:gs pos="0">
                <a:srgbClr val="006E7F"/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838200"/>
            <a:ext cx="9144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18" b="32977"/>
          <a:stretch/>
        </p:blipFill>
        <p:spPr>
          <a:xfrm>
            <a:off x="7696200" y="228600"/>
            <a:ext cx="1447800" cy="44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4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animatics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o5zpyyb6gjM" TargetMode="External"/><Relationship Id="rId2" Type="http://schemas.openxmlformats.org/officeDocument/2006/relationships/hyperlink" Target="http://www.animatics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ngr.sjsu.edu/~fayad/FayadsResearchGroup/images/sjsuSpons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716669"/>
            <a:ext cx="4090434" cy="147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gradFill>
            <a:gsLst>
              <a:gs pos="88000">
                <a:srgbClr val="003740"/>
              </a:gs>
              <a:gs pos="0">
                <a:srgbClr val="006E7F"/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838200"/>
            <a:ext cx="914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18" b="32977"/>
          <a:stretch/>
        </p:blipFill>
        <p:spPr>
          <a:xfrm>
            <a:off x="3505200" y="122807"/>
            <a:ext cx="2057400" cy="63919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905000" y="6629400"/>
            <a:ext cx="7239000" cy="228600"/>
          </a:xfrm>
          <a:prstGeom prst="rect">
            <a:avLst/>
          </a:prstGeom>
          <a:gradFill flip="none" rotWithShape="1">
            <a:gsLst>
              <a:gs pos="85000">
                <a:srgbClr val="003740"/>
              </a:gs>
              <a:gs pos="0">
                <a:srgbClr val="006E7F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57200" y="1490247"/>
            <a:ext cx="8229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b="1" dirty="0" smtClean="0">
                <a:latin typeface="Arial Black" pitchFamily="34" charset="0"/>
              </a:rPr>
              <a:t>Moog-Animatics Class 4 SmartMotor Laboratory for SJSU ME 190 Mechatronics Course Project</a:t>
            </a:r>
            <a:endParaRPr lang="en-US" sz="2800" dirty="0"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76500" y="3974812"/>
            <a:ext cx="419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San Jose State University</a:t>
            </a:r>
          </a:p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Department of Mechanical Engineering</a:t>
            </a:r>
          </a:p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ME 190 – Fall 2014</a:t>
            </a:r>
          </a:p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Dr.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Burford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Furman</a:t>
            </a:r>
          </a:p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Josh Cobain</a:t>
            </a:r>
          </a:p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Ryan Reardon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19500" y="5557536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6267CD8-53EE-4758-8CD6-C7FB0FDBF104}" type="datetime4">
              <a:rPr lang="en-US" sz="1600" b="1" smtClean="0">
                <a:latin typeface="Arial" pitchFamily="34" charset="0"/>
                <a:cs typeface="Arial" pitchFamily="34" charset="0"/>
              </a:rPr>
              <a:pPr algn="ctr"/>
              <a:t>December 8, 2014</a:t>
            </a:fld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486" y="3064368"/>
            <a:ext cx="2122205" cy="7048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3064368"/>
            <a:ext cx="1295400" cy="70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101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 Thanks to:</a:t>
            </a:r>
          </a:p>
          <a:p>
            <a:pPr lvl="1"/>
            <a:r>
              <a:rPr lang="en-US" dirty="0" smtClean="0"/>
              <a:t>Dr. </a:t>
            </a:r>
            <a:r>
              <a:rPr lang="en-US" dirty="0" err="1" smtClean="0"/>
              <a:t>Burford</a:t>
            </a:r>
            <a:r>
              <a:rPr lang="en-US" dirty="0" smtClean="0"/>
              <a:t> Furman</a:t>
            </a:r>
          </a:p>
          <a:p>
            <a:pPr lvl="2"/>
            <a:r>
              <a:rPr lang="en-US" dirty="0" smtClean="0"/>
              <a:t>San Jose State University; Department of Mechanical Engineering</a:t>
            </a:r>
          </a:p>
          <a:p>
            <a:pPr lvl="1"/>
            <a:r>
              <a:rPr lang="en-US" dirty="0" smtClean="0"/>
              <a:t>Dave Pap Rocki &amp; Doug Parentice</a:t>
            </a:r>
          </a:p>
          <a:p>
            <a:pPr lvl="2"/>
            <a:r>
              <a:rPr lang="en-US" dirty="0" smtClean="0"/>
              <a:t>Moog-Animatics</a:t>
            </a:r>
          </a:p>
          <a:p>
            <a:pPr lvl="2"/>
            <a:r>
              <a:rPr lang="en-US" dirty="0" smtClean="0">
                <a:hlinkClick r:id="rId2"/>
              </a:rPr>
              <a:t>www.animatics.com</a:t>
            </a:r>
            <a:endParaRPr lang="en-US" dirty="0"/>
          </a:p>
        </p:txBody>
      </p:sp>
      <p:pic>
        <p:nvPicPr>
          <p:cNvPr id="4" name="Picture 2" descr="http://www.engr.sjsu.edu/~fayad/FayadsResearchGroup/images/sjsuSpons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219200"/>
            <a:ext cx="4090434" cy="147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937" y="4056081"/>
            <a:ext cx="2122205" cy="704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851" y="4056081"/>
            <a:ext cx="1295400" cy="70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847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/ 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029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Thank you for your time and attention!</a:t>
            </a:r>
          </a:p>
          <a:p>
            <a:pPr marL="0" indent="0" algn="ctr">
              <a:buNone/>
            </a:pPr>
            <a:r>
              <a:rPr lang="en-US" dirty="0" smtClean="0"/>
              <a:t>Any </a:t>
            </a:r>
            <a:r>
              <a:rPr lang="en-US" dirty="0"/>
              <a:t>questions or comments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For more information on the Moog-Animatics SmartMotor product line, visit: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dirty="0" smtClean="0">
                <a:hlinkClick r:id="rId2"/>
              </a:rPr>
              <a:t>www.animatics.com</a:t>
            </a:r>
            <a:endParaRPr lang="en-US" dirty="0" smtClean="0"/>
          </a:p>
          <a:p>
            <a:r>
              <a:rPr lang="en-US" dirty="0" smtClean="0"/>
              <a:t>View our project video at: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>
                <a:hlinkClick r:id="rId3"/>
              </a:rPr>
              <a:t>http://youtu.be/o5zpyyb6gjM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82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gradFill>
            <a:gsLst>
              <a:gs pos="88000">
                <a:srgbClr val="003740"/>
              </a:gs>
              <a:gs pos="0">
                <a:srgbClr val="006E7F"/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9144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18" b="32977"/>
          <a:stretch/>
        </p:blipFill>
        <p:spPr>
          <a:xfrm>
            <a:off x="7696200" y="228600"/>
            <a:ext cx="1447800" cy="449802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229600" cy="685800"/>
          </a:xfrm>
          <a:effectLst>
            <a:outerShdw blurRad="50800" dist="38100" dir="2700000" algn="tl" rotWithShape="0">
              <a:prstClr val="black">
                <a:alpha val="85000"/>
              </a:prstClr>
            </a:outerShdw>
          </a:effectLst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Presentation Agenda</a:t>
            </a:r>
          </a:p>
        </p:txBody>
      </p:sp>
      <p:sp>
        <p:nvSpPr>
          <p:cNvPr id="8" name="Rectangle 7"/>
          <p:cNvSpPr txBox="1">
            <a:spLocks noChangeArrowheads="1"/>
          </p:cNvSpPr>
          <p:nvPr/>
        </p:nvSpPr>
        <p:spPr bwMode="auto">
          <a:xfrm>
            <a:off x="533400" y="1600200"/>
            <a:ext cx="8229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sz="2400" kern="0" dirty="0">
                <a:solidFill>
                  <a:srgbClr val="000000"/>
                </a:solidFill>
                <a:latin typeface="Arial"/>
              </a:rPr>
              <a:t>Project Purpose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Introduction to the SmartMotor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kern="0" noProof="0" dirty="0" smtClean="0">
                <a:solidFill>
                  <a:srgbClr val="000000"/>
                </a:solidFill>
                <a:latin typeface="Arial"/>
              </a:rPr>
              <a:t>Equipment Used for the Labs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About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Day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One – Intro Lab</a:t>
            </a:r>
            <a:endParaRPr lang="en-US" sz="1800" kern="0" dirty="0">
              <a:solidFill>
                <a:srgbClr val="000000"/>
              </a:solidFill>
              <a:latin typeface="Arial"/>
            </a:endParaRPr>
          </a:p>
          <a:p>
            <a:pPr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About Day Two – Advanced Controls Lab</a:t>
            </a:r>
          </a:p>
          <a:p>
            <a:pPr>
              <a:defRPr/>
            </a:pPr>
            <a:r>
              <a:rPr lang="en-US" sz="2400" kern="0" dirty="0" smtClean="0">
                <a:solidFill>
                  <a:srgbClr val="000000"/>
                </a:solidFill>
                <a:latin typeface="Arial"/>
              </a:rPr>
              <a:t>What We </a:t>
            </a:r>
            <a:r>
              <a:rPr lang="en-US" sz="2400" kern="0" dirty="0" smtClean="0">
                <a:solidFill>
                  <a:srgbClr val="000000"/>
                </a:solidFill>
                <a:latin typeface="Arial"/>
              </a:rPr>
              <a:t>Learned</a:t>
            </a:r>
          </a:p>
          <a:p>
            <a:pPr>
              <a:defRPr/>
            </a:pP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Moving Forward</a:t>
            </a:r>
            <a:endParaRPr kumimoji="0" lang="en-US" sz="2400" b="1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>
              <a:defRPr/>
            </a:pPr>
            <a:r>
              <a:rPr lang="en-US" sz="2400" kern="0" baseline="0" dirty="0" smtClean="0">
                <a:solidFill>
                  <a:srgbClr val="000000"/>
                </a:solidFill>
                <a:latin typeface="Arial"/>
              </a:rPr>
              <a:t>Acknowledgement</a:t>
            </a:r>
          </a:p>
          <a:p>
            <a:pPr>
              <a:defRPr/>
            </a:pPr>
            <a:r>
              <a:rPr lang="en-US" sz="2400" kern="0" dirty="0" smtClean="0">
                <a:solidFill>
                  <a:srgbClr val="000000"/>
                </a:solidFill>
                <a:latin typeface="Arial"/>
              </a:rPr>
              <a:t>Questions / Comments</a:t>
            </a:r>
            <a:r>
              <a:rPr lang="en-US" sz="2400" kern="0" baseline="0" dirty="0" smtClean="0">
                <a:solidFill>
                  <a:srgbClr val="000000"/>
                </a:solidFill>
                <a:latin typeface="Arial"/>
              </a:rPr>
              <a:t> 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05000" y="6629400"/>
            <a:ext cx="7239000" cy="228600"/>
          </a:xfrm>
          <a:prstGeom prst="rect">
            <a:avLst/>
          </a:prstGeom>
          <a:gradFill flip="none" rotWithShape="1">
            <a:gsLst>
              <a:gs pos="85000">
                <a:srgbClr val="003740"/>
              </a:gs>
              <a:gs pos="0">
                <a:srgbClr val="006E7F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14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Introduce ME students to the Moog-Animatics SmartMotor (SM)</a:t>
            </a:r>
          </a:p>
          <a:p>
            <a:r>
              <a:rPr lang="en-US" sz="2800" dirty="0" smtClean="0"/>
              <a:t>Educate ME students on the benefits of using a SM</a:t>
            </a:r>
          </a:p>
          <a:p>
            <a:r>
              <a:rPr lang="en-US" sz="2800" dirty="0" smtClean="0"/>
              <a:t>Give ME students hands-on experience with SM</a:t>
            </a:r>
          </a:p>
          <a:p>
            <a:pPr lvl="1"/>
            <a:r>
              <a:rPr lang="en-US" sz="2400" dirty="0" smtClean="0"/>
              <a:t>Basic functionality</a:t>
            </a:r>
          </a:p>
          <a:p>
            <a:pPr lvl="1"/>
            <a:r>
              <a:rPr lang="en-US" sz="2400" dirty="0" smtClean="0"/>
              <a:t>Programming</a:t>
            </a:r>
            <a:endParaRPr lang="en-US" sz="2400" dirty="0"/>
          </a:p>
          <a:p>
            <a:pPr lvl="1"/>
            <a:r>
              <a:rPr lang="en-US" sz="2400" dirty="0" smtClean="0"/>
              <a:t>PID controls and tuning</a:t>
            </a:r>
          </a:p>
          <a:p>
            <a:r>
              <a:rPr lang="en-US" sz="2800" dirty="0" smtClean="0"/>
              <a:t>Create an on-going relationship with Moog-Animatics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8191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Moog-Animatics SmartMotor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14400" y="1371600"/>
            <a:ext cx="7010400" cy="4267200"/>
            <a:chOff x="245107" y="1091116"/>
            <a:chExt cx="8612884" cy="5470151"/>
          </a:xfrm>
        </p:grpSpPr>
        <p:pic>
          <p:nvPicPr>
            <p:cNvPr id="5" name="Picture 9" descr="C:\Users\cvogt\Pictures\320px-Logistic-curve_sv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907" y="1104480"/>
              <a:ext cx="1368977" cy="911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0" descr="C:\Users\cvogt\Pictures\Brushless-AC-Servo-Motor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6153" y="1216578"/>
              <a:ext cx="1316037" cy="1247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1" descr="C:\Users\cvogt\Pictures\phoca_thumb_l_sm23165d-c_front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2471318"/>
              <a:ext cx="3429000" cy="3291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C:\Users\cvogt\Pictures\IntersilMot3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9616" y="3227789"/>
              <a:ext cx="2238375" cy="1973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3" descr="C:\Users\cvogt\Pictures\Encoder_diagram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107" y="3599787"/>
              <a:ext cx="2262188" cy="1229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245107" y="1092375"/>
              <a:ext cx="1054844" cy="7129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Position </a:t>
              </a:r>
            </a:p>
            <a:p>
              <a:r>
                <a:rPr lang="en-US" sz="1050" dirty="0" smtClean="0"/>
                <a:t>trajectory </a:t>
              </a:r>
            </a:p>
            <a:p>
              <a:r>
                <a:rPr lang="en-US" sz="1050" dirty="0" smtClean="0"/>
                <a:t>generation</a:t>
              </a:r>
              <a:endParaRPr lang="en-US" sz="105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64172" y="2258862"/>
              <a:ext cx="1448896" cy="313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Brushless motor</a:t>
              </a:r>
              <a:endParaRPr lang="en-US" sz="105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17359" y="4482646"/>
              <a:ext cx="855654" cy="313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Encoder</a:t>
              </a:r>
              <a:endParaRPr lang="en-US" sz="105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010400" y="5016840"/>
              <a:ext cx="1251871" cy="313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3-phase drive</a:t>
              </a:r>
              <a:endParaRPr lang="en-US" sz="1050" dirty="0"/>
            </a:p>
          </p:txBody>
        </p:sp>
        <p:pic>
          <p:nvPicPr>
            <p:cNvPr id="14" name="Picture 14" descr="C:\Users\cvogt\AppData\Local\Microsoft\Windows\Temporary Internet Files\Content.IE5\85LLCCGZ\MC900310754[1].wm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640" y="1171933"/>
              <a:ext cx="838200" cy="913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4468842" y="1091116"/>
              <a:ext cx="1492198" cy="513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Digital </a:t>
              </a:r>
            </a:p>
            <a:p>
              <a:r>
                <a:rPr lang="en-US" sz="1050" dirty="0" smtClean="0"/>
                <a:t>Communications</a:t>
              </a:r>
              <a:endParaRPr lang="en-US" sz="1050" dirty="0"/>
            </a:p>
          </p:txBody>
        </p:sp>
        <p:pic>
          <p:nvPicPr>
            <p:cNvPr id="16" name="Picture 15" descr="C:\Users\cvogt\Pictures\IOC_20pin_600034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9616" y="5578902"/>
              <a:ext cx="950724" cy="7805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7328126" y="5728132"/>
              <a:ext cx="485420" cy="313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I/O</a:t>
              </a:r>
              <a:endParaRPr lang="en-US" sz="1050" dirty="0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2795588" y="1640222"/>
              <a:ext cx="1090612" cy="128670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9" idx="3"/>
            </p:cNvCxnSpPr>
            <p:nvPr/>
          </p:nvCxnSpPr>
          <p:spPr>
            <a:xfrm flipV="1">
              <a:off x="2507295" y="4117238"/>
              <a:ext cx="1049811" cy="97411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5791200" y="2471318"/>
              <a:ext cx="990600" cy="957682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5791200" y="4038600"/>
              <a:ext cx="814953" cy="240614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5638800" y="4851978"/>
              <a:ext cx="980816" cy="726924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>
              <a:off x="4533900" y="2015705"/>
              <a:ext cx="12940" cy="727495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16" descr="C:\Users\cvogt\Pictures\300px-PID_en_updated_feedback_svg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289" y="2200456"/>
              <a:ext cx="1887299" cy="1258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342345" y="2471317"/>
              <a:ext cx="500574" cy="313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PID</a:t>
              </a:r>
              <a:endParaRPr lang="en-US" sz="1050" dirty="0"/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2795588" y="3124200"/>
              <a:ext cx="761518" cy="577527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897678" y="5121570"/>
              <a:ext cx="2325767" cy="313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Program execution in motor</a:t>
              </a:r>
              <a:endParaRPr lang="en-US" sz="1050" dirty="0"/>
            </a:p>
          </p:txBody>
        </p:sp>
        <p:pic>
          <p:nvPicPr>
            <p:cNvPr id="28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7198" y="5474093"/>
              <a:ext cx="4406936" cy="1087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9" name="Straight Arrow Connector 28"/>
            <p:cNvCxnSpPr>
              <a:stCxn id="28" idx="0"/>
            </p:cNvCxnSpPr>
            <p:nvPr/>
          </p:nvCxnSpPr>
          <p:spPr>
            <a:xfrm flipV="1">
              <a:off x="3710666" y="4829510"/>
              <a:ext cx="417074" cy="64458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1524000" y="5791200"/>
            <a:ext cx="609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Moog-Animatics SmartMotor = Integrated servo system with advance motion control capabilities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411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5" b="13635"/>
          <a:stretch/>
        </p:blipFill>
        <p:spPr>
          <a:xfrm>
            <a:off x="1600200" y="3733800"/>
            <a:ext cx="2435796" cy="2806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12" b="27778"/>
          <a:stretch/>
        </p:blipFill>
        <p:spPr>
          <a:xfrm>
            <a:off x="4191000" y="3733799"/>
            <a:ext cx="3860800" cy="2819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 Used for the 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7467600" cy="2667000"/>
          </a:xfrm>
          <a:solidFill>
            <a:schemeClr val="bg1">
              <a:alpha val="8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en-US" sz="2400" b="1" dirty="0"/>
              <a:t>All equipment donated by Moog-Animatics </a:t>
            </a:r>
          </a:p>
          <a:p>
            <a:r>
              <a:rPr lang="en-US" sz="2400" dirty="0" smtClean="0"/>
              <a:t>Moog-Animatics SM2315D SmartMotor</a:t>
            </a:r>
          </a:p>
          <a:p>
            <a:r>
              <a:rPr lang="en-US" sz="2400" dirty="0" smtClean="0"/>
              <a:t>24V Power Supply</a:t>
            </a:r>
          </a:p>
          <a:p>
            <a:r>
              <a:rPr lang="en-US" sz="2400" dirty="0" smtClean="0"/>
              <a:t>RS-232 Communication cable with USB adapter</a:t>
            </a:r>
          </a:p>
          <a:p>
            <a:r>
              <a:rPr lang="en-US" sz="2400" dirty="0" smtClean="0"/>
              <a:t>BCD </a:t>
            </a:r>
            <a:r>
              <a:rPr lang="en-US" sz="2400" dirty="0" err="1" smtClean="0"/>
              <a:t>SmartBox</a:t>
            </a:r>
            <a:r>
              <a:rPr lang="en-US" sz="2400" dirty="0" smtClean="0"/>
              <a:t> for interaction with I/O</a:t>
            </a:r>
          </a:p>
          <a:p>
            <a:r>
              <a:rPr lang="en-US" sz="2400" dirty="0" smtClean="0"/>
              <a:t>Pulleys (for use in a mass &amp; pulley system)</a:t>
            </a:r>
          </a:p>
        </p:txBody>
      </p:sp>
    </p:spTree>
    <p:extLst>
      <p:ext uri="{BB962C8B-B14F-4D97-AF65-F5344CB8AC3E}">
        <p14:creationId xmlns:p14="http://schemas.microsoft.com/office/powerpoint/2010/main" val="133133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martMotor Interface - [SMI1]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230634"/>
            <a:ext cx="3968262" cy="31844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230634"/>
            <a:ext cx="2667000" cy="31470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 One Lab -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2743200"/>
          </a:xfrm>
        </p:spPr>
        <p:txBody>
          <a:bodyPr/>
          <a:lstStyle/>
          <a:p>
            <a:r>
              <a:rPr lang="en-US" sz="2800" dirty="0" smtClean="0"/>
              <a:t>Students are introduced to the SM and SMI software</a:t>
            </a:r>
          </a:p>
          <a:p>
            <a:r>
              <a:rPr lang="en-US" sz="2800" dirty="0" smtClean="0"/>
              <a:t>Basic communication and interaction with the SM</a:t>
            </a:r>
          </a:p>
          <a:p>
            <a:r>
              <a:rPr lang="en-US" sz="2800" dirty="0" smtClean="0"/>
              <a:t>Basic programming and accessing of SM I/O using BCD </a:t>
            </a:r>
            <a:r>
              <a:rPr lang="en-US" sz="2800" dirty="0" err="1" smtClean="0"/>
              <a:t>SmartBox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529696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Day Two Lab – Advanced Controls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Students use the </a:t>
            </a:r>
            <a:r>
              <a:rPr lang="en-US" sz="2400" dirty="0" err="1" smtClean="0"/>
              <a:t>SmartMotor’s</a:t>
            </a:r>
            <a:r>
              <a:rPr lang="en-US" sz="2400" dirty="0" smtClean="0"/>
              <a:t> onboard PID controller</a:t>
            </a:r>
          </a:p>
          <a:p>
            <a:r>
              <a:rPr lang="en-US" sz="2400" dirty="0" smtClean="0"/>
              <a:t>P, I, and D gains are changed to simulate a P, PI, and PID controller</a:t>
            </a:r>
          </a:p>
          <a:p>
            <a:r>
              <a:rPr lang="en-US" sz="2400" dirty="0" smtClean="0"/>
              <a:t>The response of the system is observed based on controller type</a:t>
            </a:r>
          </a:p>
          <a:p>
            <a:r>
              <a:rPr lang="en-US" sz="2400" dirty="0" smtClean="0"/>
              <a:t>Students apply control systems knowledge to create their own PID controller as a motor program</a:t>
            </a:r>
          </a:p>
        </p:txBody>
      </p:sp>
      <p:pic>
        <p:nvPicPr>
          <p:cNvPr id="4" name="Picture 16" descr="C:\Users\cvogt\Pictures\300px-PID_en_updated_feedback_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91000"/>
            <a:ext cx="3429000" cy="2190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127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Was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Great learning experience working with Moog-Animatics to create a lab exercise for University students</a:t>
            </a:r>
          </a:p>
          <a:p>
            <a:r>
              <a:rPr lang="en-US" dirty="0" smtClean="0"/>
              <a:t>The benefits and advancements of SmartMotors for motion control applications</a:t>
            </a:r>
          </a:p>
          <a:p>
            <a:r>
              <a:rPr lang="en-US" dirty="0" smtClean="0"/>
              <a:t>Scripted PID controller programming and tuning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124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Implement in ME 190 Lab lesson plan for 2015</a:t>
            </a:r>
          </a:p>
          <a:p>
            <a:r>
              <a:rPr lang="en-US" sz="2800" dirty="0" smtClean="0"/>
              <a:t>Pilot testing of the lab with a graduate-level class in beginning of 2015</a:t>
            </a:r>
          </a:p>
          <a:p>
            <a:r>
              <a:rPr lang="en-US" sz="2800" dirty="0" smtClean="0"/>
              <a:t>Possible additions to the lab:</a:t>
            </a:r>
          </a:p>
          <a:p>
            <a:pPr lvl="1"/>
            <a:r>
              <a:rPr lang="en-US" sz="2000" dirty="0"/>
              <a:t>Coordinated Motion between 2+ </a:t>
            </a:r>
            <a:r>
              <a:rPr lang="en-US" sz="2000" dirty="0" err="1"/>
              <a:t>SmartMotors</a:t>
            </a:r>
            <a:endParaRPr lang="en-US" sz="2000" dirty="0"/>
          </a:p>
          <a:p>
            <a:pPr lvl="1"/>
            <a:r>
              <a:rPr lang="en-US" sz="2000" dirty="0"/>
              <a:t>Communication between a third-party MCU or </a:t>
            </a:r>
            <a:r>
              <a:rPr lang="en-US" sz="2000" dirty="0" err="1"/>
              <a:t>PSoC</a:t>
            </a:r>
            <a:r>
              <a:rPr lang="en-US" sz="2000" dirty="0"/>
              <a:t> using serial communication protocols</a:t>
            </a:r>
          </a:p>
          <a:p>
            <a:pPr lvl="1"/>
            <a:r>
              <a:rPr lang="en-US" sz="2000" dirty="0" err="1"/>
              <a:t>SmartMotor</a:t>
            </a:r>
            <a:r>
              <a:rPr lang="en-US" sz="2000" dirty="0"/>
              <a:t> Sizing based on application requirements and desired motion profiles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151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_190_ProjectPresentation" id="{901265D8-1A93-462A-86E6-C57C8AC0E17B}" vid="{3B6E2DBD-0BFE-4087-AF34-04D876ABCAA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ME_190_ProjectPresentation</Template>
  <TotalTime>8</TotalTime>
  <Words>416</Words>
  <Application>Microsoft Office PowerPoint</Application>
  <PresentationFormat>On-screen Show (4:3)</PresentationFormat>
  <Paragraphs>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Office Theme</vt:lpstr>
      <vt:lpstr>PowerPoint Presentation</vt:lpstr>
      <vt:lpstr>Presentation Agenda</vt:lpstr>
      <vt:lpstr>Project Purpose</vt:lpstr>
      <vt:lpstr>The Moog-Animatics SmartMotor</vt:lpstr>
      <vt:lpstr>Equipment Used for the Labs</vt:lpstr>
      <vt:lpstr>Day One Lab - Introduction</vt:lpstr>
      <vt:lpstr>Day Two Lab – Advanced Controls</vt:lpstr>
      <vt:lpstr>What Was Learned</vt:lpstr>
      <vt:lpstr>Moving Forward</vt:lpstr>
      <vt:lpstr> Acknowledgements</vt:lpstr>
      <vt:lpstr>Questions / Comments</vt:lpstr>
    </vt:vector>
  </TitlesOfParts>
  <Company>Moog Components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Reardon</dc:creator>
  <cp:lastModifiedBy>Ryan Reardon</cp:lastModifiedBy>
  <cp:revision>2</cp:revision>
  <dcterms:created xsi:type="dcterms:W3CDTF">2014-12-06T03:00:09Z</dcterms:created>
  <dcterms:modified xsi:type="dcterms:W3CDTF">2014-12-08T18:41:28Z</dcterms:modified>
</cp:coreProperties>
</file>