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5" r:id="rId3"/>
    <p:sldId id="266" r:id="rId4"/>
    <p:sldId id="257" r:id="rId5"/>
    <p:sldId id="267" r:id="rId6"/>
    <p:sldId id="260" r:id="rId7"/>
    <p:sldId id="258" r:id="rId8"/>
    <p:sldId id="268" r:id="rId9"/>
    <p:sldId id="270" r:id="rId10"/>
    <p:sldId id="271" r:id="rId11"/>
    <p:sldId id="259" r:id="rId12"/>
    <p:sldId id="263" r:id="rId13"/>
    <p:sldId id="264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FC5CB5-9C57-498A-9A8E-603CEB4163A0}" type="datetimeFigureOut">
              <a:rPr lang="en-US" smtClean="0"/>
              <a:t>11/15/2012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46A971-BEEB-4796-B26C-712A6BFE2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667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753E61-7679-4972-9070-8ECD38B8C5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564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920A-AC24-4CC3-8CBA-2A4D7318F953}" type="datetimeFigureOut">
              <a:rPr lang="en-US" smtClean="0"/>
              <a:t>11/15/2012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EA43E-62C0-4B5E-8BE5-59424BDBF9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996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920A-AC24-4CC3-8CBA-2A4D7318F953}" type="datetimeFigureOut">
              <a:rPr lang="en-US" smtClean="0"/>
              <a:t>11/15/2012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EA43E-62C0-4B5E-8BE5-59424BDBF9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203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920A-AC24-4CC3-8CBA-2A4D7318F953}" type="datetimeFigureOut">
              <a:rPr lang="en-US" smtClean="0"/>
              <a:t>11/15/2012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EA43E-62C0-4B5E-8BE5-59424BDBF9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67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920A-AC24-4CC3-8CBA-2A4D7318F953}" type="datetimeFigureOut">
              <a:rPr lang="en-US" smtClean="0"/>
              <a:t>11/15/2012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EA43E-62C0-4B5E-8BE5-59424BDBF9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172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920A-AC24-4CC3-8CBA-2A4D7318F953}" type="datetimeFigureOut">
              <a:rPr lang="en-US" smtClean="0"/>
              <a:t>11/15/2012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EA43E-62C0-4B5E-8BE5-59424BDBF9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593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920A-AC24-4CC3-8CBA-2A4D7318F953}" type="datetimeFigureOut">
              <a:rPr lang="en-US" smtClean="0"/>
              <a:t>11/15/2012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EA43E-62C0-4B5E-8BE5-59424BDBF9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726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920A-AC24-4CC3-8CBA-2A4D7318F953}" type="datetimeFigureOut">
              <a:rPr lang="en-US" smtClean="0"/>
              <a:t>11/15/2012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EA43E-62C0-4B5E-8BE5-59424BDBF9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141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920A-AC24-4CC3-8CBA-2A4D7318F953}" type="datetimeFigureOut">
              <a:rPr lang="en-US" smtClean="0"/>
              <a:t>11/15/2012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EA43E-62C0-4B5E-8BE5-59424BDBF9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93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920A-AC24-4CC3-8CBA-2A4D7318F953}" type="datetimeFigureOut">
              <a:rPr lang="en-US" smtClean="0"/>
              <a:t>11/15/2012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EA43E-62C0-4B5E-8BE5-59424BDBF9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33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920A-AC24-4CC3-8CBA-2A4D7318F953}" type="datetimeFigureOut">
              <a:rPr lang="en-US" smtClean="0"/>
              <a:t>11/15/2012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EA43E-62C0-4B5E-8BE5-59424BDBF9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604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920A-AC24-4CC3-8CBA-2A4D7318F953}" type="datetimeFigureOut">
              <a:rPr lang="en-US" smtClean="0"/>
              <a:t>11/15/2012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EA43E-62C0-4B5E-8BE5-59424BDBF9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631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4920A-AC24-4CC3-8CBA-2A4D7318F953}" type="datetimeFigureOut">
              <a:rPr lang="en-US" smtClean="0"/>
              <a:t>11/15/2012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EA43E-62C0-4B5E-8BE5-59424BDBF9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600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ct.net/faq/spi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forums.parallax.com/showthread.php?99160-List-of-I2C-devices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Serial Communication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886200"/>
            <a:ext cx="6934200" cy="1752600"/>
          </a:xfrm>
        </p:spPr>
        <p:txBody>
          <a:bodyPr/>
          <a:lstStyle/>
          <a:p>
            <a:r>
              <a:rPr lang="en-US" dirty="0" smtClean="0"/>
              <a:t>BJ Furman</a:t>
            </a:r>
          </a:p>
          <a:p>
            <a:r>
              <a:rPr lang="en-US" dirty="0" smtClean="0"/>
              <a:t>ME 106 Fundamentals of Mechatronics</a:t>
            </a:r>
          </a:p>
          <a:p>
            <a:r>
              <a:rPr lang="en-US" dirty="0" smtClean="0"/>
              <a:t>15NOV2012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61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3600" dirty="0" smtClean="0"/>
              <a:t>The </a:t>
            </a:r>
            <a:r>
              <a:rPr lang="en-US" sz="3600" dirty="0" err="1" smtClean="0"/>
              <a:t>Arduino</a:t>
            </a:r>
            <a:r>
              <a:rPr lang="en-US" sz="3600" dirty="0" smtClean="0"/>
              <a:t> can be ‘expanded’ using an I2C port expander device (pcf8574)</a:t>
            </a:r>
            <a:endParaRPr lang="en-US" sz="3600" dirty="0"/>
          </a:p>
        </p:txBody>
      </p:sp>
      <p:sp>
        <p:nvSpPr>
          <p:cNvPr id="4" name="Rectangle 3"/>
          <p:cNvSpPr/>
          <p:nvPr/>
        </p:nvSpPr>
        <p:spPr>
          <a:xfrm>
            <a:off x="1076325" y="6224244"/>
            <a:ext cx="6705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http://garagelab.com/profiles/blogs/tutorial-arduino-i-o-port-expander-with-pcf8574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17384" r="30308" b="15933"/>
          <a:stretch/>
        </p:blipFill>
        <p:spPr bwMode="auto">
          <a:xfrm>
            <a:off x="361952" y="1447800"/>
            <a:ext cx="6572248" cy="4776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http://api.ning.com/files/kWNeJJm8rBvE4qcNF1gKOYTtheWDyiq9LvB0kTJVjgZfHjnhSf9Dwo-BgHKRl7Abf4f*Ev*AfOyvEP7Ax0n1H5fiA637X27h/tutoriali2c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524000"/>
            <a:ext cx="3048000" cy="2143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770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9297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</a:t>
            </a:r>
            <a:r>
              <a:rPr lang="en-US" sz="3200" baseline="30000" dirty="0" smtClean="0"/>
              <a:t>2</a:t>
            </a:r>
            <a:r>
              <a:rPr lang="en-US" sz="3200" dirty="0" smtClean="0"/>
              <a:t>C device – SRF10 </a:t>
            </a:r>
            <a:r>
              <a:rPr lang="en-US" sz="3200" dirty="0"/>
              <a:t>Ultrasonic Range Finder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CA7D-09F6-4B72-ABAD-72B07186A767}" type="datetime1">
              <a:rPr lang="en-US" smtClean="0"/>
              <a:t>11/15/2012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A50E-BAE6-4426-82D3-815483C8565A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466343" y="990600"/>
            <a:ext cx="4991663" cy="2767584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/>
              <a:t>Devantech</a:t>
            </a:r>
            <a:r>
              <a:rPr lang="en-US" dirty="0" smtClean="0"/>
              <a:t> SRF10</a:t>
            </a:r>
          </a:p>
          <a:p>
            <a:pPr lvl="1"/>
            <a:r>
              <a:rPr lang="en-US" dirty="0" smtClean="0"/>
              <a:t>3 cm – 6 m range</a:t>
            </a:r>
          </a:p>
          <a:p>
            <a:pPr lvl="1"/>
            <a:r>
              <a:rPr lang="en-US" dirty="0" smtClean="0"/>
              <a:t>20 Hz max rep rate</a:t>
            </a:r>
          </a:p>
          <a:p>
            <a:pPr lvl="1"/>
            <a:r>
              <a:rPr lang="en-US" dirty="0" smtClean="0"/>
              <a:t>Range results in in., cm., or </a:t>
            </a:r>
            <a:r>
              <a:rPr lang="en-US" dirty="0" err="1" smtClean="0">
                <a:latin typeface="Symbol" pitchFamily="18" charset="2"/>
              </a:rPr>
              <a:t>m</a:t>
            </a:r>
            <a:r>
              <a:rPr lang="en-US" dirty="0" err="1" smtClean="0"/>
              <a:t>s</a:t>
            </a:r>
            <a:r>
              <a:rPr lang="en-US" dirty="0" smtClean="0"/>
              <a:t> </a:t>
            </a:r>
            <a:r>
              <a:rPr lang="en-US" sz="2000" dirty="0" smtClean="0"/>
              <a:t>(time of flight)</a:t>
            </a:r>
            <a:endParaRPr lang="en-US" dirty="0" smtClean="0"/>
          </a:p>
          <a:p>
            <a:pPr lvl="1"/>
            <a:r>
              <a:rPr lang="en-US" dirty="0" smtClean="0"/>
              <a:t>Always a slave </a:t>
            </a:r>
            <a:r>
              <a:rPr lang="en-US" sz="1900" dirty="0" smtClean="0"/>
              <a:t>(default address is 0xE0)</a:t>
            </a:r>
            <a:endParaRPr lang="en-US" dirty="0" smtClean="0"/>
          </a:p>
          <a:p>
            <a:pPr lvl="1"/>
            <a:r>
              <a:rPr lang="en-US" dirty="0" smtClean="0"/>
              <a:t>Four registers: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5458007" y="1003935"/>
            <a:ext cx="3447288" cy="2598135"/>
            <a:chOff x="5458007" y="1003935"/>
            <a:chExt cx="3447288" cy="2598135"/>
          </a:xfrm>
        </p:grpSpPr>
        <p:sp>
          <p:nvSpPr>
            <p:cNvPr id="7" name="Rectangle 6"/>
            <p:cNvSpPr/>
            <p:nvPr/>
          </p:nvSpPr>
          <p:spPr>
            <a:xfrm>
              <a:off x="5458007" y="3340460"/>
              <a:ext cx="3447288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100" dirty="0">
                  <a:latin typeface="Arial" pitchFamily="34" charset="0"/>
                  <a:cs typeface="Arial" pitchFamily="34" charset="0"/>
                </a:rPr>
                <a:t>http://www.robot-electronics.co.uk/htm/srf10tech.htm</a:t>
              </a:r>
            </a:p>
          </p:txBody>
        </p:sp>
        <p:pic>
          <p:nvPicPr>
            <p:cNvPr id="4102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9253" y="1003935"/>
              <a:ext cx="2667000" cy="23336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52" t="71047" r="24048" b="15487"/>
          <a:stretch/>
        </p:blipFill>
        <p:spPr bwMode="auto">
          <a:xfrm>
            <a:off x="897437" y="3661470"/>
            <a:ext cx="7597339" cy="1217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Content Placeholder 5"/>
          <p:cNvSpPr txBox="1">
            <a:spLocks/>
          </p:cNvSpPr>
          <p:nvPr/>
        </p:nvSpPr>
        <p:spPr>
          <a:xfrm>
            <a:off x="466344" y="4882896"/>
            <a:ext cx="3617976" cy="106984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Miriam" pitchFamily="34" charset="-79"/>
                <a:ea typeface="+mn-ea"/>
                <a:cs typeface="Miriam" pitchFamily="34" charset="-79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Miriam" pitchFamily="34" charset="-79"/>
                <a:ea typeface="+mn-ea"/>
                <a:cs typeface="Miriam" pitchFamily="34" charset="-79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Miriam" pitchFamily="34" charset="-79"/>
                <a:ea typeface="+mn-ea"/>
                <a:cs typeface="Miriam" pitchFamily="34" charset="-79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Miriam" pitchFamily="34" charset="-79"/>
                <a:ea typeface="+mn-ea"/>
                <a:cs typeface="Miriam" pitchFamily="34" charset="-79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 smtClean="0"/>
              <a:t>Three commands:</a:t>
            </a:r>
            <a:endParaRPr lang="en-US" dirty="0"/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55308" r="34667" b="31429"/>
          <a:stretch/>
        </p:blipFill>
        <p:spPr bwMode="auto">
          <a:xfrm>
            <a:off x="897437" y="5249157"/>
            <a:ext cx="7328816" cy="1131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90800" y="6356350"/>
            <a:ext cx="4419600" cy="365125"/>
          </a:xfrm>
        </p:spPr>
        <p:txBody>
          <a:bodyPr/>
          <a:lstStyle/>
          <a:p>
            <a:r>
              <a:rPr lang="en-US" dirty="0" smtClean="0"/>
              <a:t>BJ Furman SJSU Mechanical and Aerospace Engineering  ME </a:t>
            </a:r>
            <a:r>
              <a:rPr lang="en-US" dirty="0"/>
              <a:t>1</a:t>
            </a:r>
            <a:r>
              <a:rPr lang="en-US" dirty="0" smtClean="0"/>
              <a:t>06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554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3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3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86512"/>
            <a:ext cx="2133600" cy="365125"/>
          </a:xfrm>
        </p:spPr>
        <p:txBody>
          <a:bodyPr/>
          <a:lstStyle/>
          <a:p>
            <a:fld id="{20AFCA7D-09F6-4B72-ABAD-72B07186A767}" type="datetime1">
              <a:rPr lang="en-US" smtClean="0"/>
              <a:t>11/15/2012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86512"/>
            <a:ext cx="2895600" cy="365125"/>
          </a:xfrm>
        </p:spPr>
        <p:txBody>
          <a:bodyPr/>
          <a:lstStyle/>
          <a:p>
            <a:r>
              <a:rPr lang="en-US" dirty="0" smtClean="0"/>
              <a:t>BJ Furman SJSU Mechanical and Aerospace Engineering  ME 285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86512"/>
            <a:ext cx="2133600" cy="365125"/>
          </a:xfrm>
        </p:spPr>
        <p:txBody>
          <a:bodyPr/>
          <a:lstStyle/>
          <a:p>
            <a:fld id="{E38BA50E-BAE6-4426-82D3-815483C8565A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533399" y="1231392"/>
            <a:ext cx="3514345" cy="5474208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At least one ‘master’ and ‘slave’ needed</a:t>
            </a:r>
          </a:p>
          <a:p>
            <a:r>
              <a:rPr lang="en-US" dirty="0" smtClean="0"/>
              <a:t>Master controls:</a:t>
            </a:r>
          </a:p>
          <a:p>
            <a:pPr lvl="1"/>
            <a:r>
              <a:rPr lang="en-US" dirty="0" smtClean="0"/>
              <a:t>Unidirectional data line, MOSI</a:t>
            </a:r>
          </a:p>
          <a:p>
            <a:pPr lvl="2"/>
            <a:r>
              <a:rPr lang="en-US" dirty="0" smtClean="0"/>
              <a:t>Master Out, Slave In (data from the master to the slave)</a:t>
            </a:r>
          </a:p>
          <a:p>
            <a:pPr lvl="1"/>
            <a:r>
              <a:rPr lang="en-US" dirty="0" smtClean="0"/>
              <a:t>Shared clock line, SCK (synchronizes the data transfer)</a:t>
            </a:r>
          </a:p>
          <a:p>
            <a:pPr lvl="1"/>
            <a:r>
              <a:rPr lang="en-US" dirty="0" smtClean="0"/>
              <a:t>Slave select line(s), SS*</a:t>
            </a:r>
          </a:p>
          <a:p>
            <a:pPr lvl="2"/>
            <a:r>
              <a:rPr lang="en-US" dirty="0" smtClean="0"/>
              <a:t>Which slave to be addressed</a:t>
            </a:r>
          </a:p>
          <a:p>
            <a:r>
              <a:rPr lang="en-US" dirty="0" smtClean="0"/>
              <a:t>Slave controls:</a:t>
            </a:r>
          </a:p>
          <a:p>
            <a:pPr lvl="1"/>
            <a:r>
              <a:rPr lang="en-US" dirty="0" smtClean="0"/>
              <a:t>Unidirectional data line, MISO</a:t>
            </a:r>
          </a:p>
          <a:p>
            <a:pPr lvl="2"/>
            <a:r>
              <a:rPr lang="en-US" dirty="0" smtClean="0"/>
              <a:t>Master In, Slave Out (data from slave to the master)</a:t>
            </a:r>
          </a:p>
          <a:p>
            <a:pPr lvl="2"/>
            <a:r>
              <a:rPr lang="en-US" dirty="0" smtClean="0"/>
              <a:t>Shared by slaves</a:t>
            </a:r>
          </a:p>
          <a:p>
            <a:pPr lvl="2"/>
            <a:r>
              <a:rPr lang="en-US" dirty="0" smtClean="0"/>
              <a:t>Non-selected slaves, “tri-state” their MISO outputs</a:t>
            </a:r>
          </a:p>
          <a:p>
            <a:r>
              <a:rPr lang="en-US" dirty="0" smtClean="0"/>
              <a:t>SPI is a ‘data exchange’ protocol</a:t>
            </a:r>
          </a:p>
          <a:p>
            <a:pPr lvl="1"/>
            <a:r>
              <a:rPr lang="en-US" dirty="0" smtClean="0"/>
              <a:t>As a bit is clocked out of the master and received by the slave, the slave clocks out a bit that is received by the master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745" y="904794"/>
            <a:ext cx="4584192" cy="2844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5248657" y="3862674"/>
            <a:ext cx="276555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>
                <a:latin typeface="Arial" pitchFamily="34" charset="0"/>
                <a:cs typeface="Arial" pitchFamily="34" charset="0"/>
              </a:rPr>
              <a:t>Introduction to Mechatronics, Figure 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7.4  </a:t>
            </a:r>
            <a:r>
              <a:rPr lang="en-US" sz="800" dirty="0">
                <a:latin typeface="Arial" pitchFamily="34" charset="0"/>
                <a:cs typeface="Arial" pitchFamily="34" charset="0"/>
              </a:rPr>
              <a:t>p. 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109.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745" y="4355296"/>
            <a:ext cx="4346448" cy="1599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5181601" y="6109050"/>
            <a:ext cx="276555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>
                <a:latin typeface="Arial" pitchFamily="34" charset="0"/>
                <a:cs typeface="Arial" pitchFamily="34" charset="0"/>
              </a:rPr>
              <a:t>Introduction to Mechatronics, Figure 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7.5  </a:t>
            </a:r>
            <a:r>
              <a:rPr lang="en-US" sz="800" dirty="0">
                <a:latin typeface="Arial" pitchFamily="34" charset="0"/>
                <a:cs typeface="Arial" pitchFamily="34" charset="0"/>
              </a:rPr>
              <a:t>p. 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110.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200" y="274638"/>
            <a:ext cx="8229600" cy="7292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SPI interface and protocol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1887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284" y="1178814"/>
            <a:ext cx="4424162" cy="2899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SPI data transfer modes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CA7D-09F6-4B72-ABAD-72B07186A767}" type="datetime1">
              <a:rPr lang="en-US" smtClean="0"/>
              <a:t>11/15/2012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BJ Furman SJSU Mechanical and Aerospace Engineering  ME 285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A50E-BAE6-4426-82D3-815483C8565A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Four transfer modes</a:t>
            </a:r>
          </a:p>
          <a:p>
            <a:pPr lvl="1"/>
            <a:r>
              <a:rPr lang="en-US" sz="1800" dirty="0" smtClean="0"/>
              <a:t>Mode 0: SCK idle low, rising edge</a:t>
            </a:r>
          </a:p>
          <a:p>
            <a:pPr lvl="1"/>
            <a:r>
              <a:rPr lang="en-US" sz="1800" dirty="0" smtClean="0"/>
              <a:t>Mode 1:</a:t>
            </a:r>
            <a:r>
              <a:rPr lang="en-US" sz="1800" dirty="0"/>
              <a:t> SCK idle low, </a:t>
            </a:r>
            <a:r>
              <a:rPr lang="en-US" sz="1800" dirty="0" smtClean="0"/>
              <a:t>falling edge</a:t>
            </a:r>
          </a:p>
          <a:p>
            <a:pPr lvl="1"/>
            <a:r>
              <a:rPr lang="en-US" sz="1800" dirty="0" smtClean="0"/>
              <a:t>Mode 2: SCK idle high, falling edge</a:t>
            </a:r>
          </a:p>
          <a:p>
            <a:pPr lvl="1"/>
            <a:r>
              <a:rPr lang="en-US" sz="1800" dirty="0" smtClean="0"/>
              <a:t>Mode 3: SCK idle high, rising edge</a:t>
            </a:r>
          </a:p>
          <a:p>
            <a:pPr lvl="2"/>
            <a:r>
              <a:rPr lang="en-US" sz="1400" dirty="0" smtClean="0"/>
              <a:t>Used most often</a:t>
            </a:r>
            <a:endParaRPr 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5760067" y="1863590"/>
            <a:ext cx="869149" cy="338554"/>
          </a:xfrm>
          <a:prstGeom prst="rect">
            <a:avLst/>
          </a:prstGeom>
          <a:solidFill>
            <a:srgbClr val="66FF33"/>
          </a:solidFill>
          <a:ln w="190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Arial" pitchFamily="34" charset="0"/>
                <a:cs typeface="Arial" pitchFamily="34" charset="0"/>
              </a:rPr>
              <a:t>Mode 0</a:t>
            </a:r>
          </a:p>
        </p:txBody>
      </p:sp>
      <p:sp>
        <p:nvSpPr>
          <p:cNvPr id="10" name="Rectangle 9"/>
          <p:cNvSpPr/>
          <p:nvPr/>
        </p:nvSpPr>
        <p:spPr>
          <a:xfrm>
            <a:off x="7137763" y="1863590"/>
            <a:ext cx="869149" cy="338554"/>
          </a:xfrm>
          <a:prstGeom prst="rect">
            <a:avLst/>
          </a:prstGeom>
          <a:solidFill>
            <a:srgbClr val="3366FF">
              <a:alpha val="31000"/>
            </a:srgbClr>
          </a:solidFill>
          <a:ln w="190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Arial" pitchFamily="34" charset="0"/>
                <a:cs typeface="Arial" pitchFamily="34" charset="0"/>
              </a:rPr>
              <a:t>Mode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1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760065" y="4192262"/>
            <a:ext cx="869149" cy="338554"/>
          </a:xfrm>
          <a:prstGeom prst="rect">
            <a:avLst/>
          </a:prstGeom>
          <a:solidFill>
            <a:srgbClr val="FF0000">
              <a:alpha val="31000"/>
            </a:srgbClr>
          </a:solidFill>
          <a:ln w="190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Arial" pitchFamily="34" charset="0"/>
                <a:cs typeface="Arial" pitchFamily="34" charset="0"/>
              </a:rPr>
              <a:t>Mode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2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137761" y="4192262"/>
            <a:ext cx="869149" cy="338554"/>
          </a:xfrm>
          <a:prstGeom prst="rect">
            <a:avLst/>
          </a:prstGeom>
          <a:solidFill>
            <a:srgbClr val="FFFF00">
              <a:alpha val="88000"/>
            </a:srgbClr>
          </a:solidFill>
          <a:ln w="190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1600" dirty="0">
                <a:latin typeface="Arial" pitchFamily="34" charset="0"/>
                <a:cs typeface="Arial" pitchFamily="34" charset="0"/>
              </a:rPr>
              <a:t>Mode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3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161288" y="1655064"/>
            <a:ext cx="713232" cy="0"/>
          </a:xfrm>
          <a:prstGeom prst="line">
            <a:avLst/>
          </a:prstGeom>
          <a:ln w="34925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161288" y="1987296"/>
            <a:ext cx="713232" cy="0"/>
          </a:xfrm>
          <a:prstGeom prst="line">
            <a:avLst/>
          </a:prstGeom>
          <a:ln w="34925">
            <a:solidFill>
              <a:srgbClr val="33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161288" y="2319528"/>
            <a:ext cx="713232" cy="0"/>
          </a:xfrm>
          <a:prstGeom prst="line">
            <a:avLst/>
          </a:prstGeom>
          <a:ln w="34925">
            <a:solidFill>
              <a:srgbClr val="FF0000">
                <a:alpha val="43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161288" y="2651760"/>
            <a:ext cx="713232" cy="0"/>
          </a:xfrm>
          <a:prstGeom prst="line">
            <a:avLst/>
          </a:prstGeom>
          <a:ln w="349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5583937" y="4807554"/>
            <a:ext cx="276555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>
                <a:latin typeface="Arial" pitchFamily="34" charset="0"/>
                <a:cs typeface="Arial" pitchFamily="34" charset="0"/>
              </a:rPr>
              <a:t>Introduction to Mechatronics, Figure 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7.6  </a:t>
            </a:r>
            <a:r>
              <a:rPr lang="en-US" sz="800" dirty="0">
                <a:latin typeface="Arial" pitchFamily="34" charset="0"/>
                <a:cs typeface="Arial" pitchFamily="34" charset="0"/>
              </a:rPr>
              <a:t>p. 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111.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78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9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175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2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175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175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Many digital components use </a:t>
            </a:r>
            <a:r>
              <a:rPr lang="en-US" dirty="0" smtClean="0"/>
              <a:t>SPI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See the (partial) list of SPI devices:</a:t>
            </a:r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http://www.mct.net/faq/spi.html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46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199" y="1254123"/>
            <a:ext cx="4114804" cy="550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918"/>
            <a:ext cx="8153400" cy="715962"/>
          </a:xfrm>
        </p:spPr>
        <p:txBody>
          <a:bodyPr>
            <a:noAutofit/>
          </a:bodyPr>
          <a:lstStyle/>
          <a:p>
            <a:r>
              <a:rPr lang="en-US" sz="3600" dirty="0" smtClean="0"/>
              <a:t>Bit serial communication concepts</a:t>
            </a:r>
            <a:endParaRPr lang="en-US" sz="36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CA7D-09F6-4B72-ABAD-72B07186A767}" type="datetime1">
              <a:rPr lang="en-US" smtClean="0"/>
              <a:t>11/15/2012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A50E-BAE6-4426-82D3-815483C8565A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533399" y="1082040"/>
            <a:ext cx="4916425" cy="2062344"/>
          </a:xfrm>
        </p:spPr>
        <p:txBody>
          <a:bodyPr>
            <a:noAutofit/>
          </a:bodyPr>
          <a:lstStyle/>
          <a:p>
            <a:r>
              <a:rPr lang="en-US" sz="2000" dirty="0" smtClean="0"/>
              <a:t>Serial </a:t>
            </a:r>
            <a:r>
              <a:rPr lang="en-US" sz="2000" dirty="0" smtClean="0">
                <a:sym typeface="Wingdings" pitchFamily="2" charset="2"/>
              </a:rPr>
              <a:t> one bit at a time</a:t>
            </a:r>
          </a:p>
          <a:p>
            <a:r>
              <a:rPr lang="en-US" sz="2000" dirty="0" smtClean="0">
                <a:sym typeface="Wingdings" pitchFamily="2" charset="2"/>
              </a:rPr>
              <a:t>Most often using </a:t>
            </a:r>
            <a:r>
              <a:rPr lang="en-US" sz="2000" i="1" u="sng" dirty="0" smtClean="0">
                <a:sym typeface="Wingdings" pitchFamily="2" charset="2"/>
              </a:rPr>
              <a:t>logic level</a:t>
            </a:r>
            <a:r>
              <a:rPr lang="en-US" sz="2000" dirty="0" smtClean="0">
                <a:sym typeface="Wingdings" pitchFamily="2" charset="2"/>
              </a:rPr>
              <a:t> signals</a:t>
            </a:r>
            <a:endParaRPr lang="en-US" sz="2000" dirty="0">
              <a:sym typeface="Wingdings" pitchFamily="2" charset="2"/>
            </a:endParaRPr>
          </a:p>
          <a:p>
            <a:r>
              <a:rPr lang="en-US" sz="2000" dirty="0">
                <a:sym typeface="Wingdings" pitchFamily="2" charset="2"/>
              </a:rPr>
              <a:t>T</a:t>
            </a:r>
            <a:r>
              <a:rPr lang="en-US" sz="2000" dirty="0" smtClean="0">
                <a:sym typeface="Wingdings" pitchFamily="2" charset="2"/>
              </a:rPr>
              <a:t>iming information needs to be shared between sender and receiver</a:t>
            </a:r>
          </a:p>
          <a:p>
            <a:pPr lvl="1"/>
            <a:r>
              <a:rPr lang="en-US" sz="1800" dirty="0" smtClean="0">
                <a:sym typeface="Wingdings" pitchFamily="2" charset="2"/>
              </a:rPr>
              <a:t>Transitions between bits, duration of a bit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49825" y="1921098"/>
            <a:ext cx="276555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>
                <a:latin typeface="Arial" pitchFamily="34" charset="0"/>
                <a:cs typeface="Arial" pitchFamily="34" charset="0"/>
              </a:rPr>
              <a:t>Introduction to Mechatronics, Figure 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7.2  </a:t>
            </a:r>
            <a:r>
              <a:rPr lang="en-US" sz="800" dirty="0">
                <a:latin typeface="Arial" pitchFamily="34" charset="0"/>
                <a:cs typeface="Arial" pitchFamily="34" charset="0"/>
              </a:rPr>
              <a:t>p. 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107.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608" y="2912160"/>
            <a:ext cx="4191000" cy="315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Content Placeholder 5"/>
          <p:cNvSpPr txBox="1">
            <a:spLocks/>
          </p:cNvSpPr>
          <p:nvPr/>
        </p:nvSpPr>
        <p:spPr>
          <a:xfrm>
            <a:off x="569688" y="3233750"/>
            <a:ext cx="3842655" cy="2481250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Miriam" pitchFamily="34" charset="-79"/>
                <a:ea typeface="+mn-ea"/>
                <a:cs typeface="Miriam" pitchFamily="34" charset="-79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Miriam" pitchFamily="34" charset="-79"/>
                <a:ea typeface="+mn-ea"/>
                <a:cs typeface="Miriam" pitchFamily="34" charset="-79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Miriam" pitchFamily="34" charset="-79"/>
                <a:ea typeface="+mn-ea"/>
                <a:cs typeface="Miriam" pitchFamily="34" charset="-79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Miriam" pitchFamily="34" charset="-79"/>
                <a:ea typeface="+mn-ea"/>
                <a:cs typeface="Miriam" pitchFamily="34" charset="-79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ym typeface="Wingdings" pitchFamily="2" charset="2"/>
              </a:rPr>
              <a:t>Two major types of bit serial protocols</a:t>
            </a:r>
          </a:p>
          <a:p>
            <a:pPr lvl="1"/>
            <a:r>
              <a:rPr lang="en-US" sz="1600" dirty="0">
                <a:latin typeface="Arial" pitchFamily="34" charset="0"/>
                <a:cs typeface="Arial" pitchFamily="34" charset="0"/>
                <a:sym typeface="Wingdings" pitchFamily="2" charset="2"/>
              </a:rPr>
              <a:t>Synchronous (shared clock</a:t>
            </a:r>
            <a:r>
              <a:rPr lang="en-US" sz="16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)</a:t>
            </a:r>
          </a:p>
          <a:p>
            <a:pPr lvl="2"/>
            <a:r>
              <a:rPr lang="en-US" sz="12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Ex. SPI, I</a:t>
            </a:r>
            <a:r>
              <a:rPr lang="en-US" sz="1200" baseline="300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2</a:t>
            </a:r>
            <a:r>
              <a:rPr lang="en-US" sz="12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C</a:t>
            </a:r>
            <a:endParaRPr lang="en-US" sz="1200" dirty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1"/>
            <a:r>
              <a:rPr lang="en-US" sz="1600" dirty="0">
                <a:latin typeface="Arial" pitchFamily="34" charset="0"/>
                <a:cs typeface="Arial" pitchFamily="34" charset="0"/>
                <a:sym typeface="Wingdings" pitchFamily="2" charset="2"/>
              </a:rPr>
              <a:t>Asynchronous (</a:t>
            </a:r>
            <a:r>
              <a:rPr lang="en-US" sz="16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no shared clock)</a:t>
            </a:r>
            <a:endParaRPr lang="en-US" sz="1600" dirty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2"/>
            <a:r>
              <a:rPr lang="en-US" sz="12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Sender </a:t>
            </a:r>
            <a:r>
              <a:rPr lang="en-US" sz="1200" dirty="0">
                <a:latin typeface="Arial" pitchFamily="34" charset="0"/>
                <a:cs typeface="Arial" pitchFamily="34" charset="0"/>
                <a:sym typeface="Wingdings" pitchFamily="2" charset="2"/>
              </a:rPr>
              <a:t>and receiver maintain independent </a:t>
            </a:r>
            <a:r>
              <a:rPr lang="en-US" sz="12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clocks </a:t>
            </a:r>
            <a:endParaRPr lang="en-US" sz="1200" dirty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3"/>
            <a:r>
              <a:rPr lang="en-US" sz="12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Ex. RS-232, USB</a:t>
            </a:r>
          </a:p>
        </p:txBody>
      </p:sp>
      <p:sp>
        <p:nvSpPr>
          <p:cNvPr id="8" name="Rectangle 7"/>
          <p:cNvSpPr/>
          <p:nvPr/>
        </p:nvSpPr>
        <p:spPr>
          <a:xfrm>
            <a:off x="5275953" y="6097979"/>
            <a:ext cx="333464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http://www.quatech.com/support/figures/async1.gif</a:t>
            </a: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90800" y="6356350"/>
            <a:ext cx="4419600" cy="365125"/>
          </a:xfrm>
        </p:spPr>
        <p:txBody>
          <a:bodyPr/>
          <a:lstStyle/>
          <a:p>
            <a:r>
              <a:rPr lang="en-US" dirty="0" smtClean="0"/>
              <a:t>BJ Furman SJSU Mechanical and Aerospace Engineering  ME </a:t>
            </a:r>
            <a:r>
              <a:rPr lang="en-US" dirty="0"/>
              <a:t>1</a:t>
            </a:r>
            <a:r>
              <a:rPr lang="en-US" dirty="0" smtClean="0"/>
              <a:t>06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69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875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5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175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9" dur="1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Synchronous serial communication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CA7D-09F6-4B72-ABAD-72B07186A767}" type="datetime1">
              <a:rPr lang="en-US" smtClean="0"/>
              <a:t>11/15/2012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A50E-BAE6-4426-82D3-815483C8565A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Characteristics of synchronous serial</a:t>
            </a:r>
          </a:p>
          <a:p>
            <a:pPr lvl="1"/>
            <a:r>
              <a:rPr lang="en-US" dirty="0" smtClean="0"/>
              <a:t>At least one connection for serial data</a:t>
            </a:r>
          </a:p>
          <a:p>
            <a:pPr lvl="1"/>
            <a:r>
              <a:rPr lang="en-US" dirty="0" smtClean="0"/>
              <a:t>A clock connection</a:t>
            </a:r>
          </a:p>
          <a:p>
            <a:pPr lvl="1"/>
            <a:r>
              <a:rPr lang="en-US" dirty="0" smtClean="0"/>
              <a:t>Shared ground</a:t>
            </a:r>
          </a:p>
          <a:p>
            <a:r>
              <a:rPr lang="en-US" dirty="0" smtClean="0"/>
              <a:t>Common types</a:t>
            </a:r>
          </a:p>
          <a:p>
            <a:pPr lvl="1"/>
            <a:r>
              <a:rPr lang="en-US" b="1" u="sng" dirty="0" smtClean="0"/>
              <a:t>S</a:t>
            </a:r>
            <a:r>
              <a:rPr lang="en-US" dirty="0" smtClean="0"/>
              <a:t>erial </a:t>
            </a:r>
            <a:r>
              <a:rPr lang="en-US" b="1" u="sng" dirty="0" smtClean="0"/>
              <a:t>P</a:t>
            </a:r>
            <a:r>
              <a:rPr lang="en-US" dirty="0" smtClean="0"/>
              <a:t>eripheral </a:t>
            </a:r>
            <a:r>
              <a:rPr lang="en-US" b="1" u="sng" dirty="0" smtClean="0"/>
              <a:t>I</a:t>
            </a:r>
            <a:r>
              <a:rPr lang="en-US" dirty="0" smtClean="0"/>
              <a:t>nterface </a:t>
            </a:r>
            <a:r>
              <a:rPr lang="en-US" sz="2000" dirty="0" smtClean="0"/>
              <a:t>(</a:t>
            </a:r>
            <a:r>
              <a:rPr lang="en-US" sz="2000" b="1" dirty="0" smtClean="0"/>
              <a:t>SPI</a:t>
            </a:r>
            <a:r>
              <a:rPr lang="en-US" sz="2000" dirty="0" smtClean="0"/>
              <a:t>, developed by </a:t>
            </a:r>
            <a:r>
              <a:rPr lang="en-US" sz="2000" dirty="0" err="1" smtClean="0"/>
              <a:t>Freescale</a:t>
            </a:r>
            <a:r>
              <a:rPr lang="en-US" sz="2000" dirty="0" smtClean="0"/>
              <a:t>)</a:t>
            </a:r>
            <a:endParaRPr lang="en-US" dirty="0" smtClean="0"/>
          </a:p>
          <a:p>
            <a:pPr lvl="1"/>
            <a:r>
              <a:rPr lang="en-US" b="1" u="sng" dirty="0" smtClean="0"/>
              <a:t>I</a:t>
            </a:r>
            <a:r>
              <a:rPr lang="en-US" dirty="0" smtClean="0"/>
              <a:t>nter-</a:t>
            </a:r>
            <a:r>
              <a:rPr lang="en-US" b="1" u="sng" dirty="0" smtClean="0"/>
              <a:t>I</a:t>
            </a:r>
            <a:r>
              <a:rPr lang="en-US" dirty="0" smtClean="0"/>
              <a:t>ntegrated </a:t>
            </a:r>
            <a:r>
              <a:rPr lang="en-US" b="1" u="sng" dirty="0" smtClean="0"/>
              <a:t>C</a:t>
            </a:r>
            <a:r>
              <a:rPr lang="en-US" dirty="0" smtClean="0"/>
              <a:t>ircuit bus </a:t>
            </a:r>
            <a:r>
              <a:rPr lang="en-US" sz="2000" dirty="0" smtClean="0"/>
              <a:t>(</a:t>
            </a:r>
            <a:r>
              <a:rPr lang="en-US" sz="2000" b="1" dirty="0" smtClean="0"/>
              <a:t>I</a:t>
            </a:r>
            <a:r>
              <a:rPr lang="en-US" sz="2000" b="1" baseline="30000" dirty="0" smtClean="0"/>
              <a:t>2</a:t>
            </a:r>
            <a:r>
              <a:rPr lang="en-US" sz="2000" b="1" dirty="0" smtClean="0"/>
              <a:t>C</a:t>
            </a:r>
            <a:r>
              <a:rPr lang="en-US" sz="2000" dirty="0" smtClean="0"/>
              <a:t>, developed by Philips (NXT))</a:t>
            </a:r>
            <a:endParaRPr lang="en-US" dirty="0" smtClean="0"/>
          </a:p>
          <a:p>
            <a:r>
              <a:rPr lang="en-US" dirty="0" err="1" smtClean="0"/>
              <a:t>Arduino</a:t>
            </a:r>
            <a:r>
              <a:rPr lang="en-US" dirty="0" smtClean="0"/>
              <a:t> support</a:t>
            </a:r>
          </a:p>
          <a:p>
            <a:pPr lvl="1"/>
            <a:r>
              <a:rPr lang="en-US" dirty="0" smtClean="0"/>
              <a:t>I</a:t>
            </a:r>
            <a:r>
              <a:rPr lang="en-US" baseline="30000" dirty="0" smtClean="0"/>
              <a:t>2</a:t>
            </a:r>
            <a:r>
              <a:rPr lang="en-US" dirty="0" smtClean="0"/>
              <a:t>C and SPI</a:t>
            </a:r>
          </a:p>
          <a:p>
            <a:pPr lvl="2"/>
            <a:r>
              <a:rPr lang="en-US" dirty="0" smtClean="0"/>
              <a:t>See next slide	</a:t>
            </a:r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90800" y="6356350"/>
            <a:ext cx="4419600" cy="365125"/>
          </a:xfrm>
        </p:spPr>
        <p:txBody>
          <a:bodyPr/>
          <a:lstStyle/>
          <a:p>
            <a:r>
              <a:rPr lang="en-US" dirty="0" smtClean="0"/>
              <a:t>BJ Furman SJSU Mechanical and Aerospace Engineering  ME </a:t>
            </a:r>
            <a:r>
              <a:rPr lang="en-US" dirty="0"/>
              <a:t>1</a:t>
            </a:r>
            <a:r>
              <a:rPr lang="en-US" dirty="0" smtClean="0"/>
              <a:t>06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169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825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7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3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675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25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25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</a:t>
            </a:r>
            <a:r>
              <a:rPr lang="en-US" baseline="30000" dirty="0" smtClean="0"/>
              <a:t>2</a:t>
            </a:r>
            <a:r>
              <a:rPr lang="en-US" dirty="0" smtClean="0"/>
              <a:t>C 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CA7D-09F6-4B72-ABAD-72B07186A767}" type="datetime1">
              <a:rPr lang="en-US" smtClean="0"/>
              <a:t>11/15/2012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90800" y="6356350"/>
            <a:ext cx="4419600" cy="365125"/>
          </a:xfrm>
        </p:spPr>
        <p:txBody>
          <a:bodyPr/>
          <a:lstStyle/>
          <a:p>
            <a:r>
              <a:rPr lang="en-US" dirty="0" smtClean="0"/>
              <a:t>BJ Furman SJSU Mechanical and Aerospace Engineering  ME </a:t>
            </a:r>
            <a:r>
              <a:rPr lang="en-US" dirty="0"/>
              <a:t>1</a:t>
            </a:r>
            <a:r>
              <a:rPr lang="en-US" dirty="0" smtClean="0"/>
              <a:t>06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A50E-BAE6-4426-82D3-815483C8565A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533400" y="990600"/>
            <a:ext cx="3041904" cy="5318760"/>
          </a:xfrm>
        </p:spPr>
        <p:txBody>
          <a:bodyPr>
            <a:noAutofit/>
          </a:bodyPr>
          <a:lstStyle/>
          <a:p>
            <a:r>
              <a:rPr lang="en-US" sz="1800" dirty="0" smtClean="0"/>
              <a:t>Developed in 1982 by Philips (now NXP)</a:t>
            </a:r>
          </a:p>
          <a:p>
            <a:pPr lvl="1"/>
            <a:r>
              <a:rPr lang="en-US" sz="1600" dirty="0" smtClean="0"/>
              <a:t>To connect CPU to peripherals in televisions</a:t>
            </a:r>
          </a:p>
          <a:p>
            <a:r>
              <a:rPr lang="en-US" sz="1800" dirty="0" smtClean="0"/>
              <a:t>Two signal lines, both are ‘</a:t>
            </a:r>
            <a:r>
              <a:rPr lang="en-US" sz="1800" i="1" dirty="0" smtClean="0"/>
              <a:t>open drain</a:t>
            </a:r>
            <a:r>
              <a:rPr lang="en-US" sz="1800" dirty="0" smtClean="0"/>
              <a:t>’, thus pull-up resistors are needed</a:t>
            </a:r>
          </a:p>
          <a:p>
            <a:pPr lvl="1"/>
            <a:r>
              <a:rPr lang="en-US" sz="1600" dirty="0" smtClean="0"/>
              <a:t>SDA (serial data)</a:t>
            </a:r>
          </a:p>
          <a:p>
            <a:pPr lvl="1"/>
            <a:r>
              <a:rPr lang="en-US" sz="1600" dirty="0" smtClean="0"/>
              <a:t>SCL (serial clock)</a:t>
            </a:r>
          </a:p>
          <a:p>
            <a:r>
              <a:rPr lang="en-US" sz="1800" dirty="0" smtClean="0"/>
              <a:t>Devices are either masters or slaves</a:t>
            </a:r>
          </a:p>
          <a:p>
            <a:pPr lvl="1"/>
            <a:r>
              <a:rPr lang="en-US" sz="1600" dirty="0" smtClean="0"/>
              <a:t>Master is the device that always drives SCL and initiates a transfer</a:t>
            </a:r>
          </a:p>
          <a:p>
            <a:r>
              <a:rPr lang="en-US" sz="1800" dirty="0" smtClean="0"/>
              <a:t>Each device has an address</a:t>
            </a:r>
          </a:p>
          <a:p>
            <a:r>
              <a:rPr lang="en-US" sz="1800" dirty="0" smtClean="0"/>
              <a:t>Data is sent in 8 bit bytes</a:t>
            </a:r>
            <a:endParaRPr lang="en-US" sz="1800" dirty="0"/>
          </a:p>
        </p:txBody>
      </p:sp>
      <p:grpSp>
        <p:nvGrpSpPr>
          <p:cNvPr id="8" name="Group 7"/>
          <p:cNvGrpSpPr/>
          <p:nvPr/>
        </p:nvGrpSpPr>
        <p:grpSpPr>
          <a:xfrm>
            <a:off x="3529584" y="1190122"/>
            <a:ext cx="5596128" cy="3489858"/>
            <a:chOff x="3529584" y="1190122"/>
            <a:chExt cx="5596128" cy="3489858"/>
          </a:xfrm>
        </p:grpSpPr>
        <p:pic>
          <p:nvPicPr>
            <p:cNvPr id="2050" name="Picture 2" descr="I2C bus topology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8" r="1593" b="23538"/>
            <a:stretch/>
          </p:blipFill>
          <p:spPr bwMode="auto">
            <a:xfrm>
              <a:off x="3575304" y="1190122"/>
              <a:ext cx="5428653" cy="32710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3529584" y="4433759"/>
              <a:ext cx="5596128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dirty="0">
                  <a:latin typeface="Arial" pitchFamily="34" charset="0"/>
                  <a:cs typeface="Arial" pitchFamily="34" charset="0"/>
                </a:rPr>
                <a:t>http://www.byteparadigm.com/kb/article/AA-00255/22/Introduction-to-SPI-and-IC-protocols.html</a:t>
              </a:r>
            </a:p>
          </p:txBody>
        </p:sp>
      </p:grpSp>
      <p:sp>
        <p:nvSpPr>
          <p:cNvPr id="9" name="Rectangle 8"/>
          <p:cNvSpPr/>
          <p:nvPr/>
        </p:nvSpPr>
        <p:spPr>
          <a:xfrm>
            <a:off x="4151376" y="5121902"/>
            <a:ext cx="4187952" cy="523220"/>
          </a:xfrm>
          <a:prstGeom prst="rect">
            <a:avLst/>
          </a:prstGeom>
          <a:solidFill>
            <a:srgbClr val="FFFF00">
              <a:alpha val="67000"/>
            </a:srgbClr>
          </a:solidFill>
        </p:spPr>
        <p:txBody>
          <a:bodyPr wrap="square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Use 1.2k - 2.2k pull up resistors for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Vcc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= 3.3 V</a:t>
            </a:r>
          </a:p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or 1.8 - 3.3k resistors for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Vcc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= 5 V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40370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An I2C master with one or more I2C slav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72" t="27183" r="7092" b="38042"/>
          <a:stretch/>
        </p:blipFill>
        <p:spPr bwMode="auto">
          <a:xfrm>
            <a:off x="426163" y="2052735"/>
            <a:ext cx="8453535" cy="2649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439058" y="170889"/>
            <a:ext cx="8001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Analog pins 4 (SCL) and 5 (SDA) must be pulled up, and a common ground is needed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1615440" y="5771535"/>
            <a:ext cx="60807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Margolis, M. (2012). </a:t>
            </a:r>
            <a:r>
              <a:rPr lang="en-US" sz="1100" dirty="0" err="1" smtClean="0">
                <a:latin typeface="Arial" pitchFamily="34" charset="0"/>
                <a:cs typeface="Arial" pitchFamily="34" charset="0"/>
              </a:rPr>
              <a:t>Arduino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 Cookbook, O’Reilly Media, Inc., Sebastopol, CA, p. 422.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869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Using a 3.3V device with a logic-level translat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3" t="21786" r="7231" b="41107"/>
          <a:stretch/>
        </p:blipFill>
        <p:spPr bwMode="auto">
          <a:xfrm>
            <a:off x="344659" y="2015197"/>
            <a:ext cx="8454683" cy="2827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689316" y="381000"/>
            <a:ext cx="79212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smtClean="0"/>
              <a:t>You may need to shift the voltage level from 5 V (</a:t>
            </a:r>
            <a:r>
              <a:rPr lang="en-US" sz="3000" dirty="0" err="1" smtClean="0"/>
              <a:t>Arduino</a:t>
            </a:r>
            <a:r>
              <a:rPr lang="en-US" sz="3000" dirty="0" smtClean="0"/>
              <a:t>) to 3.3 V for some sensors</a:t>
            </a:r>
            <a:endParaRPr lang="en-US" sz="3000" dirty="0"/>
          </a:p>
        </p:txBody>
      </p:sp>
      <p:sp>
        <p:nvSpPr>
          <p:cNvPr id="7" name="Rectangle 6"/>
          <p:cNvSpPr/>
          <p:nvPr/>
        </p:nvSpPr>
        <p:spPr>
          <a:xfrm>
            <a:off x="1615440" y="5771535"/>
            <a:ext cx="60807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Margolis, M. (2012). </a:t>
            </a:r>
            <a:r>
              <a:rPr lang="en-US" sz="1100" dirty="0" err="1" smtClean="0">
                <a:latin typeface="Arial" pitchFamily="34" charset="0"/>
                <a:cs typeface="Arial" pitchFamily="34" charset="0"/>
              </a:rPr>
              <a:t>Arduino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 Cookbook, O’Reilly Media, Inc., Sebastopol, CA, p. 423.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949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5027" y="3671091"/>
            <a:ext cx="2628894" cy="411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dirty="0" smtClean="0"/>
              <a:t>I</a:t>
            </a:r>
            <a:r>
              <a:rPr lang="en-US" baseline="30000" dirty="0" smtClean="0"/>
              <a:t>2</a:t>
            </a:r>
            <a:r>
              <a:rPr lang="en-US" dirty="0" smtClean="0"/>
              <a:t>C protocol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CA7D-09F6-4B72-ABAD-72B07186A767}" type="datetime1">
              <a:rPr lang="en-US" smtClean="0"/>
              <a:t>11/15/2012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A50E-BAE6-4426-82D3-815483C8565A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533400" y="990600"/>
            <a:ext cx="8354568" cy="2931804"/>
          </a:xfrm>
        </p:spPr>
        <p:txBody>
          <a:bodyPr>
            <a:normAutofit fontScale="85000" lnSpcReduction="20000"/>
          </a:bodyPr>
          <a:lstStyle/>
          <a:p>
            <a:r>
              <a:rPr lang="en-US" sz="2000" dirty="0" smtClean="0"/>
              <a:t>Master initiates transfer with a START bit (SDA from high to low while SCL is high</a:t>
            </a:r>
          </a:p>
          <a:p>
            <a:r>
              <a:rPr lang="en-US" sz="2000" dirty="0" smtClean="0"/>
              <a:t>Slave address (7 or 10 bits, 7 is most common)</a:t>
            </a:r>
          </a:p>
          <a:p>
            <a:r>
              <a:rPr lang="en-US" sz="2000" dirty="0" smtClean="0"/>
              <a:t>Transfer type (1 bit: 0 to write, 1 to read)</a:t>
            </a:r>
          </a:p>
          <a:p>
            <a:pPr lvl="1"/>
            <a:r>
              <a:rPr lang="en-US" sz="1800" dirty="0" smtClean="0"/>
              <a:t>All ICs compare address to their address</a:t>
            </a:r>
          </a:p>
          <a:p>
            <a:pPr lvl="2"/>
            <a:r>
              <a:rPr lang="en-US" sz="1400" dirty="0" smtClean="0"/>
              <a:t>If address matches, device sends an ACKNOWLEDGE signal</a:t>
            </a:r>
          </a:p>
          <a:p>
            <a:pPr lvl="2"/>
            <a:r>
              <a:rPr lang="en-US" sz="1400" dirty="0" smtClean="0"/>
              <a:t>If address does not match, device waits until bus is released by</a:t>
            </a:r>
            <a:br>
              <a:rPr lang="en-US" sz="1400" dirty="0" smtClean="0"/>
            </a:br>
            <a:r>
              <a:rPr lang="en-US" sz="1400" dirty="0" smtClean="0"/>
              <a:t>STOP condition</a:t>
            </a:r>
          </a:p>
          <a:p>
            <a:r>
              <a:rPr lang="en-US" sz="2000" dirty="0" smtClean="0"/>
              <a:t>Once master receives </a:t>
            </a:r>
            <a:r>
              <a:rPr lang="en-US" sz="1600" dirty="0" smtClean="0"/>
              <a:t>ACKNOWLEDGE</a:t>
            </a:r>
            <a:r>
              <a:rPr lang="en-US" sz="2000" dirty="0" smtClean="0"/>
              <a:t>,</a:t>
            </a:r>
            <a:br>
              <a:rPr lang="en-US" sz="2000" dirty="0" smtClean="0"/>
            </a:br>
            <a:r>
              <a:rPr lang="en-US" sz="2000" dirty="0" smtClean="0"/>
              <a:t>it then sends (writes) or receives (reads) data</a:t>
            </a:r>
          </a:p>
          <a:p>
            <a:pPr lvl="1"/>
            <a:r>
              <a:rPr lang="en-US" sz="1800" dirty="0" smtClean="0"/>
              <a:t>Receiver sends back ACKNOWLEDGE</a:t>
            </a:r>
            <a:r>
              <a:rPr lang="en-US" sz="1800" dirty="0"/>
              <a:t> </a:t>
            </a:r>
            <a:r>
              <a:rPr lang="en-US" sz="1800" dirty="0" smtClean="0"/>
              <a:t>for each byte</a:t>
            </a:r>
            <a:br>
              <a:rPr lang="en-US" sz="1800" dirty="0" smtClean="0"/>
            </a:br>
            <a:r>
              <a:rPr lang="en-US" sz="1800" dirty="0" smtClean="0"/>
              <a:t>received</a:t>
            </a:r>
          </a:p>
          <a:p>
            <a:r>
              <a:rPr lang="en-US" sz="2000" dirty="0" smtClean="0"/>
              <a:t>Master concludes the transfer with STOP bit</a:t>
            </a:r>
            <a:endParaRPr lang="en-US" sz="2000" dirty="0"/>
          </a:p>
        </p:txBody>
      </p:sp>
      <p:pic>
        <p:nvPicPr>
          <p:cNvPr id="3074" name="Picture 2" descr="Details on I2C protocol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" t="1786" r="2143" b="88987"/>
          <a:stretch/>
        </p:blipFill>
        <p:spPr bwMode="auto">
          <a:xfrm>
            <a:off x="734954" y="4117286"/>
            <a:ext cx="6400800" cy="404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3" t="25264" r="2254" b="65607"/>
          <a:stretch/>
        </p:blipFill>
        <p:spPr bwMode="auto">
          <a:xfrm>
            <a:off x="734954" y="4864386"/>
            <a:ext cx="6400800" cy="402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" t="48822" r="2485" b="42344"/>
          <a:stretch/>
        </p:blipFill>
        <p:spPr bwMode="auto">
          <a:xfrm>
            <a:off x="734954" y="5612238"/>
            <a:ext cx="6400800" cy="39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586374" y="3805092"/>
            <a:ext cx="36141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General structure of a 2-byte transfer</a:t>
            </a:r>
            <a:endParaRPr lang="en-US" sz="1400" dirty="0"/>
          </a:p>
        </p:txBody>
      </p:sp>
      <p:sp>
        <p:nvSpPr>
          <p:cNvPr id="12" name="Rectangle 11"/>
          <p:cNvSpPr/>
          <p:nvPr/>
        </p:nvSpPr>
        <p:spPr>
          <a:xfrm>
            <a:off x="586374" y="4615860"/>
            <a:ext cx="55526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Writing 2-bytes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(shaded bits are put on the bus by the master)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1400" dirty="0"/>
          </a:p>
        </p:txBody>
      </p:sp>
      <p:sp>
        <p:nvSpPr>
          <p:cNvPr id="13" name="Rectangle 12"/>
          <p:cNvSpPr/>
          <p:nvPr/>
        </p:nvSpPr>
        <p:spPr>
          <a:xfrm>
            <a:off x="586374" y="5344332"/>
            <a:ext cx="62201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Reading 2-bytes</a:t>
            </a:r>
            <a:r>
              <a:rPr lang="en-US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(shaded bits are put on the bus by the master)</a:t>
            </a:r>
            <a:endParaRPr lang="en-US" sz="1400" dirty="0"/>
          </a:p>
        </p:txBody>
      </p:sp>
      <p:sp>
        <p:nvSpPr>
          <p:cNvPr id="8" name="Rectangle 7"/>
          <p:cNvSpPr/>
          <p:nvPr/>
        </p:nvSpPr>
        <p:spPr>
          <a:xfrm>
            <a:off x="872114" y="6035437"/>
            <a:ext cx="60807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latin typeface="Arial" pitchFamily="34" charset="0"/>
                <a:cs typeface="Arial" pitchFamily="34" charset="0"/>
              </a:rPr>
              <a:t>http://www.byteparadigm.com/kb/article/AA-00255/22/Introduction-to-SPI-and-IC-protocols.html</a:t>
            </a: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17"/>
          <a:stretch/>
        </p:blipFill>
        <p:spPr bwMode="auto">
          <a:xfrm>
            <a:off x="5687568" y="1261872"/>
            <a:ext cx="3111248" cy="2342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7218050" y="4156091"/>
            <a:ext cx="177050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>
                <a:latin typeface="Arial" pitchFamily="34" charset="0"/>
                <a:cs typeface="Arial" pitchFamily="34" charset="0"/>
              </a:rPr>
              <a:t>http://www.robot-electronics.co.uk/acatalog/I2C_Tutorial.html</a:t>
            </a:r>
          </a:p>
        </p:txBody>
      </p:sp>
      <p:sp>
        <p:nvSpPr>
          <p:cNvPr id="1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90800" y="6356350"/>
            <a:ext cx="4419600" cy="365125"/>
          </a:xfrm>
        </p:spPr>
        <p:txBody>
          <a:bodyPr/>
          <a:lstStyle/>
          <a:p>
            <a:r>
              <a:rPr lang="en-US" dirty="0" smtClean="0"/>
              <a:t>BJ Furman SJSU Mechanical and Aerospace Engineering  ME </a:t>
            </a:r>
            <a:r>
              <a:rPr lang="en-US" dirty="0"/>
              <a:t>1</a:t>
            </a:r>
            <a:r>
              <a:rPr lang="en-US" dirty="0" smtClean="0"/>
              <a:t>06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306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1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1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6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1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6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325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475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225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Many digital components use I2C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See the list from:</a:t>
            </a:r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http://forums.parallax.com/showthread.php?99160-List-of-I2C-devices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57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3600" dirty="0" smtClean="0"/>
              <a:t>The </a:t>
            </a:r>
            <a:r>
              <a:rPr lang="en-US" sz="3600" dirty="0" err="1" smtClean="0"/>
              <a:t>Arduino</a:t>
            </a:r>
            <a:r>
              <a:rPr lang="en-US" sz="3600" dirty="0" smtClean="0"/>
              <a:t> can be ‘expanded’ using an I2C port expander device (pcf8574)</a:t>
            </a:r>
            <a:endParaRPr lang="en-US" sz="3600" dirty="0"/>
          </a:p>
        </p:txBody>
      </p:sp>
      <p:sp>
        <p:nvSpPr>
          <p:cNvPr id="4" name="Rectangle 3"/>
          <p:cNvSpPr/>
          <p:nvPr/>
        </p:nvSpPr>
        <p:spPr>
          <a:xfrm>
            <a:off x="1076325" y="6224244"/>
            <a:ext cx="6705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http://garagelab.com/profiles/blogs/tutorial-arduino-i-o-port-expander-with-pcf8574</a:t>
            </a:r>
          </a:p>
        </p:txBody>
      </p:sp>
      <p:pic>
        <p:nvPicPr>
          <p:cNvPr id="1026" name="Picture 2" descr="http://api.ning.com/files/kWNeJJm8rBvE4qcNF1gKOYTtheWDyiq9LvB0kTJVjgZfHjnhSf9Dwo-BgHKRl7Abf4f*Ev*AfOyvEP7Ax0n1H5fiA637X27h/tutoriali2c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50" y="1676400"/>
            <a:ext cx="6229350" cy="438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063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853</Words>
  <Application>Microsoft Office PowerPoint</Application>
  <PresentationFormat>On-screen Show (4:3)</PresentationFormat>
  <Paragraphs>130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Serial Communication</vt:lpstr>
      <vt:lpstr>Bit serial communication concepts</vt:lpstr>
      <vt:lpstr>Synchronous serial communication</vt:lpstr>
      <vt:lpstr>I2C </vt:lpstr>
      <vt:lpstr>PowerPoint Presentation</vt:lpstr>
      <vt:lpstr>PowerPoint Presentation</vt:lpstr>
      <vt:lpstr>I2C protocol</vt:lpstr>
      <vt:lpstr>Many digital components use I2C</vt:lpstr>
      <vt:lpstr>The Arduino can be ‘expanded’ using an I2C port expander device (pcf8574)</vt:lpstr>
      <vt:lpstr>The Arduino can be ‘expanded’ using an I2C port expander device (pcf8574)</vt:lpstr>
      <vt:lpstr>I2C device – SRF10 Ultrasonic Range Finder</vt:lpstr>
      <vt:lpstr>PowerPoint Presentation</vt:lpstr>
      <vt:lpstr>SPI data transfer modes</vt:lpstr>
      <vt:lpstr>Many digital components use SPI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Buff</dc:creator>
  <cp:lastModifiedBy>Buff</cp:lastModifiedBy>
  <cp:revision>14</cp:revision>
  <dcterms:created xsi:type="dcterms:W3CDTF">2012-11-15T16:36:35Z</dcterms:created>
  <dcterms:modified xsi:type="dcterms:W3CDTF">2012-11-16T02:33:57Z</dcterms:modified>
</cp:coreProperties>
</file>