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82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2AD80-8B25-4745-9AF2-B6D590F2090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EF2C1-0402-4B4F-82F8-4DC64304B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73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PORTD | = ( (1&lt;&lt;1) | (1&lt;&lt;4) | (1&lt;&lt;6) );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3AE99-30F9-4DEA-B569-86E4910015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790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92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389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131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279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29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959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606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510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425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82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898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9D8A-DE89-4F9A-BFA3-2560910E9649}" type="datetimeFigureOut">
              <a:rPr lang="en-US" smtClean="0"/>
              <a:t>2/20/2014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DE4AC-15D8-4348-952F-8BE24BF9F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91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 Masking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48200"/>
          </a:xfrm>
        </p:spPr>
        <p:txBody>
          <a:bodyPr>
            <a:normAutofit/>
          </a:bodyPr>
          <a:lstStyle/>
          <a:p>
            <a:r>
              <a:rPr lang="en-US" dirty="0" smtClean="0"/>
              <a:t>To access or affect only the bits we want, we need to construct a byte with bits set in the locations of interest</a:t>
            </a:r>
          </a:p>
          <a:p>
            <a:pPr lvl="1"/>
            <a:r>
              <a:rPr lang="en-US" dirty="0" smtClean="0"/>
              <a:t>This byte is called a ‘bit mask’</a:t>
            </a:r>
          </a:p>
          <a:p>
            <a:r>
              <a:rPr lang="en-US" dirty="0" smtClean="0"/>
              <a:t>Use the bit mask with the appropriate bit-wise operator to get the desired result:</a:t>
            </a:r>
          </a:p>
          <a:p>
            <a:pPr lvl="1"/>
            <a:r>
              <a:rPr lang="en-US" dirty="0" smtClean="0"/>
              <a:t>To </a:t>
            </a:r>
            <a:r>
              <a:rPr lang="en-US" u="sng" dirty="0" smtClean="0"/>
              <a:t>set</a:t>
            </a:r>
            <a:r>
              <a:rPr lang="en-US" dirty="0" smtClean="0"/>
              <a:t> bits: bit-wise OR ( | ) with the bit mask</a:t>
            </a:r>
          </a:p>
          <a:p>
            <a:pPr lvl="1"/>
            <a:r>
              <a:rPr lang="en-US" dirty="0" smtClean="0"/>
              <a:t>To </a:t>
            </a:r>
            <a:r>
              <a:rPr lang="en-US" u="sng" dirty="0" smtClean="0"/>
              <a:t>clear</a:t>
            </a:r>
            <a:r>
              <a:rPr lang="en-US" dirty="0" smtClean="0"/>
              <a:t> bits: bit-wise AND ( &amp; ) with the </a:t>
            </a:r>
            <a:r>
              <a:rPr lang="en-US" i="1" dirty="0" smtClean="0"/>
              <a:t>negated</a:t>
            </a:r>
            <a:r>
              <a:rPr lang="en-US" dirty="0" smtClean="0"/>
              <a:t> bit mask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19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Determining if a bit is set or cleared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Arduino style (easy!): if( </a:t>
            </a:r>
            <a:r>
              <a:rPr lang="en-US" dirty="0" err="1" smtClean="0"/>
              <a:t>digitalRead</a:t>
            </a:r>
            <a:r>
              <a:rPr lang="en-US" dirty="0" smtClean="0"/>
              <a:t>(pin) )</a:t>
            </a:r>
          </a:p>
          <a:p>
            <a:r>
              <a:rPr lang="en-US" dirty="0" smtClean="0"/>
              <a:t>Port-style: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Construct a bit mask with bits in the locations of interest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Bit-wise AND the </a:t>
            </a:r>
            <a:r>
              <a:rPr lang="en-US" dirty="0" err="1" smtClean="0"/>
              <a:t>PINx</a:t>
            </a:r>
            <a:r>
              <a:rPr lang="en-US" dirty="0" smtClean="0"/>
              <a:t> register with the bit mask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Test the result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Example: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 smtClean="0"/>
              <a:t>Is </a:t>
            </a:r>
            <a:r>
              <a:rPr lang="en-US" dirty="0" smtClean="0"/>
              <a:t>a SPST switch </a:t>
            </a:r>
            <a:r>
              <a:rPr lang="en-US" dirty="0" smtClean="0"/>
              <a:t>on pin D1 closed?</a:t>
            </a:r>
          </a:p>
          <a:p>
            <a:pPr marL="40005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44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/>
              <a:t>Example for d</a:t>
            </a:r>
            <a:r>
              <a:rPr lang="en-US" sz="3600" dirty="0" smtClean="0"/>
              <a:t>etermining </a:t>
            </a:r>
            <a:r>
              <a:rPr lang="en-US" sz="3600" dirty="0"/>
              <a:t>if a bit is set or </a:t>
            </a:r>
            <a:r>
              <a:rPr lang="en-US" sz="3600" dirty="0" smtClean="0"/>
              <a:t>cleared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Suppose </a:t>
            </a:r>
            <a:r>
              <a:rPr lang="en-US" dirty="0"/>
              <a:t>a SPST switch </a:t>
            </a:r>
            <a:r>
              <a:rPr lang="en-US" dirty="0" smtClean="0"/>
              <a:t>between pin D1 and ground</a:t>
            </a:r>
          </a:p>
          <a:p>
            <a:pPr marL="742950" lvl="2" indent="-342900"/>
            <a:r>
              <a:rPr lang="en-US" dirty="0" smtClean="0"/>
              <a:t>Take action if it is closed</a:t>
            </a:r>
            <a:endParaRPr lang="en-US" dirty="0" smtClean="0"/>
          </a:p>
          <a:p>
            <a:r>
              <a:rPr lang="en-US" dirty="0" smtClean="0"/>
              <a:t>Arduino style (easy!)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digitalRead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(pin_D1) == LOW )</a:t>
            </a:r>
            <a:r>
              <a:rPr lang="en-US" dirty="0" smtClean="0"/>
              <a:t> 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 do stuff; }</a:t>
            </a:r>
            <a:endParaRPr lang="en-US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Port-style:</a:t>
            </a:r>
          </a:p>
          <a:p>
            <a:pPr lvl="1"/>
            <a:r>
              <a:rPr lang="en-US" dirty="0" smtClean="0"/>
              <a:t>Construct </a:t>
            </a:r>
            <a:r>
              <a:rPr lang="en-US" dirty="0" smtClean="0"/>
              <a:t>the bit mask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byte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bit_mask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( 1&lt;&lt;1 );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Bit-wise AND the bit mask with the PIND register</a:t>
            </a:r>
          </a:p>
          <a:p>
            <a:pPr lvl="1"/>
            <a:r>
              <a:rPr lang="en-US" dirty="0" smtClean="0"/>
              <a:t>Test the </a:t>
            </a:r>
            <a:r>
              <a:rPr lang="en-US" dirty="0" smtClean="0"/>
              <a:t>result</a:t>
            </a:r>
          </a:p>
          <a:p>
            <a:pPr marL="457200" lvl="1" indent="0"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 ( 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(PIND &amp;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bit_mask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== </a:t>
            </a:r>
            <a:r>
              <a:rPr lang="en-US" sz="2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bit_mask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r>
              <a:rPr lang="en-US" sz="2200" dirty="0" smtClean="0"/>
              <a:t>  </a:t>
            </a:r>
            <a:r>
              <a:rPr lang="en-US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{ do stuff; }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93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 Masking Example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u="sng" dirty="0" smtClean="0"/>
              <a:t>Set</a:t>
            </a:r>
            <a:r>
              <a:rPr lang="en-US" dirty="0" smtClean="0"/>
              <a:t> bits 3, 5, and 7 in DDRD (make pins to be OUTPUTS) without affecting the other bits (port-style):</a:t>
            </a:r>
          </a:p>
          <a:p>
            <a:pPr lvl="1"/>
            <a:r>
              <a:rPr lang="en-US" dirty="0" smtClean="0"/>
              <a:t>recall: DDRD = 0b10101000;</a:t>
            </a:r>
            <a:br>
              <a:rPr lang="en-US" dirty="0" smtClean="0"/>
            </a:br>
            <a:r>
              <a:rPr lang="en-US" dirty="0" smtClean="0"/>
              <a:t>but this would make pins 6, 4, 2, 1, and 0 to be INPUTS, which might not be what we want</a:t>
            </a:r>
          </a:p>
          <a:p>
            <a:pPr lvl="1"/>
            <a:r>
              <a:rPr lang="en-US" dirty="0" smtClean="0"/>
              <a:t>Instead: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 smtClean="0"/>
              <a:t>Construct a bit mask with 1s in bit positions 3, 5, and 7 and 0s everywhere else</a:t>
            </a:r>
          </a:p>
          <a:p>
            <a:pPr marL="1371600" lvl="2" indent="-514350">
              <a:buFont typeface="+mj-lt"/>
              <a:buAutoNum type="arabicPeriod"/>
            </a:pPr>
            <a:r>
              <a:rPr lang="en-US" dirty="0" smtClean="0"/>
              <a:t>Bit-wise OR with DDRD and assign back to DDRD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96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Bit-Wise OR and </a:t>
            </a:r>
            <a:r>
              <a:rPr lang="en-US" dirty="0" err="1" smtClean="0"/>
              <a:t>AND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45804143"/>
              </p:ext>
            </p:extLst>
          </p:nvPr>
        </p:nvGraphicFramePr>
        <p:xfrm>
          <a:off x="1046892" y="2209800"/>
          <a:ext cx="29718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990600"/>
                <a:gridCol w="990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Z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914400" y="1625025"/>
            <a:ext cx="32367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Bit-wise </a:t>
            </a:r>
            <a:r>
              <a:rPr lang="en-US" sz="3200" dirty="0" smtClean="0"/>
              <a:t>OR (X | Y)</a:t>
            </a:r>
            <a:endParaRPr lang="en-US" sz="3200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203515"/>
              </p:ext>
            </p:extLst>
          </p:nvPr>
        </p:nvGraphicFramePr>
        <p:xfrm>
          <a:off x="5106717" y="2233246"/>
          <a:ext cx="29718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990600"/>
                <a:gridCol w="9906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X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Y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Z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0</a:t>
                      </a:r>
                      <a:endParaRPr lang="en-US" sz="24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/>
                        <a:t>1</a:t>
                      </a:r>
                      <a:endParaRPr lang="en-US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4798696" y="1648471"/>
            <a:ext cx="35878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Bit-wise </a:t>
            </a:r>
            <a:r>
              <a:rPr lang="en-US" sz="3200" dirty="0" smtClean="0"/>
              <a:t>AND (X &amp; Y)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2940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Bit Masking Example 1, cont.</a:t>
            </a:r>
            <a:br>
              <a:rPr lang="en-US" dirty="0" smtClean="0"/>
            </a:br>
            <a:r>
              <a:rPr lang="en-US" sz="3100" dirty="0" smtClean="0"/>
              <a:t>(setting bits 3, 5, and 7 in DDRD)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Bit mask with bits set in positions 3, 5, and 7:</a:t>
            </a:r>
          </a:p>
          <a:p>
            <a:pPr marL="0" indent="0">
              <a:buNone/>
            </a:pPr>
            <a:r>
              <a:rPr lang="en-US" dirty="0" smtClean="0"/>
              <a:t>Many ways to do this: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dirty="0" smtClean="0"/>
              <a:t>Write directly in binary: 0b10101000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dirty="0" smtClean="0"/>
              <a:t>Write in hex or decimal: 0xA8 or 168</a:t>
            </a:r>
          </a:p>
          <a:p>
            <a:pPr marL="914400" lvl="1" indent="-514350">
              <a:buFont typeface="+mj-lt"/>
              <a:buAutoNum type="arabicParenR"/>
            </a:pPr>
            <a:r>
              <a:rPr lang="en-US" dirty="0" smtClean="0"/>
              <a:t>Left-shift with OR: (1&lt;&lt;7 | 1&lt;&lt;5 | 1&lt;&lt;3)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US" dirty="0" smtClean="0"/>
              <a:t>Bit-wise OR with DDRD and assign back</a:t>
            </a:r>
          </a:p>
          <a:p>
            <a:pPr marL="400050" lvl="1" indent="0">
              <a:buNone/>
            </a:pPr>
            <a:r>
              <a:rPr lang="en-US" dirty="0" smtClean="0"/>
              <a:t>DDRD = DDRD | (bit mask from step 1)</a:t>
            </a:r>
          </a:p>
          <a:p>
            <a:pPr marL="400050" lvl="1" indent="0">
              <a:buNone/>
            </a:pPr>
            <a:r>
              <a:rPr lang="en-US" dirty="0" smtClean="0"/>
              <a:t>DDRD = DDRD | (</a:t>
            </a:r>
            <a:r>
              <a:rPr lang="en-US" dirty="0"/>
              <a:t>1&lt;&lt;7 | 1&lt;&lt;5 | 1&lt;&lt;3</a:t>
            </a:r>
            <a:r>
              <a:rPr lang="en-US" dirty="0" smtClean="0"/>
              <a:t>);</a:t>
            </a:r>
          </a:p>
          <a:p>
            <a:pPr marL="400050" lvl="1" indent="0">
              <a:buNone/>
            </a:pPr>
            <a:r>
              <a:rPr lang="en-US" dirty="0"/>
              <a:t>DDRD </a:t>
            </a:r>
            <a:r>
              <a:rPr lang="en-US" dirty="0" smtClean="0"/>
              <a:t>| =  </a:t>
            </a:r>
            <a:r>
              <a:rPr lang="en-US" dirty="0"/>
              <a:t>(1&lt;&lt;7 | 1&lt;&lt;5 | 1&lt;&lt;3</a:t>
            </a:r>
            <a:r>
              <a:rPr lang="en-US" dirty="0" smtClean="0"/>
              <a:t>); // ‘shortcut’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56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 Masking Example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turn: turn on the pull-up resistors for pins 1, 4, and 6 (assuming that they are already made to be INPUTS) without affecting the other pins</a:t>
            </a:r>
          </a:p>
          <a:p>
            <a:pPr marL="457200" lvl="1" indent="0">
              <a:buNone/>
            </a:pPr>
            <a:r>
              <a:rPr lang="en-US" dirty="0"/>
              <a:t>PORTD | = ( (1&lt;&lt;1) | (1&lt;&lt;4) | (1&lt;&lt;6) );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94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 Masking Example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Turn off</a:t>
            </a:r>
            <a:r>
              <a:rPr lang="en-US" dirty="0" smtClean="0"/>
              <a:t> the pull-up resistors for pins 1, 4, and 6 without affecting the other pins</a:t>
            </a:r>
          </a:p>
          <a:p>
            <a:pPr lvl="1"/>
            <a:r>
              <a:rPr lang="en-US" dirty="0" smtClean="0"/>
              <a:t>Need to </a:t>
            </a:r>
            <a:r>
              <a:rPr lang="en-US" i="1" u="sng" dirty="0" smtClean="0"/>
              <a:t>clear</a:t>
            </a:r>
            <a:r>
              <a:rPr lang="en-US" dirty="0" smtClean="0"/>
              <a:t> bits 1, 4, and 6 in PORTD register without affecting the other bits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Construct a bit mask with 1s in bit positions 1, 4, and 6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Bit-wise AND PORTD with the </a:t>
            </a:r>
            <a:r>
              <a:rPr lang="en-US" i="1" u="sng" dirty="0" smtClean="0"/>
              <a:t>negated</a:t>
            </a:r>
            <a:r>
              <a:rPr lang="en-US" dirty="0" smtClean="0"/>
              <a:t> bit mask and re-assign to PORTD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6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Negate Bits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Negate bits with the ~ operator</a:t>
            </a:r>
          </a:p>
          <a:p>
            <a:pPr marL="457200" lvl="1" indent="0">
              <a:buNone/>
            </a:pPr>
            <a:r>
              <a:rPr lang="en-US" dirty="0" smtClean="0"/>
              <a:t>~ 01010010 </a:t>
            </a:r>
            <a:r>
              <a:rPr lang="en-US" dirty="0" smtClean="0">
                <a:sym typeface="Wingdings" panose="05000000000000000000" pitchFamily="2" charset="2"/>
              </a:rPr>
              <a:t> 10101101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9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Bit Masking Example </a:t>
            </a:r>
            <a:r>
              <a:rPr lang="en-US" dirty="0" smtClean="0"/>
              <a:t>3, cont.</a:t>
            </a:r>
            <a:br>
              <a:rPr lang="en-US" dirty="0" smtClean="0"/>
            </a:br>
            <a:r>
              <a:rPr lang="en-US" sz="3100" dirty="0" smtClean="0"/>
              <a:t>(clear bits 1, 4, and 6 in PORTD)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r>
              <a:rPr lang="en-US" dirty="0" smtClean="0"/>
              <a:t>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Construct a bit mask with 1s in bit positions 1, 4, and </a:t>
            </a:r>
            <a:r>
              <a:rPr lang="en-US" dirty="0" smtClean="0"/>
              <a:t>6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/>
              <a:t>Bit-wise </a:t>
            </a:r>
            <a:r>
              <a:rPr lang="en-US" dirty="0" smtClean="0"/>
              <a:t>AND with the negated bit mask:</a:t>
            </a:r>
          </a:p>
          <a:p>
            <a:pPr marL="800100" lvl="2" indent="0">
              <a:buNone/>
            </a:pPr>
            <a:r>
              <a:rPr lang="en-US" dirty="0" smtClean="0"/>
              <a:t>byte </a:t>
            </a:r>
            <a:r>
              <a:rPr lang="en-US" dirty="0" err="1" smtClean="0"/>
              <a:t>bit_mask</a:t>
            </a:r>
            <a:r>
              <a:rPr lang="en-US" dirty="0" smtClean="0"/>
              <a:t> = (1&lt;&lt;6) | (1&lt;&lt;4) | (1&lt;&lt;1);</a:t>
            </a:r>
          </a:p>
          <a:p>
            <a:pPr marL="800100" lvl="2" indent="0">
              <a:buNone/>
            </a:pPr>
            <a:r>
              <a:rPr lang="en-US" dirty="0" smtClean="0"/>
              <a:t>PORTD &amp;= ~</a:t>
            </a:r>
            <a:r>
              <a:rPr lang="en-US" dirty="0" err="1" smtClean="0"/>
              <a:t>bit_mask</a:t>
            </a:r>
            <a:r>
              <a:rPr lang="en-US" dirty="0" smtClean="0"/>
              <a:t>;</a:t>
            </a:r>
          </a:p>
          <a:p>
            <a:pPr marL="800100" lvl="2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So 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To ‘set’ bits port-style: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Construct a bit-mask with bits in the location(s) of interest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Execute bit-wise OR ( | )with assignment back to the register of interest</a:t>
            </a:r>
          </a:p>
          <a:p>
            <a:r>
              <a:rPr lang="en-US" dirty="0" smtClean="0"/>
              <a:t>To ‘clear’ bits port-style: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Construct a bit-mask with bits in the location(s) of interest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Execute bit-wise </a:t>
            </a:r>
            <a:r>
              <a:rPr lang="en-US" dirty="0" smtClean="0"/>
              <a:t>AND ( &amp; ) (with the </a:t>
            </a:r>
            <a:r>
              <a:rPr lang="en-US" i="1" u="sng" dirty="0" smtClean="0"/>
              <a:t>negated</a:t>
            </a:r>
            <a:r>
              <a:rPr lang="en-US" dirty="0" smtClean="0"/>
              <a:t> bit mask) with </a:t>
            </a:r>
            <a:r>
              <a:rPr lang="en-US" dirty="0"/>
              <a:t>assignment back to the register of </a:t>
            </a:r>
            <a:r>
              <a:rPr lang="en-US" dirty="0" smtClean="0"/>
              <a:t>interest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36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704</Words>
  <Application>Microsoft Office PowerPoint</Application>
  <PresentationFormat>On-screen Show (4:3)</PresentationFormat>
  <Paragraphs>100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Bit Masking</vt:lpstr>
      <vt:lpstr>Bit Masking Example 1</vt:lpstr>
      <vt:lpstr>Bit-Wise OR and AND</vt:lpstr>
      <vt:lpstr>Bit Masking Example 1, cont. (setting bits 3, 5, and 7 in DDRD)</vt:lpstr>
      <vt:lpstr>Bit Masking Example 2</vt:lpstr>
      <vt:lpstr>Bit Masking Example 3</vt:lpstr>
      <vt:lpstr>Negate Bits</vt:lpstr>
      <vt:lpstr>Bit Masking Example 3, cont. (clear bits 1, 4, and 6 in PORTD)</vt:lpstr>
      <vt:lpstr>Summary So Far</vt:lpstr>
      <vt:lpstr>Determining if a bit is set or cleared</vt:lpstr>
      <vt:lpstr>Example for determining if a bit is set or cleared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Bit Masking</dc:title>
  <dc:creator>bjfurman</dc:creator>
  <cp:lastModifiedBy>bjfurman</cp:lastModifiedBy>
  <cp:revision>6</cp:revision>
  <dcterms:created xsi:type="dcterms:W3CDTF">2014-02-18T23:30:50Z</dcterms:created>
  <dcterms:modified xsi:type="dcterms:W3CDTF">2014-02-20T19:05:40Z</dcterms:modified>
</cp:coreProperties>
</file>