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y="5143500" cx="9144000"/>
  <p:notesSz cx="6858000" cy="9144000"/>
  <p:embeddedFontLst>
    <p:embeddedFont>
      <p:font typeface="Economica"/>
      <p:regular r:id="rId15"/>
      <p:bold r:id="rId16"/>
      <p:italic r:id="rId17"/>
      <p:boldItalic r:id="rId18"/>
    </p:embeddedFont>
    <p:embeddedFont>
      <p:font typeface="Open Sans"/>
      <p:regular r:id="rId19"/>
      <p:bold r:id="rId20"/>
      <p:italic r:id="rId21"/>
      <p:boldItalic r:id="rId2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OpenSans-bold.fntdata"/><Relationship Id="rId11" Type="http://schemas.openxmlformats.org/officeDocument/2006/relationships/slide" Target="slides/slide6.xml"/><Relationship Id="rId22" Type="http://schemas.openxmlformats.org/officeDocument/2006/relationships/font" Target="fonts/OpenSans-boldItalic.fntdata"/><Relationship Id="rId10" Type="http://schemas.openxmlformats.org/officeDocument/2006/relationships/slide" Target="slides/slide5.xml"/><Relationship Id="rId21" Type="http://schemas.openxmlformats.org/officeDocument/2006/relationships/font" Target="fonts/OpenSans-italic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Economica-regular.fntdata"/><Relationship Id="rId14" Type="http://schemas.openxmlformats.org/officeDocument/2006/relationships/slide" Target="slides/slide9.xml"/><Relationship Id="rId17" Type="http://schemas.openxmlformats.org/officeDocument/2006/relationships/font" Target="fonts/Economica-italic.fntdata"/><Relationship Id="rId16" Type="http://schemas.openxmlformats.org/officeDocument/2006/relationships/font" Target="fonts/Economica-bold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OpenSans-regular.fntdata"/><Relationship Id="rId6" Type="http://schemas.openxmlformats.org/officeDocument/2006/relationships/slide" Target="slides/slide1.xml"/><Relationship Id="rId18" Type="http://schemas.openxmlformats.org/officeDocument/2006/relationships/font" Target="fonts/Economica-bold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26fee3b3a7e_0_1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26fee3b3a7e_0_1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26fee3b3a7e_0_1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26fee3b3a7e_0_1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26fee3b3a7e_0_1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26fee3b3a7e_0_1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26fee3b3a7e_0_1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26fee3b3a7e_0_1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26fee3b3a7e_0_1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26fee3b3a7e_0_1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26fee3b3a7e_0_1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26fee3b3a7e_0_1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2d16dfa0958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2d16dfa0958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2d16dfa0958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2d16dfa0958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2744013" y="756700"/>
            <a:ext cx="1081625" cy="1124950"/>
          </a:xfrm>
          <a:custGeom>
            <a:rect b="b" l="l" r="r" t="t"/>
            <a:pathLst>
              <a:path extrusionOk="0" h="44998" w="43265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cap="flat" cmpd="sng" w="28575">
            <a:solidFill>
              <a:schemeClr val="lt2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1" name="Google Shape;11;p2"/>
          <p:cNvSpPr/>
          <p:nvPr/>
        </p:nvSpPr>
        <p:spPr>
          <a:xfrm rot="10800000">
            <a:off x="5318350" y="3266725"/>
            <a:ext cx="1081625" cy="1124950"/>
          </a:xfrm>
          <a:custGeom>
            <a:rect b="b" l="l" r="r" t="t"/>
            <a:pathLst>
              <a:path extrusionOk="0" h="44998" w="43265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cap="flat" cmpd="sng" w="28575">
            <a:solidFill>
              <a:schemeClr val="lt2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2" name="Google Shape;12;p2"/>
          <p:cNvSpPr txBox="1"/>
          <p:nvPr>
            <p:ph type="ctrTitle"/>
          </p:nvPr>
        </p:nvSpPr>
        <p:spPr>
          <a:xfrm>
            <a:off x="3044700" y="1444255"/>
            <a:ext cx="3054600" cy="1537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" type="subTitle"/>
          </p:nvPr>
        </p:nvSpPr>
        <p:spPr>
          <a:xfrm>
            <a:off x="3044700" y="3116580"/>
            <a:ext cx="3054600" cy="70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1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" name="Google Shape;53;p11"/>
          <p:cNvSpPr txBox="1"/>
          <p:nvPr>
            <p:ph hasCustomPrompt="1" type="title"/>
          </p:nvPr>
        </p:nvSpPr>
        <p:spPr>
          <a:xfrm>
            <a:off x="311700" y="957125"/>
            <a:ext cx="8520600" cy="212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4" name="Google Shape;54;p11"/>
          <p:cNvSpPr txBox="1"/>
          <p:nvPr>
            <p:ph idx="1" type="body"/>
          </p:nvPr>
        </p:nvSpPr>
        <p:spPr>
          <a:xfrm>
            <a:off x="311700" y="3162000"/>
            <a:ext cx="8520600" cy="107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5" name="Google Shape;55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/>
          <p:nvPr/>
        </p:nvSpPr>
        <p:spPr>
          <a:xfrm flipH="1">
            <a:off x="7595938" y="460225"/>
            <a:ext cx="1081625" cy="1124950"/>
          </a:xfrm>
          <a:custGeom>
            <a:rect b="b" l="l" r="r" t="t"/>
            <a:pathLst>
              <a:path extrusionOk="0" h="44998" w="43265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cap="flat" cmpd="sng" w="28575">
            <a:solidFill>
              <a:schemeClr val="lt2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7" name="Google Shape;17;p3"/>
          <p:cNvSpPr/>
          <p:nvPr/>
        </p:nvSpPr>
        <p:spPr>
          <a:xfrm flipH="1" rot="10800000">
            <a:off x="466425" y="3558325"/>
            <a:ext cx="1081625" cy="1124950"/>
          </a:xfrm>
          <a:custGeom>
            <a:rect b="b" l="l" r="r" t="t"/>
            <a:pathLst>
              <a:path extrusionOk="0" h="44998" w="43265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cap="flat" cmpd="sng" w="28575">
            <a:solidFill>
              <a:schemeClr val="lt2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8" name="Google Shape;18;p3"/>
          <p:cNvSpPr txBox="1"/>
          <p:nvPr>
            <p:ph type="title"/>
          </p:nvPr>
        </p:nvSpPr>
        <p:spPr>
          <a:xfrm>
            <a:off x="773700" y="1806450"/>
            <a:ext cx="7596600" cy="1530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" name="Google Shape;22;p4"/>
          <p:cNvSpPr txBox="1"/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311700" y="1225225"/>
            <a:ext cx="8520600" cy="335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5"/>
          <p:cNvSpPr txBox="1"/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27" name="Google Shape;27;p5"/>
          <p:cNvSpPr txBox="1"/>
          <p:nvPr>
            <p:ph idx="1" type="body"/>
          </p:nvPr>
        </p:nvSpPr>
        <p:spPr>
          <a:xfrm>
            <a:off x="311700" y="1225225"/>
            <a:ext cx="3999900" cy="335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8" name="Google Shape;28;p5"/>
          <p:cNvSpPr txBox="1"/>
          <p:nvPr>
            <p:ph idx="2" type="body"/>
          </p:nvPr>
        </p:nvSpPr>
        <p:spPr>
          <a:xfrm>
            <a:off x="4832400" y="1225225"/>
            <a:ext cx="3999900" cy="335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9" name="Google Shape;29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6"/>
          <p:cNvSpPr txBox="1"/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32" name="Google Shape;32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35" name="Google Shape;35;p7"/>
          <p:cNvSpPr txBox="1"/>
          <p:nvPr>
            <p:ph idx="1" type="body"/>
          </p:nvPr>
        </p:nvSpPr>
        <p:spPr>
          <a:xfrm>
            <a:off x="311700" y="1399400"/>
            <a:ext cx="2808000" cy="278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6" name="Google Shape;36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8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" name="Google Shape;39;p8"/>
          <p:cNvSpPr txBox="1"/>
          <p:nvPr>
            <p:ph type="title"/>
          </p:nvPr>
        </p:nvSpPr>
        <p:spPr>
          <a:xfrm>
            <a:off x="490250" y="450150"/>
            <a:ext cx="5878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40" name="Google Shape;40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9"/>
          <p:cNvSpPr/>
          <p:nvPr/>
        </p:nvSpPr>
        <p:spPr>
          <a:xfrm>
            <a:off x="4572000" y="-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3" name="Google Shape;43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4" name="Google Shape;44;p9"/>
          <p:cNvSpPr txBox="1"/>
          <p:nvPr>
            <p:ph type="title"/>
          </p:nvPr>
        </p:nvSpPr>
        <p:spPr>
          <a:xfrm>
            <a:off x="265500" y="929275"/>
            <a:ext cx="4045200" cy="1786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45" name="Google Shape;45;p9"/>
          <p:cNvSpPr txBox="1"/>
          <p:nvPr>
            <p:ph idx="1" type="subTitle"/>
          </p:nvPr>
        </p:nvSpPr>
        <p:spPr>
          <a:xfrm>
            <a:off x="265500" y="2769001"/>
            <a:ext cx="4045200" cy="157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9pPr>
          </a:lstStyle>
          <a:p/>
        </p:txBody>
      </p:sp>
      <p:sp>
        <p:nvSpPr>
          <p:cNvPr id="46" name="Google Shape;46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7" name="Google Shape;47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0"/>
          <p:cNvSpPr txBox="1"/>
          <p:nvPr>
            <p:ph idx="1" type="body"/>
          </p:nvPr>
        </p:nvSpPr>
        <p:spPr>
          <a:xfrm>
            <a:off x="319500" y="421892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1pPr>
          </a:lstStyle>
          <a:p/>
        </p:txBody>
      </p:sp>
      <p:sp>
        <p:nvSpPr>
          <p:cNvPr id="50" name="Google Shape;50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luxe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225225"/>
            <a:ext cx="8520600" cy="3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"/>
              <a:buChar char="●"/>
              <a:defRPr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1pPr>
            <a:lvl2pPr lvl="1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2pPr>
            <a:lvl3pPr lvl="2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3pPr>
            <a:lvl4pPr lvl="3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4pPr>
            <a:lvl5pPr lvl="4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5pPr>
            <a:lvl6pPr lvl="5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6pPr>
            <a:lvl7pPr lvl="6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7pPr>
            <a:lvl8pPr lvl="7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8pPr>
            <a:lvl9pPr lvl="8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Relationship Id="rId4" Type="http://schemas.openxmlformats.org/officeDocument/2006/relationships/image" Target="../media/image1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jpg"/><Relationship Id="rId4" Type="http://schemas.openxmlformats.org/officeDocument/2006/relationships/image" Target="../media/image8.jpg"/><Relationship Id="rId5" Type="http://schemas.openxmlformats.org/officeDocument/2006/relationships/image" Target="../media/image9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2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1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0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3"/>
          <p:cNvSpPr txBox="1"/>
          <p:nvPr>
            <p:ph type="ctrTitle"/>
          </p:nvPr>
        </p:nvSpPr>
        <p:spPr>
          <a:xfrm>
            <a:off x="3044700" y="1444255"/>
            <a:ext cx="3054600" cy="1537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Chapter 29: The Power of Love</a:t>
            </a:r>
            <a:endParaRPr/>
          </a:p>
        </p:txBody>
      </p:sp>
      <p:sp>
        <p:nvSpPr>
          <p:cNvPr id="63" name="Google Shape;63;p13"/>
          <p:cNvSpPr txBox="1"/>
          <p:nvPr>
            <p:ph idx="1" type="subTitle"/>
          </p:nvPr>
        </p:nvSpPr>
        <p:spPr>
          <a:xfrm>
            <a:off x="3044700" y="3116580"/>
            <a:ext cx="3054600" cy="70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Bible and its Influence</a:t>
            </a:r>
            <a:endParaRPr/>
          </a:p>
        </p:txBody>
      </p:sp>
      <p:pic>
        <p:nvPicPr>
          <p:cNvPr id="64" name="Google Shape;6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37000" y="152400"/>
            <a:ext cx="3207000" cy="2829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4"/>
          <p:cNvSpPr txBox="1"/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Who is Paul?</a:t>
            </a:r>
            <a:endParaRPr/>
          </a:p>
        </p:txBody>
      </p:sp>
      <p:sp>
        <p:nvSpPr>
          <p:cNvPr id="70" name="Google Shape;70;p14"/>
          <p:cNvSpPr txBox="1"/>
          <p:nvPr>
            <p:ph idx="1" type="body"/>
          </p:nvPr>
        </p:nvSpPr>
        <p:spPr>
          <a:xfrm>
            <a:off x="311700" y="1225225"/>
            <a:ext cx="8520600" cy="335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Eventual follower of Jesus</a:t>
            </a:r>
            <a:endParaRPr sz="1400"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Spread gospel of Christ to first-century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From Saul to Paul</a:t>
            </a:r>
            <a:endParaRPr sz="1400"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Saw </a:t>
            </a:r>
            <a:r>
              <a:rPr lang="en"/>
              <a:t>resurrected</a:t>
            </a:r>
            <a:r>
              <a:rPr lang="en"/>
              <a:t> Christ</a:t>
            </a:r>
            <a:endParaRPr/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1500"/>
              <a:t>Reached out to Gentiles</a:t>
            </a:r>
            <a:endParaRPr sz="1500"/>
          </a:p>
          <a:p>
            <a:pPr indent="-323850" lvl="1" marL="914400" rtl="0" algn="l">
              <a:spcBef>
                <a:spcPts val="0"/>
              </a:spcBef>
              <a:spcAft>
                <a:spcPts val="0"/>
              </a:spcAft>
              <a:buSzPts val="1500"/>
              <a:buChar char="○"/>
            </a:pPr>
            <a:r>
              <a:rPr lang="en" sz="1500"/>
              <a:t>Made Christianity inclusive</a:t>
            </a:r>
            <a:endParaRPr sz="1500"/>
          </a:p>
          <a:p>
            <a:pPr indent="-323850" lvl="1" marL="914400" rtl="0" algn="l">
              <a:spcBef>
                <a:spcPts val="0"/>
              </a:spcBef>
              <a:spcAft>
                <a:spcPts val="0"/>
              </a:spcAft>
              <a:buSzPts val="1500"/>
              <a:buChar char="○"/>
            </a:pPr>
            <a:r>
              <a:rPr lang="en" sz="1500"/>
              <a:t>Salvation for all</a:t>
            </a:r>
            <a:endParaRPr sz="1500"/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1500"/>
              <a:t>Wrote epistles to Christian communities</a:t>
            </a:r>
            <a:endParaRPr sz="1500"/>
          </a:p>
          <a:p>
            <a:pPr indent="-323850" lvl="1" marL="914400" rtl="0" algn="l">
              <a:spcBef>
                <a:spcPts val="0"/>
              </a:spcBef>
              <a:spcAft>
                <a:spcPts val="0"/>
              </a:spcAft>
              <a:buSzPts val="1500"/>
              <a:buChar char="○"/>
            </a:pPr>
            <a:r>
              <a:rPr lang="en" sz="1500"/>
              <a:t>Letters got into New Testament</a:t>
            </a:r>
            <a:endParaRPr sz="1500"/>
          </a:p>
        </p:txBody>
      </p:sp>
      <p:pic>
        <p:nvPicPr>
          <p:cNvPr id="71" name="Google Shape;71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0" y="1285875"/>
            <a:ext cx="2461474" cy="2571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58297" y="1285875"/>
            <a:ext cx="1874000" cy="2571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5"/>
          <p:cNvSpPr txBox="1"/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 Corinthians</a:t>
            </a:r>
            <a:endParaRPr/>
          </a:p>
        </p:txBody>
      </p:sp>
      <p:sp>
        <p:nvSpPr>
          <p:cNvPr id="78" name="Google Shape;78;p15"/>
          <p:cNvSpPr txBox="1"/>
          <p:nvPr>
            <p:ph idx="1" type="body"/>
          </p:nvPr>
        </p:nvSpPr>
        <p:spPr>
          <a:xfrm>
            <a:off x="311700" y="1225225"/>
            <a:ext cx="8520600" cy="335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 sz="1300"/>
              <a:t>Chloe</a:t>
            </a:r>
            <a:endParaRPr sz="1300"/>
          </a:p>
          <a:p>
            <a:pPr indent="-311150" lvl="1" marL="914400" rtl="0" algn="l">
              <a:spcBef>
                <a:spcPts val="0"/>
              </a:spcBef>
              <a:spcAft>
                <a:spcPts val="0"/>
              </a:spcAft>
              <a:buSzPts val="1300"/>
              <a:buChar char="○"/>
            </a:pPr>
            <a:r>
              <a:rPr lang="en" sz="1300"/>
              <a:t>Member of Corinthian Christian community</a:t>
            </a:r>
            <a:endParaRPr sz="1300"/>
          </a:p>
          <a:p>
            <a:pPr indent="-311150" lvl="2" marL="1371600" rtl="0" algn="l">
              <a:spcBef>
                <a:spcPts val="0"/>
              </a:spcBef>
              <a:spcAft>
                <a:spcPts val="0"/>
              </a:spcAft>
              <a:buSzPts val="1300"/>
              <a:buChar char="■"/>
            </a:pPr>
            <a:r>
              <a:rPr lang="en" sz="1300"/>
              <a:t>Reports on issues with Corinth church</a:t>
            </a:r>
            <a:endParaRPr sz="1300"/>
          </a:p>
          <a:p>
            <a:pPr indent="-311150" lvl="3" marL="18288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 sz="1300"/>
              <a:t>Disunity, sexual immorality, lawsuits among faithful</a:t>
            </a:r>
            <a:endParaRPr sz="1300"/>
          </a:p>
          <a:p>
            <a:pPr indent="-311150" lvl="1" marL="914400" rtl="0" algn="l">
              <a:spcBef>
                <a:spcPts val="0"/>
              </a:spcBef>
              <a:spcAft>
                <a:spcPts val="0"/>
              </a:spcAft>
              <a:buSzPts val="1300"/>
              <a:buChar char="○"/>
            </a:pPr>
            <a:r>
              <a:rPr lang="en" sz="1300"/>
              <a:t>Marriage and Divorce</a:t>
            </a:r>
            <a:endParaRPr sz="1300"/>
          </a:p>
          <a:p>
            <a:pPr indent="-311150" lvl="2" marL="1371600" rtl="0" algn="l">
              <a:spcBef>
                <a:spcPts val="0"/>
              </a:spcBef>
              <a:spcAft>
                <a:spcPts val="0"/>
              </a:spcAft>
              <a:buSzPts val="1300"/>
              <a:buChar char="■"/>
            </a:pPr>
            <a:r>
              <a:rPr lang="en" sz="1300"/>
              <a:t>Prostitution</a:t>
            </a:r>
            <a:r>
              <a:rPr lang="en" sz="1300"/>
              <a:t> was common for his time</a:t>
            </a:r>
            <a:endParaRPr sz="1300"/>
          </a:p>
          <a:p>
            <a:pPr indent="-311150" lvl="3" marL="18288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 sz="1300"/>
              <a:t>Solution: Must have own spouse</a:t>
            </a:r>
            <a:endParaRPr sz="1300"/>
          </a:p>
          <a:p>
            <a:pPr indent="-311150" lvl="3" marL="18288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 sz="1300"/>
              <a:t>Unmarried members of </a:t>
            </a:r>
            <a:r>
              <a:rPr lang="en" sz="1300"/>
              <a:t>Corinthian</a:t>
            </a:r>
            <a:r>
              <a:rPr lang="en" sz="1300"/>
              <a:t> congregation (widows too)</a:t>
            </a:r>
            <a:endParaRPr sz="1300"/>
          </a:p>
          <a:p>
            <a:pPr indent="-311150" lvl="4" marL="2286000" rtl="0" algn="l">
              <a:spcBef>
                <a:spcPts val="0"/>
              </a:spcBef>
              <a:spcAft>
                <a:spcPts val="0"/>
              </a:spcAft>
              <a:buSzPts val="1300"/>
              <a:buChar char="○"/>
            </a:pPr>
            <a:r>
              <a:rPr lang="en" sz="1300"/>
              <a:t>Remain unmarried (like Paul) but must marry if can’t stay chaste</a:t>
            </a:r>
            <a:endParaRPr sz="1300"/>
          </a:p>
          <a:p>
            <a:pPr indent="-311150" lvl="3" marL="18288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 sz="1300"/>
              <a:t>Discourage marriage between </a:t>
            </a:r>
            <a:r>
              <a:rPr lang="en" sz="1300"/>
              <a:t>believers</a:t>
            </a:r>
            <a:r>
              <a:rPr lang="en" sz="1300"/>
              <a:t> &amp; nonbelievers</a:t>
            </a:r>
            <a:endParaRPr sz="1300"/>
          </a:p>
          <a:p>
            <a:pPr indent="-311150" lvl="4" marL="2286000" rtl="0" algn="l">
              <a:spcBef>
                <a:spcPts val="0"/>
              </a:spcBef>
              <a:spcAft>
                <a:spcPts val="0"/>
              </a:spcAft>
              <a:buSzPts val="1300"/>
              <a:buChar char="○"/>
            </a:pPr>
            <a:r>
              <a:rPr lang="en" sz="1300"/>
              <a:t>If already married, remain married (potential influence on spouse and kids)</a:t>
            </a:r>
            <a:endParaRPr sz="1300"/>
          </a:p>
          <a:p>
            <a:pPr indent="-311150" lvl="3" marL="18288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 sz="1300"/>
              <a:t>If couples are divorced, remain unmarried or reconcile (prefers divorce to not be a thing, but very understanding of cases like adultery)</a:t>
            </a:r>
            <a:endParaRPr sz="1300"/>
          </a:p>
        </p:txBody>
      </p:sp>
      <p:pic>
        <p:nvPicPr>
          <p:cNvPr id="79" name="Google Shape;79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87376" y="0"/>
            <a:ext cx="2344923" cy="1225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6"/>
          <p:cNvSpPr txBox="1"/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 Corinthians Continued</a:t>
            </a:r>
            <a:endParaRPr/>
          </a:p>
        </p:txBody>
      </p:sp>
      <p:sp>
        <p:nvSpPr>
          <p:cNvPr id="85" name="Google Shape;85;p16"/>
          <p:cNvSpPr txBox="1"/>
          <p:nvPr>
            <p:ph idx="1" type="body"/>
          </p:nvPr>
        </p:nvSpPr>
        <p:spPr>
          <a:xfrm>
            <a:off x="311700" y="1225225"/>
            <a:ext cx="8520600" cy="335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The Lord’s Supper</a:t>
            </a:r>
            <a:endParaRPr sz="1600"/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" sz="1600"/>
              <a:t>In first letter to commemorate Jesus Christ’s death &amp; </a:t>
            </a:r>
            <a:r>
              <a:rPr lang="en" sz="1600"/>
              <a:t>resurrection</a:t>
            </a:r>
            <a:endParaRPr sz="1600"/>
          </a:p>
          <a:p>
            <a:pPr indent="-330200" lvl="2" marL="1371600" rtl="0" algn="l">
              <a:spcBef>
                <a:spcPts val="0"/>
              </a:spcBef>
              <a:spcAft>
                <a:spcPts val="0"/>
              </a:spcAft>
              <a:buSzPts val="1600"/>
              <a:buChar char="■"/>
            </a:pPr>
            <a:r>
              <a:rPr lang="en" sz="1600"/>
              <a:t>Tells believers to partake in bread/wine for Jesus</a:t>
            </a:r>
            <a:endParaRPr sz="1600"/>
          </a:p>
          <a:p>
            <a:pPr indent="-330200" lvl="3" marL="18288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 “For whenever you eat this bread and drink this cup, you proclaim the Lord’s death until he comes” (1 Corinthians 11:26)</a:t>
            </a:r>
            <a:endParaRPr sz="1600"/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" sz="1600"/>
              <a:t>Act of gratitude and remembrance of Jesus’s sacrifice</a:t>
            </a:r>
            <a:endParaRPr sz="1600"/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" sz="1600"/>
              <a:t>Christian faith would be in vain if Christ did not raise</a:t>
            </a:r>
            <a:endParaRPr sz="1600"/>
          </a:p>
          <a:p>
            <a:pPr indent="-330200" lvl="2" marL="1371600" rtl="0" algn="l">
              <a:spcBef>
                <a:spcPts val="0"/>
              </a:spcBef>
              <a:spcAft>
                <a:spcPts val="0"/>
              </a:spcAft>
              <a:buSzPts val="1600"/>
              <a:buChar char="■"/>
            </a:pPr>
            <a:r>
              <a:rPr lang="en" sz="1600"/>
              <a:t>No point in preaching</a:t>
            </a:r>
            <a:endParaRPr sz="1600"/>
          </a:p>
          <a:p>
            <a:pPr indent="-330200" lvl="2" marL="1371600" rtl="0" algn="l">
              <a:spcBef>
                <a:spcPts val="0"/>
              </a:spcBef>
              <a:spcAft>
                <a:spcPts val="0"/>
              </a:spcAft>
              <a:buSzPts val="1600"/>
              <a:buChar char="■"/>
            </a:pPr>
            <a:r>
              <a:rPr lang="en" sz="1600"/>
              <a:t>Forever stuck with sins</a:t>
            </a:r>
            <a:endParaRPr sz="1600"/>
          </a:p>
        </p:txBody>
      </p:sp>
      <p:pic>
        <p:nvPicPr>
          <p:cNvPr id="86" name="Google Shape;86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46375" y="0"/>
            <a:ext cx="2301050" cy="1564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7"/>
          <p:cNvSpPr txBox="1"/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1 Corinthians Continued…. Again</a:t>
            </a:r>
            <a:endParaRPr sz="3000"/>
          </a:p>
        </p:txBody>
      </p:sp>
      <p:sp>
        <p:nvSpPr>
          <p:cNvPr id="92" name="Google Shape;92;p17"/>
          <p:cNvSpPr txBox="1"/>
          <p:nvPr>
            <p:ph idx="1" type="body"/>
          </p:nvPr>
        </p:nvSpPr>
        <p:spPr>
          <a:xfrm>
            <a:off x="311700" y="1225225"/>
            <a:ext cx="8520600" cy="335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The Greatest Gift</a:t>
            </a:r>
            <a:endParaRPr sz="1600"/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" sz="1600"/>
              <a:t>Love!!!!!</a:t>
            </a:r>
            <a:endParaRPr sz="1600"/>
          </a:p>
          <a:p>
            <a:pPr indent="-330200" lvl="2" marL="1371600" rtl="0" algn="l">
              <a:spcBef>
                <a:spcPts val="0"/>
              </a:spcBef>
              <a:spcAft>
                <a:spcPts val="0"/>
              </a:spcAft>
              <a:buSzPts val="1600"/>
              <a:buChar char="■"/>
            </a:pPr>
            <a:r>
              <a:rPr lang="en" sz="1600"/>
              <a:t>Beyond spiritual gifts</a:t>
            </a:r>
            <a:endParaRPr sz="1600"/>
          </a:p>
          <a:p>
            <a:pPr indent="-330200" lvl="3" marL="18288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Speaking in tongues or faith</a:t>
            </a:r>
            <a:endParaRPr sz="1600"/>
          </a:p>
          <a:p>
            <a:pPr indent="-330200" lvl="4" marL="2286000" rtl="0" algn="l"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" sz="1600"/>
              <a:t>“If I speak in tongues of mortals and of angels, but do not have love, I am a noisy gong or a clanging cymbal” (1 Corinthians 13:1)</a:t>
            </a:r>
            <a:endParaRPr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Love never falters</a:t>
            </a:r>
            <a:endParaRPr sz="1600"/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" sz="1600"/>
              <a:t>Love above all else</a:t>
            </a:r>
            <a:endParaRPr sz="1600"/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" sz="1600"/>
              <a:t>Will always persevere</a:t>
            </a:r>
            <a:endParaRPr sz="1600"/>
          </a:p>
          <a:p>
            <a:pPr indent="-330200" lvl="2" marL="1371600" rtl="0" algn="l">
              <a:spcBef>
                <a:spcPts val="0"/>
              </a:spcBef>
              <a:spcAft>
                <a:spcPts val="0"/>
              </a:spcAft>
              <a:buSzPts val="1600"/>
              <a:buChar char="■"/>
            </a:pPr>
            <a:r>
              <a:rPr lang="en" sz="1600"/>
              <a:t>Does not delight in </a:t>
            </a:r>
            <a:r>
              <a:rPr lang="en" sz="1600"/>
              <a:t>heinousness but celebrates truth</a:t>
            </a:r>
            <a:endParaRPr sz="1600"/>
          </a:p>
        </p:txBody>
      </p:sp>
      <p:pic>
        <p:nvPicPr>
          <p:cNvPr id="93" name="Google Shape;93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59175" y="115300"/>
            <a:ext cx="1701475" cy="1590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17"/>
          <p:cNvPicPr preferRelativeResize="0"/>
          <p:nvPr/>
        </p:nvPicPr>
        <p:blipFill rotWithShape="1">
          <a:blip r:embed="rId4">
            <a:alphaModFix/>
          </a:blip>
          <a:srcRect b="-7999" l="113909" r="-113909" t="8000"/>
          <a:stretch/>
        </p:blipFill>
        <p:spPr>
          <a:xfrm>
            <a:off x="7810500" y="290850"/>
            <a:ext cx="1333500" cy="1505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764375" y="115300"/>
            <a:ext cx="1333500" cy="1590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60637" y="115300"/>
            <a:ext cx="1803725" cy="1590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8"/>
          <p:cNvSpPr txBox="1"/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 </a:t>
            </a:r>
            <a:r>
              <a:rPr lang="en"/>
              <a:t>Corinthians (Finally)</a:t>
            </a:r>
            <a:r>
              <a:rPr lang="en"/>
              <a:t> </a:t>
            </a:r>
            <a:endParaRPr/>
          </a:p>
        </p:txBody>
      </p:sp>
      <p:sp>
        <p:nvSpPr>
          <p:cNvPr id="102" name="Google Shape;102;p18"/>
          <p:cNvSpPr txBox="1"/>
          <p:nvPr>
            <p:ph idx="1" type="body"/>
          </p:nvPr>
        </p:nvSpPr>
        <p:spPr>
          <a:xfrm>
            <a:off x="311700" y="1225225"/>
            <a:ext cx="8520600" cy="335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 lot more personal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Defends authority and integrity against criticism from false educators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Boasted about weakness</a:t>
            </a:r>
            <a:endParaRPr/>
          </a:p>
          <a:p>
            <a:pPr indent="-317500" lvl="2" marL="137160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r>
              <a:rPr lang="en"/>
              <a:t>Reliance on God, not by oneself</a:t>
            </a:r>
            <a:endParaRPr/>
          </a:p>
          <a:p>
            <a:pPr indent="-317500" lvl="2" marL="137160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r>
              <a:rPr lang="en"/>
              <a:t>Great indicator of God’s </a:t>
            </a:r>
            <a:r>
              <a:rPr lang="en"/>
              <a:t>strength</a:t>
            </a:r>
            <a:r>
              <a:rPr lang="en"/>
              <a:t> and power to transform and give grace to believers 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Gave </a:t>
            </a:r>
            <a:r>
              <a:rPr lang="en"/>
              <a:t>blessing</a:t>
            </a:r>
            <a:r>
              <a:rPr lang="en"/>
              <a:t> at the end</a:t>
            </a:r>
            <a:endParaRPr/>
          </a:p>
          <a:p>
            <a:pPr indent="-317500" lvl="2" marL="137160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r>
              <a:rPr lang="en"/>
              <a:t>Wants the best out of everyone</a:t>
            </a:r>
            <a:endParaRPr/>
          </a:p>
          <a:p>
            <a:pPr indent="-317500" lvl="3" marL="18288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Experience God’s </a:t>
            </a:r>
            <a:r>
              <a:rPr lang="en"/>
              <a:t>presence</a:t>
            </a:r>
            <a:r>
              <a:rPr lang="en"/>
              <a:t> and love to the fullest extent</a:t>
            </a:r>
            <a:endParaRPr/>
          </a:p>
          <a:p>
            <a:pPr indent="-317500" lvl="4" marL="22860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“May the grace of the Lord Jesus Christ, and the love of God, and the fellowship of the Holy Spirit be with you all” (2 Corinthians 13:14)</a:t>
            </a:r>
            <a:endParaRPr/>
          </a:p>
        </p:txBody>
      </p:sp>
      <p:pic>
        <p:nvPicPr>
          <p:cNvPr id="103" name="Google Shape;103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91525" y="0"/>
            <a:ext cx="2852474" cy="16342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9"/>
          <p:cNvSpPr txBox="1"/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Galatians</a:t>
            </a:r>
            <a:endParaRPr/>
          </a:p>
        </p:txBody>
      </p:sp>
      <p:sp>
        <p:nvSpPr>
          <p:cNvPr id="109" name="Google Shape;109;p19"/>
          <p:cNvSpPr txBox="1"/>
          <p:nvPr>
            <p:ph idx="1" type="body"/>
          </p:nvPr>
        </p:nvSpPr>
        <p:spPr>
          <a:xfrm>
            <a:off x="311700" y="1225225"/>
            <a:ext cx="8520600" cy="3807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Founded Galatian church with non-Jewish followers of Christ in Central Asia</a:t>
            </a:r>
            <a:endParaRPr sz="1400"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Addressing unidentified teachers trying to convince Paul’s converts (formerly pagans) to be </a:t>
            </a:r>
            <a:r>
              <a:rPr lang="en" sz="1400"/>
              <a:t>circumcised</a:t>
            </a:r>
            <a:r>
              <a:rPr lang="en" sz="1400"/>
              <a:t> </a:t>
            </a:r>
            <a:endParaRPr sz="1400"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Observe Jewish laws and rituals like Sabbath and food laws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Wanted to point out that the teachers were perverting the gospel message by dictating the </a:t>
            </a:r>
            <a:r>
              <a:rPr lang="en" sz="1400"/>
              <a:t>Galatians</a:t>
            </a:r>
            <a:r>
              <a:rPr lang="en" sz="1400"/>
              <a:t> practices</a:t>
            </a:r>
            <a:endParaRPr sz="1400"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A Magna Carta of Christian freedom</a:t>
            </a:r>
            <a:endParaRPr sz="1400"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Followers of Jesus no longer slaves to laws</a:t>
            </a:r>
            <a:endParaRPr/>
          </a:p>
          <a:p>
            <a:pPr indent="-317500" lvl="2" marL="137160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r>
              <a:rPr lang="en"/>
              <a:t>Free due to baptism of Jesus</a:t>
            </a:r>
            <a:endParaRPr/>
          </a:p>
          <a:p>
            <a:pPr indent="-317500" lvl="2" marL="137160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r>
              <a:rPr lang="en"/>
              <a:t>“There is no longer slave or free, there is no longer male and female, for all of you are one in Christ Jesus” (Galatians 3:28)</a:t>
            </a:r>
            <a:endParaRPr/>
          </a:p>
          <a:p>
            <a:pPr indent="-317500" lvl="3" marL="18288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Powerful statement</a:t>
            </a:r>
            <a:endParaRPr/>
          </a:p>
          <a:p>
            <a:pPr indent="-317500" lvl="4" marL="22860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Most of the world was non-Roman (less rights, women were property, slavery was very acceptable)</a:t>
            </a:r>
            <a:endParaRPr sz="1400"/>
          </a:p>
          <a:p>
            <a:pPr indent="0" lvl="0" marL="4572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0"/>
          <p:cNvSpPr txBox="1"/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Galatians Continued</a:t>
            </a:r>
            <a:endParaRPr/>
          </a:p>
        </p:txBody>
      </p:sp>
      <p:sp>
        <p:nvSpPr>
          <p:cNvPr id="115" name="Google Shape;115;p20"/>
          <p:cNvSpPr txBox="1"/>
          <p:nvPr>
            <p:ph idx="1" type="body"/>
          </p:nvPr>
        </p:nvSpPr>
        <p:spPr>
          <a:xfrm>
            <a:off x="311700" y="1225225"/>
            <a:ext cx="8520600" cy="335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Paul mentions Roman adoption laws as reference to freedom</a:t>
            </a:r>
            <a:endParaRPr sz="1400"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Adopted person cannot be </a:t>
            </a:r>
            <a:r>
              <a:rPr lang="en"/>
              <a:t>disinherited</a:t>
            </a:r>
            <a:endParaRPr/>
          </a:p>
          <a:p>
            <a:pPr indent="-317500" lvl="2" marL="137160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r>
              <a:rPr lang="en"/>
              <a:t>Parent </a:t>
            </a:r>
            <a:r>
              <a:rPr lang="en"/>
              <a:t>adopting chose to do so</a:t>
            </a:r>
            <a:endParaRPr/>
          </a:p>
          <a:p>
            <a:pPr indent="-317500" lvl="2" marL="137160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r>
              <a:rPr lang="en"/>
              <a:t>Parents with natural kids had not made such as choice</a:t>
            </a:r>
            <a:endParaRPr/>
          </a:p>
          <a:p>
            <a:pPr indent="-317500" lvl="3" marL="18288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Could be disinherited</a:t>
            </a:r>
            <a:endParaRPr/>
          </a:p>
          <a:p>
            <a:pPr indent="-317500" lvl="4" marL="22860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Message is that followers of Jesus are adopted by God</a:t>
            </a:r>
            <a:endParaRPr/>
          </a:p>
          <a:p>
            <a:pPr indent="-317500" lvl="5" marL="274320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r>
              <a:rPr lang="en"/>
              <a:t>Cannot be disinherited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Referred to the fruit of the Holy Spirit as:</a:t>
            </a:r>
            <a:endParaRPr sz="1400"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“Love, joy, peace patience, kindness, generosity, faithfulness, gentleness, and self-control” (Galatians 5:22)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At the end of the day, it doesn’t matter what sex or race or even slave status you are</a:t>
            </a:r>
            <a:endParaRPr sz="1400"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“If you belong to Christ, then you are Abraham’s offspring, heirs according to the promise” (Galatians 3:29)</a:t>
            </a:r>
            <a:endParaRPr sz="1400"/>
          </a:p>
        </p:txBody>
      </p:sp>
      <p:pic>
        <p:nvPicPr>
          <p:cNvPr id="116" name="Google Shape;116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13550" y="179300"/>
            <a:ext cx="2554200" cy="1768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1"/>
          <p:cNvSpPr txBox="1"/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457200" lvl="0" marL="2743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End!!!</a:t>
            </a:r>
            <a:endParaRPr/>
          </a:p>
        </p:txBody>
      </p:sp>
      <p:pic>
        <p:nvPicPr>
          <p:cNvPr id="122" name="Google Shape;122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01575" y="1285875"/>
            <a:ext cx="3989725" cy="3293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Luxe">
  <a:themeElements>
    <a:clrScheme name="Luxe">
      <a:dk1>
        <a:srgbClr val="000000"/>
      </a:dk1>
      <a:lt1>
        <a:srgbClr val="FFFFFF"/>
      </a:lt1>
      <a:dk2>
        <a:srgbClr val="B7B7B7"/>
      </a:dk2>
      <a:lt2>
        <a:srgbClr val="CCA677"/>
      </a:lt2>
      <a:accent1>
        <a:srgbClr val="5D4037"/>
      </a:accent1>
      <a:accent2>
        <a:srgbClr val="455A64"/>
      </a:accent2>
      <a:accent3>
        <a:srgbClr val="57BB8A"/>
      </a:accent3>
      <a:accent4>
        <a:srgbClr val="78909C"/>
      </a:accent4>
      <a:accent5>
        <a:srgbClr val="607D8B"/>
      </a:accent5>
      <a:accent6>
        <a:srgbClr val="DCE755"/>
      </a:accent6>
      <a:hlink>
        <a:srgbClr val="607D8B"/>
      </a:hlink>
      <a:folHlink>
        <a:srgbClr val="607D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