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PT Sans Narrow"/>
      <p:regular r:id="rId17"/>
      <p:bold r:id="rId18"/>
    </p:embeddedFont>
    <p:embeddedFont>
      <p:font typeface="Open Sans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OpenSans-bold.fntdata"/><Relationship Id="rId11" Type="http://schemas.openxmlformats.org/officeDocument/2006/relationships/slide" Target="slides/slide6.xml"/><Relationship Id="rId22" Type="http://schemas.openxmlformats.org/officeDocument/2006/relationships/font" Target="fonts/OpenSans-boldItalic.fntdata"/><Relationship Id="rId10" Type="http://schemas.openxmlformats.org/officeDocument/2006/relationships/slide" Target="slides/slide5.xml"/><Relationship Id="rId21" Type="http://schemas.openxmlformats.org/officeDocument/2006/relationships/font" Target="fonts/OpenSans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font" Target="fonts/PTSansNarrow-regular.fntdata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OpenSans-regular.fntdata"/><Relationship Id="rId6" Type="http://schemas.openxmlformats.org/officeDocument/2006/relationships/slide" Target="slides/slide1.xml"/><Relationship Id="rId18" Type="http://schemas.openxmlformats.org/officeDocument/2006/relationships/font" Target="fonts/PTSansNarrow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0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2beae3204a8_0_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2beae3204a8_0_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g2beae3204a8_0_4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8" name="Google Shape;128;g2beae3204a8_0_4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2beae3204a8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Google Shape;70;g2beae3204a8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2beae3204a8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2beae3204a8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2beae3204a8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2beae3204a8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beae3204a8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2beae3204a8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2beae3204a8_0_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2beae3204a8_0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2beae3204a8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2beae3204a8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2beae3204a8_0_3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2beae3204a8_0_3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g2beae3204a8_0_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5" name="Google Shape;115;g2beae3204a8_0_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2"/>
          <p:cNvCxnSpPr/>
          <p:nvPr/>
        </p:nvCxnSpPr>
        <p:spPr>
          <a:xfrm>
            <a:off x="7007735" y="3176888"/>
            <a:ext cx="562200" cy="0"/>
          </a:xfrm>
          <a:prstGeom prst="straightConnector1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1" name="Google Shape;11;p2"/>
          <p:cNvCxnSpPr/>
          <p:nvPr/>
        </p:nvCxnSpPr>
        <p:spPr>
          <a:xfrm>
            <a:off x="1575035" y="3158252"/>
            <a:ext cx="562200" cy="0"/>
          </a:xfrm>
          <a:prstGeom prst="straightConnector1">
            <a:avLst/>
          </a:prstGeom>
          <a:noFill/>
          <a:ln cap="flat" cmpd="sng" w="76200">
            <a:solidFill>
              <a:schemeClr val="lt2"/>
            </a:solidFill>
            <a:prstDash val="solid"/>
            <a:round/>
            <a:headEnd len="sm" w="sm" type="none"/>
            <a:tailEnd len="sm" w="sm" type="none"/>
          </a:ln>
        </p:spPr>
      </p:cxnSp>
      <p:grpSp>
        <p:nvGrpSpPr>
          <p:cNvPr id="12" name="Google Shape;12;p2"/>
          <p:cNvGrpSpPr/>
          <p:nvPr/>
        </p:nvGrpSpPr>
        <p:grpSpPr>
          <a:xfrm>
            <a:off x="1004144" y="1022025"/>
            <a:ext cx="7136668" cy="152400"/>
            <a:chOff x="1346429" y="1011300"/>
            <a:chExt cx="6452100" cy="152400"/>
          </a:xfrm>
        </p:grpSpPr>
        <p:cxnSp>
          <p:nvCxnSpPr>
            <p:cNvPr id="13" name="Google Shape;13;p2"/>
            <p:cNvCxnSpPr/>
            <p:nvPr/>
          </p:nvCxnSpPr>
          <p:spPr>
            <a:xfrm rot="10800000">
              <a:off x="1346429" y="1011300"/>
              <a:ext cx="6452100" cy="0"/>
            </a:xfrm>
            <a:prstGeom prst="straightConnector1">
              <a:avLst/>
            </a:prstGeom>
            <a:noFill/>
            <a:ln cap="flat" cmpd="sng" w="762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4" name="Google Shape;14;p2"/>
            <p:cNvCxnSpPr/>
            <p:nvPr/>
          </p:nvCxnSpPr>
          <p:spPr>
            <a:xfrm rot="10800000">
              <a:off x="1346429" y="1163700"/>
              <a:ext cx="6452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grpSp>
        <p:nvGrpSpPr>
          <p:cNvPr id="15" name="Google Shape;15;p2"/>
          <p:cNvGrpSpPr/>
          <p:nvPr/>
        </p:nvGrpSpPr>
        <p:grpSpPr>
          <a:xfrm>
            <a:off x="1004151" y="3969100"/>
            <a:ext cx="7136668" cy="152400"/>
            <a:chOff x="1346435" y="3969088"/>
            <a:chExt cx="6452100" cy="152400"/>
          </a:xfrm>
        </p:grpSpPr>
        <p:cxnSp>
          <p:nvCxnSpPr>
            <p:cNvPr id="16" name="Google Shape;16;p2"/>
            <p:cNvCxnSpPr/>
            <p:nvPr/>
          </p:nvCxnSpPr>
          <p:spPr>
            <a:xfrm>
              <a:off x="1346435" y="4121488"/>
              <a:ext cx="6452100" cy="0"/>
            </a:xfrm>
            <a:prstGeom prst="straightConnector1">
              <a:avLst/>
            </a:prstGeom>
            <a:noFill/>
            <a:ln cap="flat" cmpd="sng" w="76200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  <p:cxnSp>
          <p:nvCxnSpPr>
            <p:cNvPr id="17" name="Google Shape;17;p2"/>
            <p:cNvCxnSpPr/>
            <p:nvPr/>
          </p:nvCxnSpPr>
          <p:spPr>
            <a:xfrm>
              <a:off x="1346435" y="3969088"/>
              <a:ext cx="6452100" cy="0"/>
            </a:xfrm>
            <a:prstGeom prst="straightConnector1">
              <a:avLst/>
            </a:prstGeom>
            <a:noFill/>
            <a:ln cap="flat" cmpd="sng" w="9525">
              <a:solidFill>
                <a:schemeClr val="accent3"/>
              </a:solidFill>
              <a:prstDash val="solid"/>
              <a:round/>
              <a:headEnd len="sm" w="sm" type="none"/>
              <a:tailEnd len="sm" w="sm" type="none"/>
            </a:ln>
          </p:spPr>
        </p:cxnSp>
      </p:grpSp>
      <p:sp>
        <p:nvSpPr>
          <p:cNvPr id="18" name="Google Shape;18;p2"/>
          <p:cNvSpPr txBox="1"/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1pPr>
            <a:lvl2pPr lvl="1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2pPr>
            <a:lvl3pPr lvl="2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3pPr>
            <a:lvl4pPr lvl="3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4pPr>
            <a:lvl5pPr lvl="4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5pPr>
            <a:lvl6pPr lvl="5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6pPr>
            <a:lvl7pPr lvl="6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7pPr>
            <a:lvl8pPr lvl="7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8pPr>
            <a:lvl9pPr lvl="8" algn="ctr">
              <a:spcBef>
                <a:spcPts val="0"/>
              </a:spcBef>
              <a:spcAft>
                <a:spcPts val="0"/>
              </a:spcAft>
              <a:buSzPts val="5400"/>
              <a:buNone/>
              <a:defRPr sz="5400"/>
            </a:lvl9pPr>
          </a:lstStyle>
          <a:p/>
        </p:txBody>
      </p:sp>
      <p:sp>
        <p:nvSpPr>
          <p:cNvPr id="19" name="Google Shape;19;p2"/>
          <p:cNvSpPr txBox="1"/>
          <p:nvPr>
            <p:ph idx="1" type="subTitle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20" name="Google Shape;20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1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7" name="Google Shape;57;p11"/>
          <p:cNvSpPr txBox="1"/>
          <p:nvPr>
            <p:ph hasCustomPrompt="1" type="title"/>
          </p:nvPr>
        </p:nvSpPr>
        <p:spPr>
          <a:xfrm>
            <a:off x="311700" y="1304850"/>
            <a:ext cx="8520600" cy="15384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3000"/>
              <a:buNone/>
              <a:defRPr sz="13000">
                <a:solidFill>
                  <a:schemeClr val="accent3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8" name="Google Shape;58;p11"/>
          <p:cNvSpPr txBox="1"/>
          <p:nvPr>
            <p:ph idx="1" type="body"/>
          </p:nvPr>
        </p:nvSpPr>
        <p:spPr>
          <a:xfrm>
            <a:off x="311700" y="2995650"/>
            <a:ext cx="8520600" cy="1071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59" name="Google Shape;59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3"/>
          <p:cNvSpPr/>
          <p:nvPr/>
        </p:nvSpPr>
        <p:spPr>
          <a:xfrm>
            <a:off x="-50" y="2571900"/>
            <a:ext cx="9144000" cy="25716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3" name="Google Shape;23;p3"/>
          <p:cNvSpPr txBox="1"/>
          <p:nvPr>
            <p:ph type="title"/>
          </p:nvPr>
        </p:nvSpPr>
        <p:spPr>
          <a:xfrm>
            <a:off x="311700" y="814800"/>
            <a:ext cx="8571300" cy="9420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24" name="Google Shape;24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4"/>
          <p:cNvSpPr/>
          <p:nvPr/>
        </p:nvSpPr>
        <p:spPr>
          <a:xfrm>
            <a:off x="-75" y="5045700"/>
            <a:ext cx="9144000" cy="97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" name="Google Shape;27;p4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28" name="Google Shape;28;p4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9" name="Google Shape;2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30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Google Shape;31;p5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" type="body"/>
          </p:nvPr>
        </p:nvSpPr>
        <p:spPr>
          <a:xfrm>
            <a:off x="311700" y="1266175"/>
            <a:ext cx="39999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3" name="Google Shape;33;p5"/>
          <p:cNvSpPr txBox="1"/>
          <p:nvPr>
            <p:ph idx="2" type="body"/>
          </p:nvPr>
        </p:nvSpPr>
        <p:spPr>
          <a:xfrm>
            <a:off x="4832400" y="1266175"/>
            <a:ext cx="39999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6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/>
        </p:txBody>
      </p:sp>
      <p:sp>
        <p:nvSpPr>
          <p:cNvPr id="37" name="Google Shape;3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40" name="Google Shape;4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41" name="Google Shape;4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6"/>
        </a:solidFill>
      </p:bgPr>
    </p:bg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8"/>
          <p:cNvSpPr txBox="1"/>
          <p:nvPr>
            <p:ph type="title"/>
          </p:nvPr>
        </p:nvSpPr>
        <p:spPr>
          <a:xfrm>
            <a:off x="490250" y="526350"/>
            <a:ext cx="56136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400"/>
              <a:buNone/>
              <a:defRPr b="0" sz="5400"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44" name="Google Shape;4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9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7" name="Google Shape;47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8" name="Google Shape;48;p9"/>
          <p:cNvSpPr txBox="1"/>
          <p:nvPr>
            <p:ph type="title"/>
          </p:nvPr>
        </p:nvSpPr>
        <p:spPr>
          <a:xfrm>
            <a:off x="265500" y="1039675"/>
            <a:ext cx="4045200" cy="1675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9" name="Google Shape;49;p9"/>
          <p:cNvSpPr txBox="1"/>
          <p:nvPr>
            <p:ph idx="1" type="subTitle"/>
          </p:nvPr>
        </p:nvSpPr>
        <p:spPr>
          <a:xfrm>
            <a:off x="265500" y="27268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50" name="Google Shape;50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Char char="●"/>
              <a:defRPr>
                <a:solidFill>
                  <a:schemeClr val="lt1"/>
                </a:solidFill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●"/>
              <a:defRPr>
                <a:solidFill>
                  <a:schemeClr val="lt1"/>
                </a:solidFill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○"/>
              <a:defRPr>
                <a:solidFill>
                  <a:schemeClr val="lt1"/>
                </a:solidFill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Char char="■"/>
              <a:defRPr>
                <a:solidFill>
                  <a:schemeClr val="lt1"/>
                </a:solidFill>
              </a:defRPr>
            </a:lvl9pPr>
          </a:lstStyle>
          <a:p/>
        </p:txBody>
      </p:sp>
      <p:sp>
        <p:nvSpPr>
          <p:cNvPr id="51" name="Google Shape;51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0"/>
          <p:cNvSpPr txBox="1"/>
          <p:nvPr>
            <p:ph idx="1" type="body"/>
          </p:nvPr>
        </p:nvSpPr>
        <p:spPr>
          <a:xfrm>
            <a:off x="311700" y="4230725"/>
            <a:ext cx="5998800" cy="598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T Sans Narrow"/>
              <a:buNone/>
              <a:defRPr sz="2400">
                <a:latin typeface="PT Sans Narrow"/>
                <a:ea typeface="PT Sans Narrow"/>
                <a:cs typeface="PT Sans Narrow"/>
                <a:sym typeface="PT Sans Narrow"/>
              </a:defRPr>
            </a:lvl1pPr>
          </a:lstStyle>
          <a:p/>
        </p:txBody>
      </p:sp>
      <p:sp>
        <p:nvSpPr>
          <p:cNvPr id="54" name="Google Shape;54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tropic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PT Sans Narrow"/>
              <a:buNone/>
              <a:defRPr b="1" sz="3600">
                <a:solidFill>
                  <a:schemeClr val="accent1"/>
                </a:solidFill>
                <a:latin typeface="PT Sans Narrow"/>
                <a:ea typeface="PT Sans Narrow"/>
                <a:cs typeface="PT Sans Narrow"/>
                <a:sym typeface="PT Sans Narrow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Open Sans"/>
              <a:buChar char="●"/>
              <a:defRPr sz="18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●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○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Open Sans"/>
              <a:buChar char="■"/>
              <a:defRPr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Open Sans"/>
                <a:ea typeface="Open Sans"/>
                <a:cs typeface="Open Sans"/>
                <a:sym typeface="Open Sans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3"/>
          <p:cNvSpPr txBox="1"/>
          <p:nvPr>
            <p:ph type="ctrTitle"/>
          </p:nvPr>
        </p:nvSpPr>
        <p:spPr>
          <a:xfrm>
            <a:off x="1004150" y="1751764"/>
            <a:ext cx="7136700" cy="10224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Bible and Its Influence:</a:t>
            </a:r>
            <a:endParaRPr/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“The Promised Land”</a:t>
            </a:r>
            <a:endParaRPr/>
          </a:p>
        </p:txBody>
      </p:sp>
      <p:sp>
        <p:nvSpPr>
          <p:cNvPr id="67" name="Google Shape;67;p13"/>
          <p:cNvSpPr txBox="1"/>
          <p:nvPr>
            <p:ph idx="1" type="subTitle"/>
          </p:nvPr>
        </p:nvSpPr>
        <p:spPr>
          <a:xfrm>
            <a:off x="2137225" y="2850039"/>
            <a:ext cx="48705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Micaela Veglia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3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2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Samuel</a:t>
            </a:r>
            <a:endParaRPr/>
          </a:p>
        </p:txBody>
      </p:sp>
      <p:sp>
        <p:nvSpPr>
          <p:cNvPr id="125" name="Google Shape;125;p22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Israelites are in a constant flux of war and anarchy with no moral compass/figurehead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Samuel’s mother, Hannah, was barren and directly asked God for a son in exchange for his service to God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Samuel lived with the high </a:t>
            </a:r>
            <a:r>
              <a:rPr lang="en"/>
              <a:t>priest, Eli, and received a call from God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God doesn’t speak to chosen Israelites as often as he did in the times of Moses and his ancestors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Samuel is declared as a prophet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9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3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Influence</a:t>
            </a:r>
            <a:endParaRPr/>
          </a:p>
        </p:txBody>
      </p:sp>
      <p:sp>
        <p:nvSpPr>
          <p:cNvPr id="131" name="Google Shape;131;p23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MLK, “I Have a Dream” Speech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“I just want to do God’s will. And He’s allowed me to go up to the mountain. And I’ve looked over it. And I’ve seen the Promised Land.”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William Shakespeare, </a:t>
            </a:r>
            <a:r>
              <a:rPr i="1" lang="en"/>
              <a:t>Henry V</a:t>
            </a:r>
            <a:endParaRPr i="1"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“O God of Battles”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William Shakespeare, Hamlet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Act 2, Scene 2: Polonius compared to Judge Jephthah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Oratorios (2 Act, sung biblical stories) and Operas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i="1" lang="en"/>
              <a:t>Messiah</a:t>
            </a:r>
            <a:r>
              <a:rPr lang="en"/>
              <a:t> by George Friedrich Handel, </a:t>
            </a:r>
            <a:r>
              <a:rPr i="1" lang="en"/>
              <a:t>Samson et Dalila</a:t>
            </a:r>
            <a:r>
              <a:rPr lang="en"/>
              <a:t> by Camille Saint-Saens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Philistine– used to describe an uncouth or uncultured person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4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Book of Joshua</a:t>
            </a:r>
            <a:endParaRPr/>
          </a:p>
        </p:txBody>
      </p:sp>
      <p:sp>
        <p:nvSpPr>
          <p:cNvPr id="73" name="Google Shape;73;p14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Joshua, Moses’ assistant, is chosen by God to lead the Israelites to the Promised Land after Moses </a:t>
            </a:r>
            <a:r>
              <a:rPr lang="en"/>
              <a:t>died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Known for his courage and military prowess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Undivided </a:t>
            </a:r>
            <a:r>
              <a:rPr lang="en"/>
              <a:t>faithfulness</a:t>
            </a:r>
            <a:r>
              <a:rPr lang="en"/>
              <a:t> in the covenant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Different from others, like Moses, who question God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“Only be strong and resolute”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“Be strong and courageous”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5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God of Battles</a:t>
            </a:r>
            <a:endParaRPr/>
          </a:p>
        </p:txBody>
      </p:sp>
      <p:sp>
        <p:nvSpPr>
          <p:cNvPr id="79" name="Google Shape;79;p15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The Book of Joshua recounts military history from the Israelites point of view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God gets credit for military victory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Faithless humans are blamed for military defeat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Caused because humans dessert God, not the other way around</a:t>
            </a:r>
            <a:endParaRPr/>
          </a:p>
        </p:txBody>
      </p:sp>
      <p:pic>
        <p:nvPicPr>
          <p:cNvPr id="80" name="Google Shape;80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8413" y="3024088"/>
            <a:ext cx="2466975" cy="1857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6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Rahab of Jericho</a:t>
            </a:r>
            <a:endParaRPr/>
          </a:p>
        </p:txBody>
      </p:sp>
      <p:sp>
        <p:nvSpPr>
          <p:cNvPr id="86" name="Google Shape;86;p16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“Earliest example in literature of the prostitute with a heart of gold”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She hears of the events in Egypt and converts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She hides Israelite spies, and they </a:t>
            </a:r>
            <a:r>
              <a:rPr lang="en"/>
              <a:t>promise</a:t>
            </a:r>
            <a:r>
              <a:rPr lang="en"/>
              <a:t> to spare her family in the </a:t>
            </a:r>
            <a:r>
              <a:rPr lang="en"/>
              <a:t>siege</a:t>
            </a:r>
            <a:r>
              <a:rPr lang="en"/>
              <a:t> if she marked her house with a red </a:t>
            </a:r>
            <a:r>
              <a:rPr lang="en"/>
              <a:t>cord</a:t>
            </a:r>
            <a:r>
              <a:rPr lang="en"/>
              <a:t> hanging from the window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This leads to the first major conquest lead by Joshua and the Israelites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7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The Time of Judges</a:t>
            </a:r>
            <a:endParaRPr/>
          </a:p>
        </p:txBody>
      </p:sp>
      <p:sp>
        <p:nvSpPr>
          <p:cNvPr id="92" name="Google Shape;92;p17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Success depended on faith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Joshua had no successor and decided to split authority </a:t>
            </a:r>
            <a:r>
              <a:rPr lang="en"/>
              <a:t>between</a:t>
            </a:r>
            <a:r>
              <a:rPr lang="en"/>
              <a:t> the 12 tribes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After his death, there was no unity and the Promised Land was filled with chaos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Judges (“deliverers”) appear over the years to provide guidance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Earned God’s favor and people’s support by exhibiting certain virtues and characteristics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8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Deborah</a:t>
            </a:r>
            <a:endParaRPr/>
          </a:p>
        </p:txBody>
      </p:sp>
      <p:sp>
        <p:nvSpPr>
          <p:cNvPr id="98" name="Google Shape;98;p18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First figure in the Book of Judges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One of the only Judges to mediate legal disputes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Virtues: courage and wisdom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A Prophet– wisdom was divine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Lead Israelite troops alongside General Barak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Heavily associated with Jael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Lured their enemy, General Sisera, to her tent 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Killed him by driving a peg through his skull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/>
          </a:p>
        </p:txBody>
      </p:sp>
      <p:pic>
        <p:nvPicPr>
          <p:cNvPr id="99" name="Google Shape;99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41413" y="2272725"/>
            <a:ext cx="3190875" cy="2381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Gideon</a:t>
            </a:r>
            <a:endParaRPr/>
          </a:p>
        </p:txBody>
      </p:sp>
      <p:sp>
        <p:nvSpPr>
          <p:cNvPr id="105" name="Google Shape;105;p19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40 years after Deborah’s victory, the Israelites are attacked by the Midianites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God sends an angel to Gideon, but he doesn’t believe the angel is from God so he tests the angel until he’s sure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Gideon summons a huge army but only goes to battle with 300 men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God did not want the might of the soldiers to be a sign that they won without God’s help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Surrounded the enemy, blew horns, broke jars, and screamed, which scared them off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Virtues: Willingness and humility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20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Jephthah</a:t>
            </a:r>
            <a:endParaRPr/>
          </a:p>
        </p:txBody>
      </p:sp>
      <p:sp>
        <p:nvSpPr>
          <p:cNvPr id="111" name="Google Shape;111;p20"/>
          <p:cNvSpPr txBox="1"/>
          <p:nvPr>
            <p:ph idx="1" type="body"/>
          </p:nvPr>
        </p:nvSpPr>
        <p:spPr>
          <a:xfrm>
            <a:off x="311700" y="1266325"/>
            <a:ext cx="85206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40 more years, more trouble for the Israelites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This time, they fight the Ammonites!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Son of a prostitute, a good fighter, not necessarily a good person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In return for support, he promised God he’d sacrifice the first living thing he’d see once he got home</a:t>
            </a:r>
            <a:endParaRPr/>
          </a:p>
          <a:p>
            <a:pPr indent="-317500" lvl="1" marL="914400" rtl="0" algn="l">
              <a:spcBef>
                <a:spcPts val="0"/>
              </a:spcBef>
              <a:spcAft>
                <a:spcPts val="0"/>
              </a:spcAft>
              <a:buSzPts val="1400"/>
              <a:buChar char="○"/>
            </a:pPr>
            <a:r>
              <a:rPr lang="en"/>
              <a:t>His daughter</a:t>
            </a:r>
            <a:endParaRPr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en"/>
              <a:t>Virtues (?): lack of faith in God leads to strife</a:t>
            </a:r>
            <a:endParaRPr/>
          </a:p>
        </p:txBody>
      </p:sp>
      <p:pic>
        <p:nvPicPr>
          <p:cNvPr id="112" name="Google Shape;112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33313" y="2986063"/>
            <a:ext cx="2562225" cy="17811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21"/>
          <p:cNvSpPr txBox="1"/>
          <p:nvPr>
            <p:ph type="title"/>
          </p:nvPr>
        </p:nvSpPr>
        <p:spPr>
          <a:xfrm>
            <a:off x="311700" y="445025"/>
            <a:ext cx="8520600" cy="707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Samson</a:t>
            </a:r>
            <a:r>
              <a:rPr lang="en"/>
              <a:t> and Delilah</a:t>
            </a:r>
            <a:endParaRPr/>
          </a:p>
        </p:txBody>
      </p:sp>
      <p:sp>
        <p:nvSpPr>
          <p:cNvPr id="118" name="Google Shape;118;p21"/>
          <p:cNvSpPr txBox="1"/>
          <p:nvPr>
            <p:ph idx="1" type="body"/>
          </p:nvPr>
        </p:nvSpPr>
        <p:spPr>
          <a:xfrm>
            <a:off x="311700" y="1266325"/>
            <a:ext cx="6552000" cy="330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85000"/>
          </a:bodyPr>
          <a:lstStyle/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Best </a:t>
            </a:r>
            <a:r>
              <a:rPr lang="en"/>
              <a:t>resembles</a:t>
            </a:r>
            <a:r>
              <a:rPr lang="en"/>
              <a:t> the hero’s </a:t>
            </a:r>
            <a:r>
              <a:rPr lang="en"/>
              <a:t>journey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His mother vowed to dedicate him to God’s service as a nazirite</a:t>
            </a:r>
            <a:endParaRPr/>
          </a:p>
          <a:p>
            <a:pPr indent="-30416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God gifted him with immense physical strength that he used self-indulgently </a:t>
            </a:r>
            <a:endParaRPr/>
          </a:p>
          <a:p>
            <a:pPr indent="-30416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“The sweetness of deliverance would come from his strength, tempered in captivity”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Delilah agreed to discover the secret of Samson's strength for money</a:t>
            </a:r>
            <a:endParaRPr/>
          </a:p>
          <a:p>
            <a:pPr indent="-30416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Sampson reveals that his powers come from God and are symbolized by his uncut hair of the Nazarite</a:t>
            </a:r>
            <a:endParaRPr/>
          </a:p>
          <a:p>
            <a:pPr indent="-304165" lvl="1" marL="914400" rtl="0" algn="l">
              <a:spcBef>
                <a:spcPts val="0"/>
              </a:spcBef>
              <a:spcAft>
                <a:spcPts val="0"/>
              </a:spcAft>
              <a:buSzPct val="100000"/>
              <a:buChar char="○"/>
            </a:pPr>
            <a:r>
              <a:rPr lang="en"/>
              <a:t>She cuts his hair, and he is captured and blinded by the Philistines 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Samson asks for just enough strength to take down their temple</a:t>
            </a:r>
            <a:endParaRPr/>
          </a:p>
          <a:p>
            <a:pPr indent="-325755" lvl="0" marL="457200" rtl="0" algn="l">
              <a:spcBef>
                <a:spcPts val="0"/>
              </a:spcBef>
              <a:spcAft>
                <a:spcPts val="0"/>
              </a:spcAft>
              <a:buSzPct val="100000"/>
              <a:buChar char="●"/>
            </a:pPr>
            <a:r>
              <a:rPr lang="en"/>
              <a:t>Taking God’s power for granted blinds you from God’s protection and you can be lured into temptation from other gods</a:t>
            </a:r>
            <a:endParaRPr/>
          </a:p>
        </p:txBody>
      </p:sp>
      <p:pic>
        <p:nvPicPr>
          <p:cNvPr id="119" name="Google Shape;11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77013" y="1533275"/>
            <a:ext cx="2466975" cy="1847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Tropic">
  <a:themeElements>
    <a:clrScheme name="Tropic">
      <a:dk1>
        <a:srgbClr val="A1E8D9"/>
      </a:dk1>
      <a:lt1>
        <a:srgbClr val="FFFFFF"/>
      </a:lt1>
      <a:dk2>
        <a:srgbClr val="695D46"/>
      </a:dk2>
      <a:lt2>
        <a:srgbClr val="B3A77D"/>
      </a:lt2>
      <a:accent1>
        <a:srgbClr val="EF6C00"/>
      </a:accent1>
      <a:accent2>
        <a:srgbClr val="CE93D8"/>
      </a:accent2>
      <a:accent3>
        <a:srgbClr val="4DB6AC"/>
      </a:accent3>
      <a:accent4>
        <a:srgbClr val="FF9800"/>
      </a:accent4>
      <a:accent5>
        <a:srgbClr val="009668"/>
      </a:accent5>
      <a:accent6>
        <a:srgbClr val="EEFF41"/>
      </a:accent6>
      <a:hlink>
        <a:srgbClr val="009668"/>
      </a:hlink>
      <a:folHlink>
        <a:srgbClr val="00966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