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Average"/>
      <p:regular r:id="rId15"/>
    </p:embeddedFont>
    <p:embeddedFont>
      <p:font typeface="Oswald"/>
      <p:regular r:id="rId16"/>
      <p:bold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Average-regular.fntdata"/><Relationship Id="rId14" Type="http://schemas.openxmlformats.org/officeDocument/2006/relationships/slide" Target="slides/slide9.xml"/><Relationship Id="rId17" Type="http://schemas.openxmlformats.org/officeDocument/2006/relationships/font" Target="fonts/Oswald-bold.fntdata"/><Relationship Id="rId16" Type="http://schemas.openxmlformats.org/officeDocument/2006/relationships/font" Target="fonts/Oswald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7095585b2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7095585b2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7095585b2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7095585b2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7095585b2b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7095585b2b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7dc73b552161fb4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7dc73b552161fb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dba035b15f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dba035b15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dba035b15f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2dba035b15f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7095585b2b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7095585b2b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dba035b15f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2dba035b15f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lat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Relationship Id="rId4" Type="http://schemas.openxmlformats.org/officeDocument/2006/relationships/hyperlink" Target="https://bible.fandom.com/wiki/Domitian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Relationship Id="rId4" Type="http://schemas.openxmlformats.org/officeDocument/2006/relationships/hyperlink" Target="https://www.britannica.com/art/apocalyptic-literature#/media/1/29733/268974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Relationship Id="rId4" Type="http://schemas.openxmlformats.org/officeDocument/2006/relationships/hyperlink" Target="https://whc.unesco.org/en/list/942/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220"/>
              <a:t>The Bible and its Influence</a:t>
            </a:r>
            <a:endParaRPr sz="422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220"/>
              <a:t>Chapter 34: “Crisis and Persecution”</a:t>
            </a:r>
            <a:endParaRPr sz="4220"/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Hannah &amp; Patrick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title"/>
          </p:nvPr>
        </p:nvSpPr>
        <p:spPr>
          <a:xfrm>
            <a:off x="490250" y="526350"/>
            <a:ext cx="23544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Suffering and </a:t>
            </a:r>
            <a:endParaRPr sz="3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Execution</a:t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</p:txBody>
      </p:sp>
      <p:sp>
        <p:nvSpPr>
          <p:cNvPr id="66" name="Google Shape;66;p14"/>
          <p:cNvSpPr txBox="1"/>
          <p:nvPr/>
        </p:nvSpPr>
        <p:spPr>
          <a:xfrm>
            <a:off x="2844650" y="713800"/>
            <a:ext cx="5752500" cy="40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verage"/>
              <a:buChar char="●"/>
            </a:pP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Emperor Domitian</a:t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2385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verage"/>
              <a:buChar char="○"/>
            </a:pP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Wanted people to call him “Lord and God,” and treat him as a Roman deity</a:t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2385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verage"/>
              <a:buChar char="○"/>
            </a:pP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Caused </a:t>
            </a: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problem</a:t>
            </a: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 for Christians</a:t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2385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verage"/>
              <a:buChar char="○"/>
            </a:pP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Some who refused to worship Emperor were imprisoned, tortured, even murdered </a:t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verage"/>
              <a:buChar char="●"/>
            </a:pP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Romans saw Christians as disloyal</a:t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verage"/>
              <a:buChar char="●"/>
            </a:pP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Revelations written during time of suffering and persecution for Christians</a:t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238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verage"/>
              <a:buChar char="○"/>
            </a:pP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Temptations to abandon faith to avoid persecution</a:t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verage"/>
              <a:buChar char="●"/>
            </a:pPr>
            <a:r>
              <a:rPr i="1"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Revelation</a:t>
            </a: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 revealed </a:t>
            </a: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value</a:t>
            </a: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 &amp; meaning of suffering, what was coming next</a:t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verage"/>
              <a:buChar char="●"/>
            </a:pP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Includes symbolism to hide meaning</a:t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238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verage"/>
              <a:buChar char="○"/>
            </a:pP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Confusing read as a result</a:t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pic>
        <p:nvPicPr>
          <p:cNvPr descr="Domitian | Bible Wiki | Fandom" id="67" name="Google Shape;6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6575" y="2004925"/>
            <a:ext cx="1801725" cy="24023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4"/>
          <p:cNvSpPr txBox="1"/>
          <p:nvPr/>
        </p:nvSpPr>
        <p:spPr>
          <a:xfrm>
            <a:off x="722750" y="4471625"/>
            <a:ext cx="1889400" cy="2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hlink"/>
                </a:solidFill>
                <a:latin typeface="Average"/>
                <a:ea typeface="Average"/>
                <a:cs typeface="Average"/>
                <a:sym typeface="Average"/>
                <a:hlinkClick r:id="rId4"/>
              </a:rPr>
              <a:t>https://bible.fandom.com/wiki/Domitian</a:t>
            </a:r>
            <a:endParaRPr sz="10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>
            <p:ph type="title"/>
          </p:nvPr>
        </p:nvSpPr>
        <p:spPr>
          <a:xfrm>
            <a:off x="311700" y="6024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Revelation as a Letter</a:t>
            </a:r>
            <a:endParaRPr/>
          </a:p>
        </p:txBody>
      </p:sp>
      <p:sp>
        <p:nvSpPr>
          <p:cNvPr id="74" name="Google Shape;74;p15"/>
          <p:cNvSpPr txBox="1"/>
          <p:nvPr>
            <p:ph idx="1" type="body"/>
          </p:nvPr>
        </p:nvSpPr>
        <p:spPr>
          <a:xfrm>
            <a:off x="311700" y="12679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“The </a:t>
            </a:r>
            <a:r>
              <a:rPr lang="en" sz="1900"/>
              <a:t>revelation</a:t>
            </a:r>
            <a:r>
              <a:rPr lang="en" sz="1900"/>
              <a:t> of Jesus Christ, which God gave him to show his servants what must soon take place; he made known by sending his angel to his servant John, who testified to the word of God and to the testimony of Jesus Christ, even to all that he saw” 								-</a:t>
            </a:r>
            <a:r>
              <a:rPr i="1" lang="en"/>
              <a:t>Revelation</a:t>
            </a:r>
            <a:r>
              <a:rPr lang="en"/>
              <a:t> 1:1-2 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i="1" lang="en"/>
              <a:t>Revelation </a:t>
            </a:r>
            <a:r>
              <a:rPr lang="en"/>
              <a:t>is apocalyptic but shares </a:t>
            </a:r>
            <a:r>
              <a:rPr lang="en"/>
              <a:t>characteristics</a:t>
            </a:r>
            <a:r>
              <a:rPr lang="en"/>
              <a:t> with prophecy and narrative biblical forms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Written as letter from John to seven existing churches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John </a:t>
            </a:r>
            <a:r>
              <a:rPr lang="en"/>
              <a:t>exiled</a:t>
            </a:r>
            <a:r>
              <a:rPr lang="en"/>
              <a:t> from Ephesus to Patmos, where </a:t>
            </a:r>
            <a:r>
              <a:rPr i="1" lang="en"/>
              <a:t>Revelation </a:t>
            </a:r>
            <a:r>
              <a:rPr lang="en"/>
              <a:t>was written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Visions mirror author’s surrounding scenery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Patmos </a:t>
            </a:r>
            <a:r>
              <a:rPr lang="en"/>
              <a:t>is an island  10 miles long, 6 miles across, w/ 37 miles of coastline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>
            <a:off x="5730613" y="526350"/>
            <a:ext cx="3096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/>
              <a:t>Apocalyptic Literature &amp; </a:t>
            </a:r>
            <a:r>
              <a:rPr lang="en" sz="3400"/>
              <a:t>“Sign” </a:t>
            </a:r>
            <a:endParaRPr sz="3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/>
              <a:t>Language</a:t>
            </a:r>
            <a:endParaRPr sz="3400"/>
          </a:p>
        </p:txBody>
      </p:sp>
      <p:sp>
        <p:nvSpPr>
          <p:cNvPr id="80" name="Google Shape;80;p16"/>
          <p:cNvSpPr txBox="1"/>
          <p:nvPr/>
        </p:nvSpPr>
        <p:spPr>
          <a:xfrm>
            <a:off x="556350" y="661300"/>
            <a:ext cx="54336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rage"/>
              <a:buChar char="●"/>
            </a:pPr>
            <a:r>
              <a:rPr lang="en" sz="18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rPr>
              <a:t>Unlike the Romans, first-century Christians were familiar w/ apocalyptic literature</a:t>
            </a:r>
            <a:endParaRPr sz="1800">
              <a:solidFill>
                <a:schemeClr val="l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rage"/>
              <a:buChar char="●"/>
            </a:pPr>
            <a:r>
              <a:rPr lang="en" sz="18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rPr>
              <a:t>Use of terms, symbols, numbers to communicate with audience</a:t>
            </a:r>
            <a:endParaRPr sz="1800">
              <a:solidFill>
                <a:schemeClr val="l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rage"/>
              <a:buChar char="○"/>
            </a:pPr>
            <a:r>
              <a:rPr i="1" lang="en" sz="18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rPr>
              <a:t>Son of Man</a:t>
            </a:r>
            <a:r>
              <a:rPr lang="en" sz="18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rPr>
              <a:t> = Messiah</a:t>
            </a:r>
            <a:endParaRPr sz="1800">
              <a:solidFill>
                <a:schemeClr val="l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rage"/>
              <a:buChar char="■"/>
            </a:pPr>
            <a:r>
              <a:rPr lang="en" sz="18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rPr>
              <a:t>Echoes vision from chapter 7 of the Book of Daniel:</a:t>
            </a:r>
            <a:endParaRPr sz="1800">
              <a:solidFill>
                <a:schemeClr val="l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rage"/>
              <a:buChar char="■"/>
            </a:pPr>
            <a:r>
              <a:rPr lang="en" sz="18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rPr>
              <a:t>“I saw one like a human being coming with the clouds of heaven” (Daniel 7:13)</a:t>
            </a:r>
            <a:endParaRPr sz="1800">
              <a:solidFill>
                <a:schemeClr val="l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rage"/>
              <a:buChar char="●"/>
            </a:pPr>
            <a:r>
              <a:rPr lang="en" sz="18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rPr>
              <a:t>The number seven</a:t>
            </a:r>
            <a:endParaRPr sz="1800">
              <a:solidFill>
                <a:schemeClr val="l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rage"/>
              <a:buChar char="○"/>
            </a:pPr>
            <a:r>
              <a:rPr lang="en" sz="18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rPr>
              <a:t>Appears 57 times in </a:t>
            </a:r>
            <a:r>
              <a:rPr i="1" lang="en" sz="18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rPr>
              <a:t>Book of Revelation</a:t>
            </a:r>
            <a:endParaRPr sz="1800">
              <a:solidFill>
                <a:schemeClr val="l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rage"/>
              <a:buChar char="○"/>
            </a:pPr>
            <a:r>
              <a:rPr lang="en" sz="18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rPr>
              <a:t>Seven days of creation, seven festivals, seven days to build a temple, seven churches</a:t>
            </a:r>
            <a:endParaRPr sz="1800">
              <a:solidFill>
                <a:schemeClr val="lt1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>
            <p:ph type="title"/>
          </p:nvPr>
        </p:nvSpPr>
        <p:spPr>
          <a:xfrm>
            <a:off x="311700" y="6857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Pattern of </a:t>
            </a:r>
            <a:r>
              <a:rPr lang="en"/>
              <a:t>Apocalyptic Literature</a:t>
            </a:r>
            <a:endParaRPr/>
          </a:p>
        </p:txBody>
      </p:sp>
      <p:sp>
        <p:nvSpPr>
          <p:cNvPr id="86" name="Google Shape;86;p17"/>
          <p:cNvSpPr txBox="1"/>
          <p:nvPr>
            <p:ph idx="1" type="body"/>
          </p:nvPr>
        </p:nvSpPr>
        <p:spPr>
          <a:xfrm>
            <a:off x="311700" y="1604625"/>
            <a:ext cx="5433900" cy="286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-34607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000"/>
              <a:t>Addresses communities undergoing some kind of suffering or difficulty</a:t>
            </a:r>
            <a:endParaRPr sz="2000"/>
          </a:p>
          <a:p>
            <a:pPr indent="-34607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000"/>
              <a:t>Reassures communities that the evil force causing the difficulty will be destroyed and a new era will begin</a:t>
            </a:r>
            <a:endParaRPr sz="2000"/>
          </a:p>
          <a:p>
            <a:pPr indent="-34607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000"/>
              <a:t>Warns the communities that at first the suffering may become extreme</a:t>
            </a:r>
            <a:endParaRPr sz="2000"/>
          </a:p>
        </p:txBody>
      </p:sp>
      <p:pic>
        <p:nvPicPr>
          <p:cNvPr descr="Apocalyptic literature | Description, End Times, Eschatology, Prophecy, &amp;  Examples | Britannica" id="87" name="Google Shape;8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98700" y="809449"/>
            <a:ext cx="2511325" cy="35246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7"/>
          <p:cNvSpPr txBox="1"/>
          <p:nvPr/>
        </p:nvSpPr>
        <p:spPr>
          <a:xfrm>
            <a:off x="5939963" y="4429125"/>
            <a:ext cx="2428800" cy="3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u="sng">
                <a:solidFill>
                  <a:schemeClr val="hlink"/>
                </a:solidFill>
                <a:latin typeface="Average"/>
                <a:ea typeface="Average"/>
                <a:cs typeface="Average"/>
                <a:sym typeface="Average"/>
                <a:hlinkClick r:id="rId4"/>
              </a:rPr>
              <a:t>https://www.britannica.com/art/apocalyptic-literature#/media/1/29733/268974</a:t>
            </a:r>
            <a:endParaRPr sz="7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type="title"/>
          </p:nvPr>
        </p:nvSpPr>
        <p:spPr>
          <a:xfrm>
            <a:off x="490250" y="526350"/>
            <a:ext cx="2354400" cy="342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The Seven Churches</a:t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\</a:t>
            </a:r>
            <a:endParaRPr sz="3000"/>
          </a:p>
        </p:txBody>
      </p:sp>
      <p:sp>
        <p:nvSpPr>
          <p:cNvPr id="94" name="Google Shape;94;p18"/>
          <p:cNvSpPr txBox="1"/>
          <p:nvPr/>
        </p:nvSpPr>
        <p:spPr>
          <a:xfrm>
            <a:off x="2844650" y="-85450"/>
            <a:ext cx="5752500" cy="48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verage"/>
              <a:buAutoNum type="arabicPeriod"/>
            </a:pPr>
            <a:r>
              <a:rPr lang="en" sz="24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Ephesus</a:t>
            </a:r>
            <a:r>
              <a:rPr lang="en" sz="24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 - First Love (2:1-7)</a:t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Challenged their community to return to their “first love”, </a:t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reward would be to eat from the tree of life.</a:t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verage"/>
              <a:buAutoNum type="arabicPeriod"/>
            </a:pPr>
            <a:r>
              <a:rPr lang="en" sz="24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Smyrna - Persecution (2:8-11)</a:t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	Their community had suffered poverty and affliction, but </a:t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	because of their faith they would be rewarded with the crown of 	life and avoidance of the second death.</a:t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verage"/>
              <a:buAutoNum type="arabicPeriod"/>
            </a:pPr>
            <a:r>
              <a:rPr lang="en" sz="24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Pergamum - Adversity (2:12-17)</a:t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	Their community remained faithful in a city full of idolatry,</a:t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	</a:t>
            </a: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r</a:t>
            </a: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eward would be hidden mana</a:t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verage"/>
              <a:buAutoNum type="arabicPeriod"/>
            </a:pPr>
            <a:r>
              <a:rPr lang="en" sz="24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Thyatira - Endurance (2:18-28)</a:t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	Remained faithful despite the strong temptations of sin, reward </a:t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	</a:t>
            </a: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w</a:t>
            </a: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ould be authority over the nations and the morning star.</a:t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9144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95" name="Google Shape;95;p18"/>
          <p:cNvSpPr txBox="1"/>
          <p:nvPr/>
        </p:nvSpPr>
        <p:spPr>
          <a:xfrm>
            <a:off x="722750" y="4471625"/>
            <a:ext cx="1889400" cy="2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5"/>
                </a:solidFill>
                <a:latin typeface="Average"/>
                <a:ea typeface="Average"/>
                <a:cs typeface="Average"/>
                <a:sym typeface="Average"/>
              </a:rPr>
              <a:t>https://www.bibleinfo.com/en/questions/seven-churches-revelation</a:t>
            </a:r>
            <a:endParaRPr sz="1000">
              <a:solidFill>
                <a:schemeClr val="accent5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pic>
        <p:nvPicPr>
          <p:cNvPr id="96" name="Google Shape;9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50" y="2053278"/>
            <a:ext cx="2844652" cy="18973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 txBox="1"/>
          <p:nvPr>
            <p:ph type="title"/>
          </p:nvPr>
        </p:nvSpPr>
        <p:spPr>
          <a:xfrm>
            <a:off x="490250" y="526350"/>
            <a:ext cx="2354400" cy="322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The Seven Churches</a:t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</p:txBody>
      </p:sp>
      <p:sp>
        <p:nvSpPr>
          <p:cNvPr id="102" name="Google Shape;102;p19"/>
          <p:cNvSpPr txBox="1"/>
          <p:nvPr/>
        </p:nvSpPr>
        <p:spPr>
          <a:xfrm>
            <a:off x="2844650" y="214175"/>
            <a:ext cx="5752500" cy="40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verage"/>
              <a:buAutoNum type="arabicPeriod" startAt="5"/>
            </a:pPr>
            <a:r>
              <a:rPr lang="en" sz="24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Sardis - Repent (3:1-6)</a:t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	Community in a city often invaded, encouraged to remember, </a:t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	obey, and repent, reward would be white robes and names </a:t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	recorded in the book of life.</a:t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verage"/>
              <a:buAutoNum type="arabicPeriod" startAt="5"/>
            </a:pPr>
            <a:r>
              <a:rPr lang="en" sz="24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Philadelphia - The Key (3:7-13)</a:t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	Community often clashed with a Jewish community here, their </a:t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	reward would be to become a symbolic pillar in the temple and </a:t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	to have the name of God written on them.</a:t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verage"/>
              <a:buAutoNum type="arabicPeriod" startAt="5"/>
            </a:pPr>
            <a:r>
              <a:rPr lang="en" sz="24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Laodicea - Lukewarm (3:14-22)</a:t>
            </a:r>
            <a:endParaRPr sz="24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	</a:t>
            </a: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Called the community to reform and repent, their reward would</a:t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1"/>
                </a:solidFill>
                <a:latin typeface="Average"/>
                <a:ea typeface="Average"/>
                <a:cs typeface="Average"/>
                <a:sym typeface="Average"/>
              </a:rPr>
              <a:t>	be a place on the throne.</a:t>
            </a:r>
            <a:endParaRPr sz="1500">
              <a:solidFill>
                <a:schemeClr val="accent1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103" name="Google Shape;103;p19"/>
          <p:cNvSpPr txBox="1"/>
          <p:nvPr/>
        </p:nvSpPr>
        <p:spPr>
          <a:xfrm>
            <a:off x="722750" y="4471625"/>
            <a:ext cx="1889400" cy="2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5"/>
                </a:solidFill>
                <a:latin typeface="Average"/>
                <a:ea typeface="Average"/>
                <a:cs typeface="Average"/>
                <a:sym typeface="Average"/>
              </a:rPr>
              <a:t>https://www.imb.org/2018/06/01/what-happened-to-the-seven-churches-of-revelation/</a:t>
            </a:r>
            <a:endParaRPr sz="1000">
              <a:solidFill>
                <a:schemeClr val="accent5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pic>
        <p:nvPicPr>
          <p:cNvPr id="104" name="Google Shape;10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6238" y="1942325"/>
            <a:ext cx="2588424" cy="145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/>
          <p:nvPr>
            <p:ph type="title"/>
          </p:nvPr>
        </p:nvSpPr>
        <p:spPr>
          <a:xfrm>
            <a:off x="265488" y="503750"/>
            <a:ext cx="4045200" cy="128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Cultural Connections: Geography</a:t>
            </a:r>
            <a:endParaRPr sz="3000"/>
          </a:p>
        </p:txBody>
      </p:sp>
      <p:sp>
        <p:nvSpPr>
          <p:cNvPr id="110" name="Google Shape;110;p20"/>
          <p:cNvSpPr txBox="1"/>
          <p:nvPr>
            <p:ph idx="1" type="subTitle"/>
          </p:nvPr>
        </p:nvSpPr>
        <p:spPr>
          <a:xfrm>
            <a:off x="265500" y="178385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Isle of Patmos</a:t>
            </a:r>
            <a:endParaRPr/>
          </a:p>
        </p:txBody>
      </p:sp>
      <p:sp>
        <p:nvSpPr>
          <p:cNvPr id="111" name="Google Shape;111;p20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85000" lnSpcReduction="10000"/>
          </a:bodyPr>
          <a:lstStyle/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It </a:t>
            </a:r>
            <a:r>
              <a:rPr lang="en"/>
              <a:t>is believed that John wrote Revelation in a cave halfway up the islands highest point: Mount St. Elias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Holy place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Monastery of Saint James</a:t>
            </a:r>
            <a:endParaRPr/>
          </a:p>
          <a:p>
            <a:pPr indent="-304165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Museum</a:t>
            </a:r>
            <a:endParaRPr/>
          </a:p>
          <a:p>
            <a:pPr indent="-304165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Library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Designated “sacred island” in 1981 by Greek </a:t>
            </a:r>
            <a:r>
              <a:rPr lang="en"/>
              <a:t>Parliament</a:t>
            </a:r>
            <a:r>
              <a:rPr lang="en"/>
              <a:t> 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Celebrated 1900th anniversary of the </a:t>
            </a:r>
            <a:r>
              <a:rPr i="1" lang="en"/>
              <a:t>Book of Revelation</a:t>
            </a:r>
            <a:r>
              <a:rPr lang="en"/>
              <a:t> in 1995</a:t>
            </a:r>
            <a:endParaRPr/>
          </a:p>
        </p:txBody>
      </p:sp>
      <p:pic>
        <p:nvPicPr>
          <p:cNvPr descr="The Historic Centre (Chorá) with the Monastery of Saint-John the Theologian  and the Cave of the Apocalypse on the Island of Pátmos - UNESCO World  Heritage Centre" id="112" name="Google Shape;112;p20"/>
          <p:cNvPicPr preferRelativeResize="0"/>
          <p:nvPr/>
        </p:nvPicPr>
        <p:blipFill rotWithShape="1">
          <a:blip r:embed="rId3">
            <a:alphaModFix/>
          </a:blip>
          <a:srcRect b="0" l="6458" r="7423" t="0"/>
          <a:stretch/>
        </p:blipFill>
        <p:spPr>
          <a:xfrm>
            <a:off x="608588" y="2571750"/>
            <a:ext cx="3359026" cy="204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0"/>
          <p:cNvSpPr txBox="1"/>
          <p:nvPr/>
        </p:nvSpPr>
        <p:spPr>
          <a:xfrm>
            <a:off x="1269895" y="4681625"/>
            <a:ext cx="2036400" cy="2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hlink"/>
                </a:solidFill>
                <a:latin typeface="Average"/>
                <a:ea typeface="Average"/>
                <a:cs typeface="Average"/>
                <a:sym typeface="Average"/>
                <a:hlinkClick r:id="rId4"/>
              </a:rPr>
              <a:t>https://whc.unesco.org/en/list/942/</a:t>
            </a:r>
            <a:endParaRPr sz="10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 txBox="1"/>
          <p:nvPr>
            <p:ph type="title"/>
          </p:nvPr>
        </p:nvSpPr>
        <p:spPr>
          <a:xfrm>
            <a:off x="265488" y="503750"/>
            <a:ext cx="4045200" cy="128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Cultural Connections:  </a:t>
            </a:r>
            <a:r>
              <a:rPr lang="en" sz="3000"/>
              <a:t>World</a:t>
            </a:r>
            <a:r>
              <a:rPr lang="en" sz="3000"/>
              <a:t> History</a:t>
            </a:r>
            <a:endParaRPr sz="3000"/>
          </a:p>
        </p:txBody>
      </p:sp>
      <p:sp>
        <p:nvSpPr>
          <p:cNvPr id="119" name="Google Shape;119;p21"/>
          <p:cNvSpPr txBox="1"/>
          <p:nvPr>
            <p:ph idx="1" type="subTitle"/>
          </p:nvPr>
        </p:nvSpPr>
        <p:spPr>
          <a:xfrm>
            <a:off x="265500" y="178385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Dietrich Bonhoeffer (1906-1945)</a:t>
            </a:r>
            <a:endParaRPr/>
          </a:p>
        </p:txBody>
      </p:sp>
      <p:sp>
        <p:nvSpPr>
          <p:cNvPr id="120" name="Google Shape;120;p2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Lutheran pastor in Germany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Arrested and imprisoned by Nazis during WWII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Wrote letters and sermons in prison, </a:t>
            </a:r>
            <a:r>
              <a:rPr i="1" lang="en"/>
              <a:t>Letters and Papers from Prison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Executed by Nazis on April 9, 1945</a:t>
            </a:r>
            <a:endParaRPr/>
          </a:p>
        </p:txBody>
      </p:sp>
      <p:sp>
        <p:nvSpPr>
          <p:cNvPr id="121" name="Google Shape;121;p21"/>
          <p:cNvSpPr txBox="1"/>
          <p:nvPr/>
        </p:nvSpPr>
        <p:spPr>
          <a:xfrm>
            <a:off x="1269895" y="4620500"/>
            <a:ext cx="2036400" cy="2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5"/>
                </a:solidFill>
                <a:latin typeface="Average"/>
                <a:ea typeface="Average"/>
                <a:cs typeface="Average"/>
                <a:sym typeface="Average"/>
              </a:rPr>
              <a:t>https://www.buchenwald.de/en/geschichte/biografien/ltg-ausstellung/dietrich-bonhoeffer</a:t>
            </a:r>
            <a:endParaRPr sz="1000">
              <a:solidFill>
                <a:schemeClr val="accent5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pic>
        <p:nvPicPr>
          <p:cNvPr id="122" name="Google Shape;12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2476" y="2331975"/>
            <a:ext cx="1791249" cy="226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