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embeddedFontLst>
    <p:embeddedFont>
      <p:font typeface="Average"/>
      <p:regular r:id="rId17"/>
    </p:embeddedFont>
    <p:embeddedFont>
      <p:font typeface="Oswald"/>
      <p:regular r:id="rId18"/>
      <p:bold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Average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Oswald-bold.fntdata"/><Relationship Id="rId6" Type="http://schemas.openxmlformats.org/officeDocument/2006/relationships/slide" Target="slides/slide1.xml"/><Relationship Id="rId18" Type="http://schemas.openxmlformats.org/officeDocument/2006/relationships/font" Target="fonts/Oswald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Shape 5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Shape 12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Shape 13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Shape 6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Shape 7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Shape 7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Shape 8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Shape 9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Shape 10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Shape 10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Shape 11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Shape 10"/>
          <p:cNvGrpSpPr/>
          <p:nvPr/>
        </p:nvGrpSpPr>
        <p:grpSpPr>
          <a:xfrm>
            <a:off x="4350279" y="2855377"/>
            <a:ext cx="443589" cy="105632"/>
            <a:chOff x="4137525" y="2915950"/>
            <a:chExt cx="869100" cy="207000"/>
          </a:xfrm>
        </p:grpSpPr>
        <p:sp>
          <p:nvSpPr>
            <p:cNvPr id="11" name="Shape 11"/>
            <p:cNvSpPr/>
            <p:nvPr/>
          </p:nvSpPr>
          <p:spPr>
            <a:xfrm>
              <a:off x="446857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Shape 12"/>
            <p:cNvSpPr/>
            <p:nvPr/>
          </p:nvSpPr>
          <p:spPr>
            <a:xfrm>
              <a:off x="47996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Shape 13"/>
            <p:cNvSpPr/>
            <p:nvPr/>
          </p:nvSpPr>
          <p:spPr>
            <a:xfrm>
              <a:off x="4137525" y="2915950"/>
              <a:ext cx="207000" cy="207000"/>
            </a:xfrm>
            <a:prstGeom prst="ellipse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Shape 14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5" name="Shape 15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6" name="Shape 16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/>
          <p:nvPr>
            <p:ph hasCustomPrompt="1" type="title"/>
          </p:nvPr>
        </p:nvSpPr>
        <p:spPr>
          <a:xfrm>
            <a:off x="311700" y="1255275"/>
            <a:ext cx="8520600" cy="1890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1" name="Shape 51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2" name="Shape 52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/>
          <p:nvPr>
            <p:ph type="title"/>
          </p:nvPr>
        </p:nvSpPr>
        <p:spPr>
          <a:xfrm>
            <a:off x="671250" y="2141250"/>
            <a:ext cx="7852200" cy="86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Shape 23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6" name="Shape 26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Shape 2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Shape 2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Shape 34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Shape 3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bg>
      <p:bgPr>
        <a:solidFill>
          <a:schemeClr val="lt2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/>
          <p:nvPr>
            <p:ph type="title"/>
          </p:nvPr>
        </p:nvSpPr>
        <p:spPr>
          <a:xfrm>
            <a:off x="490250" y="526350"/>
            <a:ext cx="62271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8" name="Shape 3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1" name="Shape 41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" name="Shape 42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3" name="Shape 43"/>
          <p:cNvSpPr txBox="1"/>
          <p:nvPr>
            <p:ph idx="1" type="subTitle"/>
          </p:nvPr>
        </p:nvSpPr>
        <p:spPr>
          <a:xfrm>
            <a:off x="265500" y="28452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5" name="Shape 45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Oswald"/>
              <a:buNone/>
              <a:defRPr sz="21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</a:lstStyle>
          <a:p/>
        </p:txBody>
      </p:sp>
      <p:sp>
        <p:nvSpPr>
          <p:cNvPr id="48" name="Shape 4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lat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swald"/>
              <a:buNone/>
              <a:defRPr sz="30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Font typeface="Average"/>
              <a:buChar char="●"/>
              <a:defRPr sz="18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●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Average"/>
              <a:buChar char="○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400"/>
              <a:buFont typeface="Average"/>
              <a:buChar char="■"/>
              <a:defRPr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90250" y="468100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1pPr>
            <a:lvl2pPr lvl="1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2pPr>
            <a:lvl3pPr lvl="2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3pPr>
            <a:lvl4pPr lvl="3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4pPr>
            <a:lvl5pPr lvl="4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5pPr>
            <a:lvl6pPr lvl="5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6pPr>
            <a:lvl7pPr lvl="6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7pPr>
            <a:lvl8pPr lvl="7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8pPr>
            <a:lvl9pPr lvl="8" algn="r">
              <a:buNone/>
              <a:defRPr sz="1000">
                <a:solidFill>
                  <a:schemeClr val="accent3"/>
                </a:solidFill>
                <a:latin typeface="Average"/>
                <a:ea typeface="Average"/>
                <a:cs typeface="Average"/>
                <a:sym typeface="Average"/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>
            <p:ph type="ctrTitle"/>
          </p:nvPr>
        </p:nvSpPr>
        <p:spPr>
          <a:xfrm>
            <a:off x="671258" y="990800"/>
            <a:ext cx="7801500" cy="1730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Annotated Bibliography</a:t>
            </a:r>
            <a:endParaRPr/>
          </a:p>
        </p:txBody>
      </p:sp>
      <p:sp>
        <p:nvSpPr>
          <p:cNvPr id="60" name="Shape 60"/>
          <p:cNvSpPr txBox="1"/>
          <p:nvPr>
            <p:ph idx="1" type="subTitle"/>
          </p:nvPr>
        </p:nvSpPr>
        <p:spPr>
          <a:xfrm>
            <a:off x="671250" y="3174876"/>
            <a:ext cx="7801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By Chris Aronson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Shape 1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25" name="Shape 1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Shape 126"/>
          <p:cNvSpPr txBox="1"/>
          <p:nvPr/>
        </p:nvSpPr>
        <p:spPr>
          <a:xfrm>
            <a:off x="0" y="0"/>
            <a:ext cx="17541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Supernatural</a:t>
            </a:r>
            <a:endParaRPr i="1" sz="24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27" name="Shape 127"/>
          <p:cNvSpPr txBox="1"/>
          <p:nvPr/>
        </p:nvSpPr>
        <p:spPr>
          <a:xfrm>
            <a:off x="6649975" y="4142775"/>
            <a:ext cx="2493900" cy="10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swald"/>
              <a:buChar char="-"/>
            </a:pPr>
            <a:r>
              <a:rPr lang="en" sz="18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Making life choices</a:t>
            </a:r>
            <a:endParaRPr sz="18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swald"/>
              <a:buChar char="-"/>
            </a:pPr>
            <a:r>
              <a:rPr lang="en" sz="18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Courage</a:t>
            </a:r>
            <a:endParaRPr sz="18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swald"/>
              <a:buChar char="-"/>
            </a:pPr>
            <a:r>
              <a:rPr lang="en" sz="18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Survival</a:t>
            </a:r>
            <a:endParaRPr sz="18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Shape 13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134" name="Shape 1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54" y="0"/>
            <a:ext cx="914129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Shape 135"/>
          <p:cNvSpPr txBox="1"/>
          <p:nvPr/>
        </p:nvSpPr>
        <p:spPr>
          <a:xfrm>
            <a:off x="0" y="0"/>
            <a:ext cx="20016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400">
                <a:solidFill>
                  <a:srgbClr val="434343"/>
                </a:solidFill>
                <a:latin typeface="Oswald"/>
                <a:ea typeface="Oswald"/>
                <a:cs typeface="Oswald"/>
                <a:sym typeface="Oswald"/>
              </a:rPr>
              <a:t>Graphic Novel</a:t>
            </a:r>
            <a:endParaRPr i="1" sz="2400">
              <a:solidFill>
                <a:srgbClr val="434343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36" name="Shape 136"/>
          <p:cNvSpPr txBox="1"/>
          <p:nvPr/>
        </p:nvSpPr>
        <p:spPr>
          <a:xfrm>
            <a:off x="6649975" y="4142775"/>
            <a:ext cx="2493900" cy="10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Oswald"/>
              <a:buChar char="-"/>
            </a:pPr>
            <a:r>
              <a:rPr lang="en" sz="1800">
                <a:solidFill>
                  <a:srgbClr val="434343"/>
                </a:solidFill>
                <a:latin typeface="Oswald"/>
                <a:ea typeface="Oswald"/>
                <a:cs typeface="Oswald"/>
                <a:sym typeface="Oswald"/>
              </a:rPr>
              <a:t>Facing violence</a:t>
            </a:r>
            <a:endParaRPr sz="1800">
              <a:solidFill>
                <a:srgbClr val="434343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Oswald"/>
              <a:buChar char="-"/>
            </a:pPr>
            <a:r>
              <a:rPr lang="en" sz="1800">
                <a:solidFill>
                  <a:srgbClr val="434343"/>
                </a:solidFill>
                <a:latin typeface="Oswald"/>
                <a:ea typeface="Oswald"/>
                <a:cs typeface="Oswald"/>
                <a:sym typeface="Oswald"/>
              </a:rPr>
              <a:t>Family relationships</a:t>
            </a:r>
            <a:endParaRPr sz="1800">
              <a:solidFill>
                <a:srgbClr val="434343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Font typeface="Oswald"/>
              <a:buChar char="-"/>
            </a:pPr>
            <a:r>
              <a:rPr lang="en" sz="1800">
                <a:solidFill>
                  <a:srgbClr val="434343"/>
                </a:solidFill>
                <a:latin typeface="Oswald"/>
                <a:ea typeface="Oswald"/>
                <a:cs typeface="Oswald"/>
                <a:sym typeface="Oswald"/>
              </a:rPr>
              <a:t>Courage</a:t>
            </a:r>
            <a:endParaRPr sz="1800">
              <a:solidFill>
                <a:srgbClr val="434343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Shape 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7900" y="0"/>
            <a:ext cx="820532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Shape 66"/>
          <p:cNvSpPr txBox="1"/>
          <p:nvPr/>
        </p:nvSpPr>
        <p:spPr>
          <a:xfrm>
            <a:off x="0" y="0"/>
            <a:ext cx="17541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Supernatural</a:t>
            </a:r>
            <a:endParaRPr i="1" sz="24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67" name="Shape 67"/>
          <p:cNvSpPr txBox="1"/>
          <p:nvPr/>
        </p:nvSpPr>
        <p:spPr>
          <a:xfrm>
            <a:off x="7058850" y="4142775"/>
            <a:ext cx="2085000" cy="10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swald"/>
              <a:buChar char="-"/>
            </a:pPr>
            <a:r>
              <a:rPr lang="en" sz="18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Courage</a:t>
            </a:r>
            <a:endParaRPr sz="18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swald"/>
              <a:buChar char="-"/>
            </a:pPr>
            <a:r>
              <a:rPr lang="en" sz="18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Death</a:t>
            </a:r>
            <a:endParaRPr sz="18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swald"/>
              <a:buChar char="-"/>
            </a:pPr>
            <a:r>
              <a:rPr lang="en" sz="18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Decision-making</a:t>
            </a:r>
            <a:endParaRPr sz="18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swald"/>
              <a:buChar char="-"/>
            </a:pPr>
            <a:r>
              <a:t/>
            </a:r>
            <a:endParaRPr sz="18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Shape 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99766" y="0"/>
            <a:ext cx="3744468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Shape 73"/>
          <p:cNvSpPr txBox="1"/>
          <p:nvPr/>
        </p:nvSpPr>
        <p:spPr>
          <a:xfrm>
            <a:off x="0" y="0"/>
            <a:ext cx="17541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Supernatural</a:t>
            </a:r>
            <a:endParaRPr i="1" sz="24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74" name="Shape 74"/>
          <p:cNvSpPr txBox="1"/>
          <p:nvPr/>
        </p:nvSpPr>
        <p:spPr>
          <a:xfrm>
            <a:off x="6649975" y="4142775"/>
            <a:ext cx="2493900" cy="10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swald"/>
              <a:buChar char="-"/>
            </a:pPr>
            <a:r>
              <a:rPr lang="en" sz="18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Family Relationships</a:t>
            </a:r>
            <a:endParaRPr sz="18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swald"/>
              <a:buChar char="-"/>
            </a:pPr>
            <a:r>
              <a:rPr lang="en" sz="18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Courage</a:t>
            </a:r>
            <a:endParaRPr sz="18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swald"/>
              <a:buChar char="-"/>
            </a:pPr>
            <a:r>
              <a:rPr lang="en" sz="18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Survival</a:t>
            </a:r>
            <a:endParaRPr sz="18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Shape 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20970" y="0"/>
            <a:ext cx="3102062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Shape 80"/>
          <p:cNvSpPr txBox="1"/>
          <p:nvPr/>
        </p:nvSpPr>
        <p:spPr>
          <a:xfrm>
            <a:off x="0" y="0"/>
            <a:ext cx="17541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Supernatural</a:t>
            </a:r>
            <a:endParaRPr i="1" sz="24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81" name="Shape 81"/>
          <p:cNvSpPr txBox="1"/>
          <p:nvPr/>
        </p:nvSpPr>
        <p:spPr>
          <a:xfrm>
            <a:off x="6649975" y="4142775"/>
            <a:ext cx="2493900" cy="10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swald"/>
              <a:buChar char="-"/>
            </a:pPr>
            <a:r>
              <a:rPr lang="en" sz="18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Facing Violence</a:t>
            </a:r>
            <a:endParaRPr sz="18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swald"/>
              <a:buChar char="-"/>
            </a:pPr>
            <a:r>
              <a:rPr lang="en" sz="18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Decision-making</a:t>
            </a:r>
            <a:endParaRPr sz="18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swald"/>
              <a:buChar char="-"/>
            </a:pPr>
            <a:r>
              <a:rPr lang="en" sz="18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Survival</a:t>
            </a:r>
            <a:endParaRPr sz="18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Shape 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0250" y="0"/>
            <a:ext cx="5143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Shape 87"/>
          <p:cNvSpPr txBox="1"/>
          <p:nvPr/>
        </p:nvSpPr>
        <p:spPr>
          <a:xfrm>
            <a:off x="0" y="0"/>
            <a:ext cx="17541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Supernatural</a:t>
            </a:r>
            <a:endParaRPr i="1" sz="24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88" name="Shape 88"/>
          <p:cNvSpPr txBox="1"/>
          <p:nvPr/>
        </p:nvSpPr>
        <p:spPr>
          <a:xfrm>
            <a:off x="6649975" y="4142775"/>
            <a:ext cx="2493900" cy="10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swald"/>
              <a:buChar char="-"/>
            </a:pPr>
            <a:r>
              <a:rPr lang="en" sz="18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Peer relationships</a:t>
            </a:r>
            <a:endParaRPr sz="18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swald"/>
              <a:buChar char="-"/>
            </a:pPr>
            <a:r>
              <a:rPr lang="en" sz="18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Identity issues</a:t>
            </a:r>
            <a:endParaRPr sz="18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swald"/>
              <a:buChar char="-"/>
            </a:pPr>
            <a:r>
              <a:rPr lang="en" sz="18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Discrimination</a:t>
            </a:r>
            <a:endParaRPr sz="18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Shape 9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id="95" name="Shape 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2946"/>
            <a:ext cx="9144001" cy="5137609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Shape 96"/>
          <p:cNvSpPr txBox="1"/>
          <p:nvPr/>
        </p:nvSpPr>
        <p:spPr>
          <a:xfrm>
            <a:off x="0" y="0"/>
            <a:ext cx="17541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Graphic Novel</a:t>
            </a:r>
            <a:endParaRPr i="1" sz="24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97" name="Shape 97"/>
          <p:cNvSpPr txBox="1"/>
          <p:nvPr/>
        </p:nvSpPr>
        <p:spPr>
          <a:xfrm>
            <a:off x="7058850" y="4142775"/>
            <a:ext cx="2085000" cy="10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800"/>
              <a:buFont typeface="Oswald"/>
              <a:buChar char="-"/>
            </a:pPr>
            <a:r>
              <a:rPr lang="en" sz="1800">
                <a:solidFill>
                  <a:srgbClr val="CCCCCC"/>
                </a:solidFill>
                <a:latin typeface="Oswald"/>
                <a:ea typeface="Oswald"/>
                <a:cs typeface="Oswald"/>
                <a:sym typeface="Oswald"/>
              </a:rPr>
              <a:t>Facing violence</a:t>
            </a:r>
            <a:endParaRPr sz="1800">
              <a:solidFill>
                <a:srgbClr val="CCCCCC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800"/>
              <a:buFont typeface="Oswald"/>
              <a:buChar char="-"/>
            </a:pPr>
            <a:r>
              <a:rPr lang="en" sz="1800">
                <a:solidFill>
                  <a:srgbClr val="CCCCCC"/>
                </a:solidFill>
                <a:latin typeface="Oswald"/>
                <a:ea typeface="Oswald"/>
                <a:cs typeface="Oswald"/>
                <a:sym typeface="Oswald"/>
              </a:rPr>
              <a:t>Decision-making</a:t>
            </a:r>
            <a:endParaRPr sz="1800">
              <a:solidFill>
                <a:srgbClr val="CCCCCC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800"/>
              <a:buFont typeface="Oswald"/>
              <a:buChar char="-"/>
            </a:pPr>
            <a:r>
              <a:rPr lang="en" sz="1800">
                <a:solidFill>
                  <a:srgbClr val="CCCCCC"/>
                </a:solidFill>
                <a:latin typeface="Oswald"/>
                <a:ea typeface="Oswald"/>
                <a:cs typeface="Oswald"/>
                <a:sym typeface="Oswald"/>
              </a:rPr>
              <a:t>Survival</a:t>
            </a:r>
            <a:endParaRPr sz="1800">
              <a:solidFill>
                <a:srgbClr val="CCCCCC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Shape 10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57500" y="0"/>
            <a:ext cx="3429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Shape 103"/>
          <p:cNvSpPr txBox="1"/>
          <p:nvPr/>
        </p:nvSpPr>
        <p:spPr>
          <a:xfrm>
            <a:off x="0" y="0"/>
            <a:ext cx="17541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Supernatural</a:t>
            </a:r>
            <a:endParaRPr i="1" sz="24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04" name="Shape 104"/>
          <p:cNvSpPr txBox="1"/>
          <p:nvPr/>
        </p:nvSpPr>
        <p:spPr>
          <a:xfrm>
            <a:off x="6649975" y="4142775"/>
            <a:ext cx="2493900" cy="10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swald"/>
              <a:buChar char="-"/>
            </a:pPr>
            <a:r>
              <a:rPr lang="en" sz="18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Peer relationships</a:t>
            </a:r>
            <a:endParaRPr sz="18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swald"/>
              <a:buChar char="-"/>
            </a:pPr>
            <a:r>
              <a:rPr lang="en" sz="18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Courage</a:t>
            </a:r>
            <a:endParaRPr sz="18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swald"/>
              <a:buChar char="-"/>
            </a:pPr>
            <a:r>
              <a:rPr lang="en" sz="18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Survival</a:t>
            </a:r>
            <a:endParaRPr sz="18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Shape 10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59202" y="0"/>
            <a:ext cx="335682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Shape 110"/>
          <p:cNvSpPr txBox="1"/>
          <p:nvPr/>
        </p:nvSpPr>
        <p:spPr>
          <a:xfrm>
            <a:off x="0" y="0"/>
            <a:ext cx="17541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Supernatural</a:t>
            </a:r>
            <a:endParaRPr i="1" sz="24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11" name="Shape 111"/>
          <p:cNvSpPr txBox="1"/>
          <p:nvPr/>
        </p:nvSpPr>
        <p:spPr>
          <a:xfrm>
            <a:off x="6649975" y="4142775"/>
            <a:ext cx="2493900" cy="10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swald"/>
              <a:buChar char="-"/>
            </a:pPr>
            <a:r>
              <a:rPr lang="en" sz="18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Suicide &amp; Death</a:t>
            </a:r>
            <a:endParaRPr sz="18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swald"/>
              <a:buChar char="-"/>
            </a:pPr>
            <a:r>
              <a:rPr lang="en" sz="18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Real life experiences</a:t>
            </a:r>
            <a:endParaRPr sz="18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swald"/>
              <a:buChar char="-"/>
            </a:pPr>
            <a:r>
              <a:rPr lang="en" sz="18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Peer relationships</a:t>
            </a:r>
            <a:endParaRPr sz="18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Shape 1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57500" y="0"/>
            <a:ext cx="3429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Shape 117"/>
          <p:cNvSpPr txBox="1"/>
          <p:nvPr/>
        </p:nvSpPr>
        <p:spPr>
          <a:xfrm>
            <a:off x="0" y="0"/>
            <a:ext cx="1754100" cy="44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Supernatural</a:t>
            </a:r>
            <a:endParaRPr i="1" sz="24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18" name="Shape 118"/>
          <p:cNvSpPr txBox="1"/>
          <p:nvPr/>
        </p:nvSpPr>
        <p:spPr>
          <a:xfrm>
            <a:off x="6649975" y="4142775"/>
            <a:ext cx="2493900" cy="10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swald"/>
              <a:buChar char="-"/>
            </a:pPr>
            <a:r>
              <a:rPr lang="en" sz="18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Family relationships</a:t>
            </a:r>
            <a:endParaRPr sz="18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swald"/>
              <a:buChar char="-"/>
            </a:pPr>
            <a:r>
              <a:rPr lang="en" sz="18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Courage</a:t>
            </a:r>
            <a:endParaRPr sz="18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-342900" lvl="0" marL="4572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swald"/>
              <a:buChar char="-"/>
            </a:pPr>
            <a:r>
              <a:rPr lang="en" sz="18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Facing violence</a:t>
            </a:r>
            <a:endParaRPr sz="18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late">
  <a:themeElements>
    <a:clrScheme name="Slate">
      <a:dk1>
        <a:srgbClr val="FFFFFF"/>
      </a:dk1>
      <a:lt1>
        <a:srgbClr val="37474F"/>
      </a:lt1>
      <a:dk2>
        <a:srgbClr val="9E9E9E"/>
      </a:dk2>
      <a:lt2>
        <a:srgbClr val="E0E0E0"/>
      </a:lt2>
      <a:accent1>
        <a:srgbClr val="616161"/>
      </a:accent1>
      <a:accent2>
        <a:srgbClr val="78909C"/>
      </a:accent2>
      <a:accent3>
        <a:srgbClr val="CACACA"/>
      </a:accent3>
      <a:accent4>
        <a:srgbClr val="64FFDA"/>
      </a:accent4>
      <a:accent5>
        <a:srgbClr val="FFD966"/>
      </a:accent5>
      <a:accent6>
        <a:srgbClr val="F5F5F5"/>
      </a:accent6>
      <a:hlink>
        <a:srgbClr val="FFD966"/>
      </a:hlink>
      <a:folHlink>
        <a:srgbClr val="FFD9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