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Average"/>
      <p:regular r:id="rId13"/>
    </p:embeddedFont>
    <p:embeddedFont>
      <p:font typeface="Oswald"/>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Average-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Oswald-bold.fntdata"/><Relationship Id="rId14"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Google Shape;62;g6b5bfef97c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6b5bfef97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6b5bfef97c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6b5bfef97c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7905fd7eb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7905fd7eb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7596c07caa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7596c07ca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7905fd7eb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7905fd7eb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7905fd7eb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7905fd7eb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5.jpg"/><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15.png"/><Relationship Id="rId5"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1" Type="http://schemas.openxmlformats.org/officeDocument/2006/relationships/hyperlink" Target="https://www.amazon.com/Scar-Island-Dan-Gemeinhart/dp/1338053841" TargetMode="External"/><Relationship Id="rId10" Type="http://schemas.openxmlformats.org/officeDocument/2006/relationships/hyperlink" Target="https://www.amazon.com/Hunger-Games-Movie-Tie/dp/0545425115" TargetMode="External"/><Relationship Id="rId13" Type="http://schemas.openxmlformats.org/officeDocument/2006/relationships/hyperlink" Target="https://www.amazon.com/Witness-Karen-Hesse/dp/0439272009/ref=sr_1_1?crid=3TCXDQQLPOKX5&amp;keywords=witness+karen+hesse&amp;qid=1574742175&amp;s=books&amp;sprefix=witness+k%2Cstripbooks%2C180&amp;sr=1-1" TargetMode="External"/><Relationship Id="rId12" Type="http://schemas.openxmlformats.org/officeDocument/2006/relationships/hyperlink" Target="https://www.amazon.com/Harry-Potter-Prisoner-Azkaban-Illustrated/dp/0545791340/ref=sr_1_1?crid=3QK4XC3H6C1ER&amp;keywords=harry+potter+and+the+prisoner+of+azkaban&amp;qid=1574742142&amp;s=books&amp;sprefix=Harry+Potter+and+the+p%2Cstripbooks%2C192&amp;sr=1-1" TargetMode="External"/><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amazon.com/Giver-Lois-Lowry/dp/0385732554" TargetMode="External"/><Relationship Id="rId4" Type="http://schemas.openxmlformats.org/officeDocument/2006/relationships/image" Target="../media/image9.jpg"/><Relationship Id="rId9" Type="http://schemas.openxmlformats.org/officeDocument/2006/relationships/image" Target="../media/image7.jpg"/><Relationship Id="rId5" Type="http://schemas.openxmlformats.org/officeDocument/2006/relationships/image" Target="../media/image1.jpg"/><Relationship Id="rId6" Type="http://schemas.openxmlformats.org/officeDocument/2006/relationships/image" Target="../media/image12.jpg"/><Relationship Id="rId7" Type="http://schemas.openxmlformats.org/officeDocument/2006/relationships/image" Target="../media/image3.jpg"/><Relationship Id="rId8"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2"/>
        </a:solidFill>
      </p:bgPr>
    </p:bg>
    <p:spTree>
      <p:nvGrpSpPr>
        <p:cNvPr id="58" name="Shape 58"/>
        <p:cNvGrpSpPr/>
        <p:nvPr/>
      </p:nvGrpSpPr>
      <p:grpSpPr>
        <a:xfrm>
          <a:off x="0" y="0"/>
          <a:ext cx="0" cy="0"/>
          <a:chOff x="0" y="0"/>
          <a:chExt cx="0" cy="0"/>
        </a:xfrm>
      </p:grpSpPr>
      <p:sp>
        <p:nvSpPr>
          <p:cNvPr id="59" name="Google Shape;59;p13"/>
          <p:cNvSpPr txBox="1"/>
          <p:nvPr>
            <p:ph type="ctrTitle"/>
          </p:nvPr>
        </p:nvSpPr>
        <p:spPr>
          <a:xfrm>
            <a:off x="671250" y="1097925"/>
            <a:ext cx="7801500" cy="1979100"/>
          </a:xfrm>
          <a:prstGeom prst="rect">
            <a:avLst/>
          </a:prstGeom>
        </p:spPr>
        <p:txBody>
          <a:bodyPr anchorCtr="0" anchor="b" bIns="91425" lIns="91425" spcFirstLastPara="1" rIns="91425" wrap="square" tIns="91425">
            <a:noAutofit/>
          </a:bodyPr>
          <a:lstStyle/>
          <a:p>
            <a:pPr indent="0" lvl="0" marL="0" rtl="0" algn="ctr">
              <a:lnSpc>
                <a:spcPct val="200000"/>
              </a:lnSpc>
              <a:spcBef>
                <a:spcPts val="0"/>
              </a:spcBef>
              <a:spcAft>
                <a:spcPts val="0"/>
              </a:spcAft>
              <a:buNone/>
            </a:pPr>
            <a:r>
              <a:rPr b="1" lang="en" sz="3600">
                <a:solidFill>
                  <a:srgbClr val="FFFFFF"/>
                </a:solidFill>
                <a:latin typeface="Average"/>
                <a:ea typeface="Average"/>
                <a:cs typeface="Average"/>
                <a:sym typeface="Average"/>
              </a:rPr>
              <a:t>Young Adults Finding Purpose through Philosophy</a:t>
            </a:r>
            <a:endParaRPr b="1" sz="3600">
              <a:solidFill>
                <a:srgbClr val="FFFFFF"/>
              </a:solidFill>
              <a:latin typeface="Average"/>
              <a:ea typeface="Average"/>
              <a:cs typeface="Average"/>
              <a:sym typeface="Average"/>
            </a:endParaRPr>
          </a:p>
        </p:txBody>
      </p:sp>
      <p:sp>
        <p:nvSpPr>
          <p:cNvPr id="60" name="Google Shape;60;p13"/>
          <p:cNvSpPr txBox="1"/>
          <p:nvPr>
            <p:ph idx="1" type="subTitle"/>
          </p:nvPr>
        </p:nvSpPr>
        <p:spPr>
          <a:xfrm>
            <a:off x="671250" y="3283651"/>
            <a:ext cx="780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Unit of Study by Emma Jenny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Google Shape;65;p14"/>
          <p:cNvSpPr txBox="1"/>
          <p:nvPr>
            <p:ph type="title"/>
          </p:nvPr>
        </p:nvSpPr>
        <p:spPr>
          <a:xfrm>
            <a:off x="265500" y="238525"/>
            <a:ext cx="4045200" cy="8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Lord of the Flies</a:t>
            </a:r>
            <a:endParaRPr i="1"/>
          </a:p>
        </p:txBody>
      </p:sp>
      <p:sp>
        <p:nvSpPr>
          <p:cNvPr id="66" name="Google Shape;66;p14"/>
          <p:cNvSpPr txBox="1"/>
          <p:nvPr>
            <p:ph idx="1" type="subTitle"/>
          </p:nvPr>
        </p:nvSpPr>
        <p:spPr>
          <a:xfrm>
            <a:off x="265500" y="1091126"/>
            <a:ext cx="4045200" cy="609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Centerpiece by William Golding</a:t>
            </a:r>
            <a:endParaRPr/>
          </a:p>
        </p:txBody>
      </p:sp>
      <p:sp>
        <p:nvSpPr>
          <p:cNvPr id="67" name="Google Shape;67;p14"/>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342900" lvl="0" marL="457200" rtl="0" algn="l">
              <a:lnSpc>
                <a:spcPct val="150000"/>
              </a:lnSpc>
              <a:spcBef>
                <a:spcPts val="0"/>
              </a:spcBef>
              <a:spcAft>
                <a:spcPts val="0"/>
              </a:spcAft>
              <a:buClr>
                <a:srgbClr val="000000"/>
              </a:buClr>
              <a:buSzPts val="1800"/>
              <a:buChar char="●"/>
            </a:pPr>
            <a:r>
              <a:rPr lang="en">
                <a:solidFill>
                  <a:srgbClr val="000000"/>
                </a:solidFill>
              </a:rPr>
              <a:t>Background of William Golding</a:t>
            </a:r>
            <a:endParaRPr>
              <a:solidFill>
                <a:srgbClr val="000000"/>
              </a:solidFill>
            </a:endParaRPr>
          </a:p>
          <a:p>
            <a:pPr indent="-342900" lvl="0" marL="457200" rtl="0" algn="l">
              <a:lnSpc>
                <a:spcPct val="150000"/>
              </a:lnSpc>
              <a:spcBef>
                <a:spcPts val="0"/>
              </a:spcBef>
              <a:spcAft>
                <a:spcPts val="0"/>
              </a:spcAft>
              <a:buClr>
                <a:srgbClr val="000000"/>
              </a:buClr>
              <a:buSzPts val="1800"/>
              <a:buChar char="●"/>
            </a:pPr>
            <a:r>
              <a:rPr lang="en">
                <a:solidFill>
                  <a:srgbClr val="000000"/>
                </a:solidFill>
              </a:rPr>
              <a:t>Summary of novel</a:t>
            </a:r>
            <a:endParaRPr>
              <a:solidFill>
                <a:srgbClr val="000000"/>
              </a:solidFill>
            </a:endParaRPr>
          </a:p>
          <a:p>
            <a:pPr indent="-342900" lvl="0" marL="457200" rtl="0" algn="l">
              <a:lnSpc>
                <a:spcPct val="150000"/>
              </a:lnSpc>
              <a:spcBef>
                <a:spcPts val="0"/>
              </a:spcBef>
              <a:spcAft>
                <a:spcPts val="0"/>
              </a:spcAft>
              <a:buClr>
                <a:srgbClr val="000000"/>
              </a:buClr>
              <a:buSzPts val="1800"/>
              <a:buChar char="●"/>
            </a:pPr>
            <a:r>
              <a:rPr lang="en">
                <a:solidFill>
                  <a:srgbClr val="000000"/>
                </a:solidFill>
              </a:rPr>
              <a:t>Authors and philosophers alike attempt to answer e</a:t>
            </a:r>
            <a:r>
              <a:rPr lang="en">
                <a:solidFill>
                  <a:srgbClr val="000000"/>
                </a:solidFill>
              </a:rPr>
              <a:t>xisting questions including morality, free will, death, politics, and existence itself</a:t>
            </a:r>
            <a:endParaRPr>
              <a:solidFill>
                <a:srgbClr val="000000"/>
              </a:solidFill>
            </a:endParaRPr>
          </a:p>
        </p:txBody>
      </p:sp>
      <p:pic>
        <p:nvPicPr>
          <p:cNvPr id="68" name="Google Shape;68;p14"/>
          <p:cNvPicPr preferRelativeResize="0"/>
          <p:nvPr/>
        </p:nvPicPr>
        <p:blipFill>
          <a:blip r:embed="rId3">
            <a:alphaModFix/>
          </a:blip>
          <a:stretch>
            <a:fillRect/>
          </a:stretch>
        </p:blipFill>
        <p:spPr>
          <a:xfrm>
            <a:off x="265488" y="1744907"/>
            <a:ext cx="1718374" cy="3032942"/>
          </a:xfrm>
          <a:prstGeom prst="rect">
            <a:avLst/>
          </a:prstGeom>
          <a:noFill/>
          <a:ln>
            <a:noFill/>
          </a:ln>
        </p:spPr>
      </p:pic>
      <p:pic>
        <p:nvPicPr>
          <p:cNvPr id="69" name="Google Shape;69;p14"/>
          <p:cNvPicPr preferRelativeResize="0"/>
          <p:nvPr/>
        </p:nvPicPr>
        <p:blipFill>
          <a:blip r:embed="rId4">
            <a:alphaModFix/>
          </a:blip>
          <a:stretch>
            <a:fillRect/>
          </a:stretch>
        </p:blipFill>
        <p:spPr>
          <a:xfrm>
            <a:off x="2306138" y="1776688"/>
            <a:ext cx="2004562" cy="2969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73" name="Shape 73"/>
        <p:cNvGrpSpPr/>
        <p:nvPr/>
      </p:nvGrpSpPr>
      <p:grpSpPr>
        <a:xfrm>
          <a:off x="0" y="0"/>
          <a:ext cx="0" cy="0"/>
          <a:chOff x="0" y="0"/>
          <a:chExt cx="0" cy="0"/>
        </a:xfrm>
      </p:grpSpPr>
      <p:sp>
        <p:nvSpPr>
          <p:cNvPr id="74" name="Google Shape;74;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Introduction to Unit</a:t>
            </a:r>
            <a:endParaRPr>
              <a:solidFill>
                <a:srgbClr val="000000"/>
              </a:solidFill>
            </a:endParaRPr>
          </a:p>
        </p:txBody>
      </p:sp>
      <p:sp>
        <p:nvSpPr>
          <p:cNvPr id="75" name="Google Shape;75;p15"/>
          <p:cNvSpPr txBox="1"/>
          <p:nvPr>
            <p:ph idx="2" type="body"/>
          </p:nvPr>
        </p:nvSpPr>
        <p:spPr>
          <a:xfrm>
            <a:off x="135950" y="1290950"/>
            <a:ext cx="4611900" cy="3416400"/>
          </a:xfrm>
          <a:prstGeom prst="rect">
            <a:avLst/>
          </a:prstGeom>
        </p:spPr>
        <p:txBody>
          <a:bodyPr anchorCtr="0" anchor="t" bIns="91425" lIns="91425" spcFirstLastPara="1" rIns="91425" wrap="square" tIns="91425">
            <a:noAutofit/>
          </a:bodyPr>
          <a:lstStyle/>
          <a:p>
            <a:pPr indent="0" lvl="0" marL="457200" rtl="0" algn="just">
              <a:lnSpc>
                <a:spcPct val="150000"/>
              </a:lnSpc>
              <a:spcBef>
                <a:spcPts val="0"/>
              </a:spcBef>
              <a:spcAft>
                <a:spcPts val="0"/>
              </a:spcAft>
              <a:buNone/>
            </a:pPr>
            <a:r>
              <a:rPr b="1" lang="en" sz="1100">
                <a:solidFill>
                  <a:srgbClr val="000000"/>
                </a:solidFill>
              </a:rPr>
              <a:t>SCENARIO EXERCISE:</a:t>
            </a:r>
            <a:endParaRPr b="1" sz="1100">
              <a:solidFill>
                <a:srgbClr val="000000"/>
              </a:solidFill>
            </a:endParaRPr>
          </a:p>
          <a:p>
            <a:pPr indent="-298450" lvl="0" marL="457200" rtl="0" algn="just">
              <a:lnSpc>
                <a:spcPct val="150000"/>
              </a:lnSpc>
              <a:spcBef>
                <a:spcPts val="0"/>
              </a:spcBef>
              <a:spcAft>
                <a:spcPts val="0"/>
              </a:spcAft>
              <a:buClr>
                <a:srgbClr val="000000"/>
              </a:buClr>
              <a:buSzPts val="1100"/>
              <a:buAutoNum type="arabicPeriod"/>
            </a:pPr>
            <a:r>
              <a:rPr lang="en" sz="1100">
                <a:solidFill>
                  <a:srgbClr val="000000"/>
                </a:solidFill>
              </a:rPr>
              <a:t>If you were stranded on an island and allowed to have anything you need to survive, list 3 things you could not live without and why (no cell phones work because there is no service).</a:t>
            </a:r>
            <a:endParaRPr sz="1100">
              <a:solidFill>
                <a:srgbClr val="000000"/>
              </a:solidFill>
            </a:endParaRPr>
          </a:p>
          <a:p>
            <a:pPr indent="-298450" lvl="0" marL="457200" rtl="0" algn="just">
              <a:lnSpc>
                <a:spcPct val="150000"/>
              </a:lnSpc>
              <a:spcBef>
                <a:spcPts val="0"/>
              </a:spcBef>
              <a:spcAft>
                <a:spcPts val="0"/>
              </a:spcAft>
              <a:buClr>
                <a:srgbClr val="000000"/>
              </a:buClr>
              <a:buSzPts val="1100"/>
              <a:buAutoNum type="arabicPeriod"/>
            </a:pPr>
            <a:r>
              <a:rPr lang="en" sz="1100">
                <a:solidFill>
                  <a:srgbClr val="000000"/>
                </a:solidFill>
              </a:rPr>
              <a:t>Would your new community have laws?  If yes, list 3 main laws and a sentence explaining why each law is essential.  If not, give a brief rationale explaining why the absence of laws would be beneficial on an island.</a:t>
            </a:r>
            <a:endParaRPr sz="1100">
              <a:solidFill>
                <a:srgbClr val="000000"/>
              </a:solidFill>
            </a:endParaRPr>
          </a:p>
          <a:p>
            <a:pPr indent="-298450" lvl="0" marL="457200" rtl="0" algn="just">
              <a:lnSpc>
                <a:spcPct val="150000"/>
              </a:lnSpc>
              <a:spcBef>
                <a:spcPts val="0"/>
              </a:spcBef>
              <a:spcAft>
                <a:spcPts val="0"/>
              </a:spcAft>
              <a:buClr>
                <a:srgbClr val="000000"/>
              </a:buClr>
              <a:buSzPts val="1100"/>
              <a:buAutoNum type="arabicPeriod"/>
            </a:pPr>
            <a:r>
              <a:rPr lang="en" sz="1100">
                <a:solidFill>
                  <a:srgbClr val="000000"/>
                </a:solidFill>
              </a:rPr>
              <a:t>Would you elect a leader of your community?  Why or why not?</a:t>
            </a:r>
            <a:endParaRPr sz="1100">
              <a:solidFill>
                <a:srgbClr val="000000"/>
              </a:solidFill>
            </a:endParaRPr>
          </a:p>
          <a:p>
            <a:pPr indent="-298450" lvl="0" marL="457200" rtl="0" algn="just">
              <a:lnSpc>
                <a:spcPct val="150000"/>
              </a:lnSpc>
              <a:spcBef>
                <a:spcPts val="0"/>
              </a:spcBef>
              <a:spcAft>
                <a:spcPts val="0"/>
              </a:spcAft>
              <a:buClr>
                <a:srgbClr val="000000"/>
              </a:buClr>
              <a:buSzPts val="1100"/>
              <a:buAutoNum type="arabicPeriod"/>
            </a:pPr>
            <a:r>
              <a:rPr lang="en" sz="1100">
                <a:solidFill>
                  <a:srgbClr val="000000"/>
                </a:solidFill>
              </a:rPr>
              <a:t>Would you assign roles and responsibilities to your peers stranded on the island?  If yes, what would these roles be?  If not, why not?</a:t>
            </a:r>
            <a:endParaRPr sz="1100">
              <a:solidFill>
                <a:srgbClr val="000000"/>
              </a:solidFill>
            </a:endParaRPr>
          </a:p>
          <a:p>
            <a:pPr indent="-298450" lvl="0" marL="457200" rtl="0" algn="just">
              <a:lnSpc>
                <a:spcPct val="150000"/>
              </a:lnSpc>
              <a:spcBef>
                <a:spcPts val="0"/>
              </a:spcBef>
              <a:spcAft>
                <a:spcPts val="0"/>
              </a:spcAft>
              <a:buClr>
                <a:srgbClr val="000000"/>
              </a:buClr>
              <a:buSzPts val="1100"/>
              <a:buAutoNum type="arabicPeriod"/>
            </a:pPr>
            <a:r>
              <a:rPr lang="en" sz="1100">
                <a:solidFill>
                  <a:srgbClr val="000000"/>
                </a:solidFill>
              </a:rPr>
              <a:t>How would you try to signal passing ships or planes for help?</a:t>
            </a:r>
            <a:endParaRPr sz="1100"/>
          </a:p>
        </p:txBody>
      </p:sp>
      <p:pic>
        <p:nvPicPr>
          <p:cNvPr id="76" name="Google Shape;76;p15"/>
          <p:cNvPicPr preferRelativeResize="0"/>
          <p:nvPr/>
        </p:nvPicPr>
        <p:blipFill>
          <a:blip r:embed="rId3">
            <a:alphaModFix/>
          </a:blip>
          <a:stretch>
            <a:fillRect/>
          </a:stretch>
        </p:blipFill>
        <p:spPr>
          <a:xfrm>
            <a:off x="4918200" y="515425"/>
            <a:ext cx="3467100" cy="1828800"/>
          </a:xfrm>
          <a:prstGeom prst="rect">
            <a:avLst/>
          </a:prstGeom>
          <a:noFill/>
          <a:ln>
            <a:noFill/>
          </a:ln>
        </p:spPr>
      </p:pic>
      <p:sp>
        <p:nvSpPr>
          <p:cNvPr id="77" name="Google Shape;77;p15"/>
          <p:cNvSpPr txBox="1"/>
          <p:nvPr>
            <p:ph idx="2" type="body"/>
          </p:nvPr>
        </p:nvSpPr>
        <p:spPr>
          <a:xfrm>
            <a:off x="5497275" y="2275650"/>
            <a:ext cx="2516700" cy="2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https://buildingbooklove.com/lord-of-flies-introduction-and/</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pic>
        <p:nvPicPr>
          <p:cNvPr id="78" name="Google Shape;78;p15"/>
          <p:cNvPicPr preferRelativeResize="0"/>
          <p:nvPr/>
        </p:nvPicPr>
        <p:blipFill>
          <a:blip r:embed="rId4">
            <a:alphaModFix/>
          </a:blip>
          <a:stretch>
            <a:fillRect/>
          </a:stretch>
        </p:blipFill>
        <p:spPr>
          <a:xfrm>
            <a:off x="5289537" y="2858750"/>
            <a:ext cx="2724434" cy="2043325"/>
          </a:xfrm>
          <a:prstGeom prst="rect">
            <a:avLst/>
          </a:prstGeom>
          <a:noFill/>
          <a:ln>
            <a:noFill/>
          </a:ln>
        </p:spPr>
      </p:pic>
      <p:sp>
        <p:nvSpPr>
          <p:cNvPr id="79" name="Google Shape;79;p15"/>
          <p:cNvSpPr txBox="1"/>
          <p:nvPr>
            <p:ph idx="2" type="body"/>
          </p:nvPr>
        </p:nvSpPr>
        <p:spPr>
          <a:xfrm>
            <a:off x="5545788" y="4869475"/>
            <a:ext cx="2516700" cy="2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https://buildingbooklove.com/lord-of-flies-introduction-and/</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83" name="Shape 83"/>
        <p:cNvGrpSpPr/>
        <p:nvPr/>
      </p:nvGrpSpPr>
      <p:grpSpPr>
        <a:xfrm>
          <a:off x="0" y="0"/>
          <a:ext cx="0" cy="0"/>
          <a:chOff x="0" y="0"/>
          <a:chExt cx="0" cy="0"/>
        </a:xfrm>
      </p:grpSpPr>
      <p:sp>
        <p:nvSpPr>
          <p:cNvPr id="84" name="Google Shape;8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During the Unit: Journal Entries</a:t>
            </a:r>
            <a:endParaRPr/>
          </a:p>
        </p:txBody>
      </p:sp>
      <p:sp>
        <p:nvSpPr>
          <p:cNvPr id="85" name="Google Shape;85;p16"/>
          <p:cNvSpPr txBox="1"/>
          <p:nvPr>
            <p:ph idx="1" type="body"/>
          </p:nvPr>
        </p:nvSpPr>
        <p:spPr>
          <a:xfrm>
            <a:off x="311700" y="1529275"/>
            <a:ext cx="3999900" cy="3416400"/>
          </a:xfrm>
          <a:prstGeom prst="rect">
            <a:avLst/>
          </a:prstGeom>
        </p:spPr>
        <p:txBody>
          <a:bodyPr anchorCtr="0" anchor="t" bIns="91425" lIns="91425" spcFirstLastPara="1" rIns="91425" wrap="square" tIns="91425">
            <a:noAutofit/>
          </a:bodyPr>
          <a:lstStyle/>
          <a:p>
            <a:pPr indent="-342900" lvl="0" marL="457200" rtl="0" algn="l">
              <a:lnSpc>
                <a:spcPct val="200000"/>
              </a:lnSpc>
              <a:spcBef>
                <a:spcPts val="0"/>
              </a:spcBef>
              <a:spcAft>
                <a:spcPts val="0"/>
              </a:spcAft>
              <a:buClr>
                <a:srgbClr val="FFFFFF"/>
              </a:buClr>
              <a:buSzPts val="1800"/>
              <a:buAutoNum type="arabicPeriod"/>
            </a:pPr>
            <a:r>
              <a:rPr lang="en" sz="1800">
                <a:solidFill>
                  <a:srgbClr val="FFFFFF"/>
                </a:solidFill>
              </a:rPr>
              <a:t>Microcosm Activity</a:t>
            </a:r>
            <a:endParaRPr sz="1800">
              <a:solidFill>
                <a:srgbClr val="FFFFFF"/>
              </a:solidFill>
            </a:endParaRPr>
          </a:p>
          <a:p>
            <a:pPr indent="-342900" lvl="0" marL="457200" rtl="0" algn="l">
              <a:lnSpc>
                <a:spcPct val="200000"/>
              </a:lnSpc>
              <a:spcBef>
                <a:spcPts val="0"/>
              </a:spcBef>
              <a:spcAft>
                <a:spcPts val="0"/>
              </a:spcAft>
              <a:buClr>
                <a:srgbClr val="FFFFFF"/>
              </a:buClr>
              <a:buSzPts val="1800"/>
              <a:buAutoNum type="arabicPeriod"/>
            </a:pPr>
            <a:r>
              <a:rPr lang="en" sz="1800">
                <a:solidFill>
                  <a:srgbClr val="FFFFFF"/>
                </a:solidFill>
              </a:rPr>
              <a:t>Rosseau v. Hobbes</a:t>
            </a:r>
            <a:endParaRPr sz="1800">
              <a:solidFill>
                <a:srgbClr val="FFFFFF"/>
              </a:solidFill>
            </a:endParaRPr>
          </a:p>
          <a:p>
            <a:pPr indent="-342900" lvl="0" marL="457200" rtl="0" algn="l">
              <a:lnSpc>
                <a:spcPct val="200000"/>
              </a:lnSpc>
              <a:spcBef>
                <a:spcPts val="0"/>
              </a:spcBef>
              <a:spcAft>
                <a:spcPts val="0"/>
              </a:spcAft>
              <a:buClr>
                <a:srgbClr val="FFFFFF"/>
              </a:buClr>
              <a:buSzPts val="1800"/>
              <a:buAutoNum type="arabicPeriod"/>
            </a:pPr>
            <a:r>
              <a:rPr lang="en" sz="1800">
                <a:solidFill>
                  <a:srgbClr val="FFFFFF"/>
                </a:solidFill>
              </a:rPr>
              <a:t>Character Playlist</a:t>
            </a:r>
            <a:endParaRPr sz="1800">
              <a:solidFill>
                <a:srgbClr val="FFFFFF"/>
              </a:solidFill>
            </a:endParaRPr>
          </a:p>
          <a:p>
            <a:pPr indent="-342900" lvl="0" marL="457200" rtl="0" algn="l">
              <a:lnSpc>
                <a:spcPct val="200000"/>
              </a:lnSpc>
              <a:spcBef>
                <a:spcPts val="0"/>
              </a:spcBef>
              <a:spcAft>
                <a:spcPts val="0"/>
              </a:spcAft>
              <a:buClr>
                <a:srgbClr val="FFFFFF"/>
              </a:buClr>
              <a:buSzPts val="1800"/>
              <a:buAutoNum type="arabicPeriod"/>
            </a:pPr>
            <a:r>
              <a:rPr lang="en" sz="1800">
                <a:solidFill>
                  <a:srgbClr val="FFFFFF"/>
                </a:solidFill>
              </a:rPr>
              <a:t>Gender Roles</a:t>
            </a:r>
            <a:endParaRPr sz="1800">
              <a:solidFill>
                <a:srgbClr val="FFFFFF"/>
              </a:solidFill>
            </a:endParaRPr>
          </a:p>
          <a:p>
            <a:pPr indent="-342900" lvl="0" marL="457200" rtl="0" algn="l">
              <a:lnSpc>
                <a:spcPct val="200000"/>
              </a:lnSpc>
              <a:spcBef>
                <a:spcPts val="0"/>
              </a:spcBef>
              <a:spcAft>
                <a:spcPts val="0"/>
              </a:spcAft>
              <a:buClr>
                <a:srgbClr val="FFFFFF"/>
              </a:buClr>
              <a:buSzPts val="1800"/>
              <a:buAutoNum type="arabicPeriod"/>
            </a:pPr>
            <a:r>
              <a:rPr lang="en" sz="1800">
                <a:solidFill>
                  <a:srgbClr val="FFFFFF"/>
                </a:solidFill>
              </a:rPr>
              <a:t>Spongebob and the Magic Conch</a:t>
            </a:r>
            <a:endParaRPr sz="1800">
              <a:solidFill>
                <a:srgbClr val="FFFFFF"/>
              </a:solidFill>
            </a:endParaRPr>
          </a:p>
        </p:txBody>
      </p:sp>
      <p:pic>
        <p:nvPicPr>
          <p:cNvPr id="86" name="Google Shape;86;p16"/>
          <p:cNvPicPr preferRelativeResize="0"/>
          <p:nvPr/>
        </p:nvPicPr>
        <p:blipFill>
          <a:blip r:embed="rId3">
            <a:alphaModFix/>
          </a:blip>
          <a:stretch>
            <a:fillRect/>
          </a:stretch>
        </p:blipFill>
        <p:spPr>
          <a:xfrm>
            <a:off x="7098553" y="233675"/>
            <a:ext cx="1691450" cy="2255250"/>
          </a:xfrm>
          <a:prstGeom prst="rect">
            <a:avLst/>
          </a:prstGeom>
          <a:noFill/>
          <a:ln>
            <a:noFill/>
          </a:ln>
        </p:spPr>
      </p:pic>
      <p:sp>
        <p:nvSpPr>
          <p:cNvPr id="87" name="Google Shape;87;p16"/>
          <p:cNvSpPr txBox="1"/>
          <p:nvPr>
            <p:ph idx="2" type="body"/>
          </p:nvPr>
        </p:nvSpPr>
        <p:spPr>
          <a:xfrm>
            <a:off x="7283050" y="2398950"/>
            <a:ext cx="1401600" cy="3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https://buildingbooklove.com/lord-of-flies-introduction-and/</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pic>
        <p:nvPicPr>
          <p:cNvPr id="88" name="Google Shape;88;p16"/>
          <p:cNvPicPr preferRelativeResize="0"/>
          <p:nvPr/>
        </p:nvPicPr>
        <p:blipFill rotWithShape="1">
          <a:blip r:embed="rId4">
            <a:alphaModFix/>
          </a:blip>
          <a:srcRect b="0" l="12699" r="10794" t="0"/>
          <a:stretch/>
        </p:blipFill>
        <p:spPr>
          <a:xfrm>
            <a:off x="4311600" y="2001575"/>
            <a:ext cx="2383800" cy="1431325"/>
          </a:xfrm>
          <a:prstGeom prst="rect">
            <a:avLst/>
          </a:prstGeom>
          <a:noFill/>
          <a:ln>
            <a:noFill/>
          </a:ln>
        </p:spPr>
      </p:pic>
      <p:sp>
        <p:nvSpPr>
          <p:cNvPr id="89" name="Google Shape;89;p16"/>
          <p:cNvSpPr txBox="1"/>
          <p:nvPr>
            <p:ph idx="2" type="body"/>
          </p:nvPr>
        </p:nvSpPr>
        <p:spPr>
          <a:xfrm>
            <a:off x="4370975" y="3356700"/>
            <a:ext cx="2383800" cy="3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https://iai.tv/articles/hobbes-vs-rousseau-are-we-inherently-evil-or-good-auid-1221</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pic>
        <p:nvPicPr>
          <p:cNvPr id="90" name="Google Shape;90;p16"/>
          <p:cNvPicPr preferRelativeResize="0"/>
          <p:nvPr/>
        </p:nvPicPr>
        <p:blipFill>
          <a:blip r:embed="rId5">
            <a:alphaModFix/>
          </a:blip>
          <a:stretch>
            <a:fillRect/>
          </a:stretch>
        </p:blipFill>
        <p:spPr>
          <a:xfrm>
            <a:off x="6931725" y="3172015"/>
            <a:ext cx="2025101" cy="1518810"/>
          </a:xfrm>
          <a:prstGeom prst="rect">
            <a:avLst/>
          </a:prstGeom>
          <a:noFill/>
          <a:ln>
            <a:noFill/>
          </a:ln>
        </p:spPr>
      </p:pic>
      <p:sp>
        <p:nvSpPr>
          <p:cNvPr id="91" name="Google Shape;91;p16"/>
          <p:cNvSpPr txBox="1"/>
          <p:nvPr>
            <p:ph idx="2" type="body"/>
          </p:nvPr>
        </p:nvSpPr>
        <p:spPr>
          <a:xfrm>
            <a:off x="7138150" y="4614625"/>
            <a:ext cx="1691400" cy="3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http://spongebobsquarepants15marathon.blogspot.com/2014/07/club-spongebob.html</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95" name="Shape 95"/>
        <p:cNvGrpSpPr/>
        <p:nvPr/>
      </p:nvGrpSpPr>
      <p:grpSpPr>
        <a:xfrm>
          <a:off x="0" y="0"/>
          <a:ext cx="0" cy="0"/>
          <a:chOff x="0" y="0"/>
          <a:chExt cx="0" cy="0"/>
        </a:xfrm>
      </p:grpSpPr>
      <p:sp>
        <p:nvSpPr>
          <p:cNvPr id="96" name="Google Shape;96;p17"/>
          <p:cNvSpPr txBox="1"/>
          <p:nvPr>
            <p:ph type="title"/>
          </p:nvPr>
        </p:nvSpPr>
        <p:spPr>
          <a:xfrm>
            <a:off x="311700" y="187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During the Unit: Socratic Seminar</a:t>
            </a:r>
            <a:endParaRPr/>
          </a:p>
          <a:p>
            <a:pPr indent="0" lvl="0" marL="0" rtl="0" algn="l">
              <a:spcBef>
                <a:spcPts val="0"/>
              </a:spcBef>
              <a:spcAft>
                <a:spcPts val="0"/>
              </a:spcAft>
              <a:buNone/>
            </a:pPr>
            <a:r>
              <a:t/>
            </a:r>
            <a:endParaRPr/>
          </a:p>
        </p:txBody>
      </p:sp>
      <p:sp>
        <p:nvSpPr>
          <p:cNvPr id="97" name="Google Shape;97;p17"/>
          <p:cNvSpPr txBox="1"/>
          <p:nvPr>
            <p:ph idx="1" type="body"/>
          </p:nvPr>
        </p:nvSpPr>
        <p:spPr>
          <a:xfrm>
            <a:off x="375600" y="3338475"/>
            <a:ext cx="8392800" cy="1636800"/>
          </a:xfrm>
          <a:prstGeom prst="rect">
            <a:avLst/>
          </a:prstGeom>
        </p:spPr>
        <p:txBody>
          <a:bodyPr anchorCtr="0" anchor="t" bIns="91425" lIns="91425" spcFirstLastPara="1" rIns="91425" wrap="square" tIns="91425">
            <a:noAutofit/>
          </a:bodyPr>
          <a:lstStyle/>
          <a:p>
            <a:pPr indent="-304800" lvl="0" marL="457200" rtl="0" algn="l">
              <a:lnSpc>
                <a:spcPct val="200000"/>
              </a:lnSpc>
              <a:spcBef>
                <a:spcPts val="0"/>
              </a:spcBef>
              <a:spcAft>
                <a:spcPts val="0"/>
              </a:spcAft>
              <a:buClr>
                <a:srgbClr val="FFFFFF"/>
              </a:buClr>
              <a:buSzPts val="1200"/>
              <a:buAutoNum type="arabicPeriod"/>
            </a:pPr>
            <a:r>
              <a:rPr lang="en" sz="1200">
                <a:solidFill>
                  <a:srgbClr val="FFFFFF"/>
                </a:solidFill>
              </a:rPr>
              <a:t>In the </a:t>
            </a:r>
            <a:r>
              <a:rPr i="1" lang="en" sz="1200">
                <a:solidFill>
                  <a:srgbClr val="FFFFFF"/>
                </a:solidFill>
              </a:rPr>
              <a:t>Lord of the Flies, </a:t>
            </a:r>
            <a:r>
              <a:rPr lang="en" sz="1200">
                <a:solidFill>
                  <a:srgbClr val="FFFFFF"/>
                </a:solidFill>
              </a:rPr>
              <a:t>the boys are introduced to a concept of living without rules or laws, and it ultimately falls apart.  However, societies with too many laws in place, such as North Korea or prison, are miserable to live in.  Would you rather live in a society with too many laws or no laws at all?  Are laws more harmful than helpful to society?</a:t>
            </a:r>
            <a:endParaRPr sz="1200">
              <a:solidFill>
                <a:srgbClr val="FFFFFF"/>
              </a:solidFill>
            </a:endParaRPr>
          </a:p>
          <a:p>
            <a:pPr indent="-304800" lvl="0" marL="457200" rtl="0" algn="l">
              <a:lnSpc>
                <a:spcPct val="200000"/>
              </a:lnSpc>
              <a:spcBef>
                <a:spcPts val="0"/>
              </a:spcBef>
              <a:spcAft>
                <a:spcPts val="0"/>
              </a:spcAft>
              <a:buClr>
                <a:srgbClr val="FFFFFF"/>
              </a:buClr>
              <a:buSzPts val="1200"/>
              <a:buAutoNum type="arabicPeriod"/>
            </a:pPr>
            <a:r>
              <a:rPr lang="en" sz="1200">
                <a:solidFill>
                  <a:srgbClr val="FFFFFF"/>
                </a:solidFill>
              </a:rPr>
              <a:t>Golding suggests that evil naturally exists inside all of us as humans.  Are people automatically born evil, good, or both?</a:t>
            </a:r>
            <a:endParaRPr>
              <a:solidFill>
                <a:srgbClr val="FFFFFF"/>
              </a:solidFill>
            </a:endParaRPr>
          </a:p>
        </p:txBody>
      </p:sp>
      <p:pic>
        <p:nvPicPr>
          <p:cNvPr id="98" name="Google Shape;98;p17"/>
          <p:cNvPicPr preferRelativeResize="0"/>
          <p:nvPr/>
        </p:nvPicPr>
        <p:blipFill>
          <a:blip r:embed="rId3">
            <a:alphaModFix/>
          </a:blip>
          <a:stretch>
            <a:fillRect/>
          </a:stretch>
        </p:blipFill>
        <p:spPr>
          <a:xfrm>
            <a:off x="2466500" y="926163"/>
            <a:ext cx="4210995" cy="2246700"/>
          </a:xfrm>
          <a:prstGeom prst="rect">
            <a:avLst/>
          </a:prstGeom>
          <a:noFill/>
          <a:ln>
            <a:noFill/>
          </a:ln>
        </p:spPr>
      </p:pic>
      <p:sp>
        <p:nvSpPr>
          <p:cNvPr id="99" name="Google Shape;99;p17"/>
          <p:cNvSpPr txBox="1"/>
          <p:nvPr>
            <p:ph idx="2" type="body"/>
          </p:nvPr>
        </p:nvSpPr>
        <p:spPr>
          <a:xfrm>
            <a:off x="3572400" y="3110188"/>
            <a:ext cx="1999200" cy="3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http://jscho791.weebly.com/socratic-seminars.html</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03" name="Shape 103"/>
        <p:cNvGrpSpPr/>
        <p:nvPr/>
      </p:nvGrpSpPr>
      <p:grpSpPr>
        <a:xfrm>
          <a:off x="0" y="0"/>
          <a:ext cx="0" cy="0"/>
          <a:chOff x="0" y="0"/>
          <a:chExt cx="0" cy="0"/>
        </a:xfrm>
      </p:grpSpPr>
      <p:sp>
        <p:nvSpPr>
          <p:cNvPr id="104" name="Google Shape;104;p18"/>
          <p:cNvSpPr txBox="1"/>
          <p:nvPr>
            <p:ph type="title"/>
          </p:nvPr>
        </p:nvSpPr>
        <p:spPr>
          <a:xfrm>
            <a:off x="311700" y="2669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Continuing the Unit</a:t>
            </a:r>
            <a:endParaRPr>
              <a:solidFill>
                <a:srgbClr val="000000"/>
              </a:solidFill>
            </a:endParaRPr>
          </a:p>
        </p:txBody>
      </p:sp>
      <p:sp>
        <p:nvSpPr>
          <p:cNvPr id="105" name="Google Shape;105;p18"/>
          <p:cNvSpPr txBox="1"/>
          <p:nvPr>
            <p:ph idx="2" type="body"/>
          </p:nvPr>
        </p:nvSpPr>
        <p:spPr>
          <a:xfrm>
            <a:off x="183525" y="3235250"/>
            <a:ext cx="1157400" cy="489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hlinkClick r:id="rId3"/>
              </a:rPr>
              <a:t>https://www.amazon.com/Giver-Lois-Lowry/dp/0385732554</a:t>
            </a:r>
            <a:endParaRPr sz="600">
              <a:solidFill>
                <a:srgbClr val="000000"/>
              </a:solidFill>
              <a:latin typeface="Times New Roman"/>
              <a:ea typeface="Times New Roman"/>
              <a:cs typeface="Times New Roman"/>
              <a:sym typeface="Times New Roman"/>
            </a:endParaRPr>
          </a:p>
        </p:txBody>
      </p:sp>
      <p:pic>
        <p:nvPicPr>
          <p:cNvPr id="106" name="Google Shape;106;p18"/>
          <p:cNvPicPr preferRelativeResize="0"/>
          <p:nvPr/>
        </p:nvPicPr>
        <p:blipFill>
          <a:blip r:embed="rId4">
            <a:alphaModFix/>
          </a:blip>
          <a:stretch>
            <a:fillRect/>
          </a:stretch>
        </p:blipFill>
        <p:spPr>
          <a:xfrm>
            <a:off x="7645400" y="2116825"/>
            <a:ext cx="1417775" cy="2199750"/>
          </a:xfrm>
          <a:prstGeom prst="rect">
            <a:avLst/>
          </a:prstGeom>
          <a:noFill/>
          <a:ln>
            <a:noFill/>
          </a:ln>
        </p:spPr>
      </p:pic>
      <p:pic>
        <p:nvPicPr>
          <p:cNvPr id="107" name="Google Shape;107;p18"/>
          <p:cNvPicPr preferRelativeResize="0"/>
          <p:nvPr/>
        </p:nvPicPr>
        <p:blipFill>
          <a:blip r:embed="rId5">
            <a:alphaModFix/>
          </a:blip>
          <a:stretch>
            <a:fillRect/>
          </a:stretch>
        </p:blipFill>
        <p:spPr>
          <a:xfrm>
            <a:off x="6127525" y="1092926"/>
            <a:ext cx="1355975" cy="2199750"/>
          </a:xfrm>
          <a:prstGeom prst="rect">
            <a:avLst/>
          </a:prstGeom>
          <a:noFill/>
          <a:ln>
            <a:noFill/>
          </a:ln>
        </p:spPr>
      </p:pic>
      <p:pic>
        <p:nvPicPr>
          <p:cNvPr id="108" name="Google Shape;108;p18"/>
          <p:cNvPicPr preferRelativeResize="0"/>
          <p:nvPr/>
        </p:nvPicPr>
        <p:blipFill>
          <a:blip r:embed="rId6">
            <a:alphaModFix/>
          </a:blip>
          <a:stretch>
            <a:fillRect/>
          </a:stretch>
        </p:blipFill>
        <p:spPr>
          <a:xfrm>
            <a:off x="3119975" y="1116350"/>
            <a:ext cx="1355975" cy="2199749"/>
          </a:xfrm>
          <a:prstGeom prst="rect">
            <a:avLst/>
          </a:prstGeom>
          <a:noFill/>
          <a:ln>
            <a:noFill/>
          </a:ln>
        </p:spPr>
      </p:pic>
      <p:pic>
        <p:nvPicPr>
          <p:cNvPr id="109" name="Google Shape;109;p18"/>
          <p:cNvPicPr preferRelativeResize="0"/>
          <p:nvPr/>
        </p:nvPicPr>
        <p:blipFill>
          <a:blip r:embed="rId7">
            <a:alphaModFix/>
          </a:blip>
          <a:stretch>
            <a:fillRect/>
          </a:stretch>
        </p:blipFill>
        <p:spPr>
          <a:xfrm>
            <a:off x="1602100" y="2097087"/>
            <a:ext cx="1355975" cy="2239225"/>
          </a:xfrm>
          <a:prstGeom prst="rect">
            <a:avLst/>
          </a:prstGeom>
          <a:noFill/>
          <a:ln>
            <a:noFill/>
          </a:ln>
        </p:spPr>
      </p:pic>
      <p:pic>
        <p:nvPicPr>
          <p:cNvPr id="110" name="Google Shape;110;p18"/>
          <p:cNvPicPr preferRelativeResize="0"/>
          <p:nvPr/>
        </p:nvPicPr>
        <p:blipFill>
          <a:blip r:embed="rId8">
            <a:alphaModFix/>
          </a:blip>
          <a:stretch>
            <a:fillRect/>
          </a:stretch>
        </p:blipFill>
        <p:spPr>
          <a:xfrm>
            <a:off x="84225" y="1076874"/>
            <a:ext cx="1355975" cy="2239225"/>
          </a:xfrm>
          <a:prstGeom prst="rect">
            <a:avLst/>
          </a:prstGeom>
          <a:noFill/>
          <a:ln>
            <a:noFill/>
          </a:ln>
        </p:spPr>
      </p:pic>
      <p:pic>
        <p:nvPicPr>
          <p:cNvPr id="111" name="Google Shape;111;p18"/>
          <p:cNvPicPr preferRelativeResize="0"/>
          <p:nvPr/>
        </p:nvPicPr>
        <p:blipFill>
          <a:blip r:embed="rId9">
            <a:alphaModFix/>
          </a:blip>
          <a:stretch>
            <a:fillRect/>
          </a:stretch>
        </p:blipFill>
        <p:spPr>
          <a:xfrm>
            <a:off x="4643900" y="2116837"/>
            <a:ext cx="1315675" cy="2199750"/>
          </a:xfrm>
          <a:prstGeom prst="rect">
            <a:avLst/>
          </a:prstGeom>
          <a:noFill/>
          <a:ln>
            <a:noFill/>
          </a:ln>
        </p:spPr>
      </p:pic>
      <p:sp>
        <p:nvSpPr>
          <p:cNvPr id="112" name="Google Shape;112;p18"/>
          <p:cNvSpPr txBox="1"/>
          <p:nvPr>
            <p:ph idx="2" type="body"/>
          </p:nvPr>
        </p:nvSpPr>
        <p:spPr>
          <a:xfrm>
            <a:off x="1701375" y="4260100"/>
            <a:ext cx="1157400" cy="489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hlinkClick r:id="rId10"/>
              </a:rPr>
              <a:t>https://www.amazon.com/Hunger-Games-Movie-Tie/dp/0545425115</a:t>
            </a:r>
            <a:endParaRPr sz="600">
              <a:solidFill>
                <a:srgbClr val="000000"/>
              </a:solidFill>
              <a:latin typeface="Times New Roman"/>
              <a:ea typeface="Times New Roman"/>
              <a:cs typeface="Times New Roman"/>
              <a:sym typeface="Times New Roman"/>
            </a:endParaRPr>
          </a:p>
        </p:txBody>
      </p:sp>
      <p:sp>
        <p:nvSpPr>
          <p:cNvPr id="113" name="Google Shape;113;p18"/>
          <p:cNvSpPr txBox="1"/>
          <p:nvPr>
            <p:ph idx="2" type="body"/>
          </p:nvPr>
        </p:nvSpPr>
        <p:spPr>
          <a:xfrm>
            <a:off x="3222288" y="3235250"/>
            <a:ext cx="1157400" cy="489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hlinkClick r:id="rId11"/>
              </a:rPr>
              <a:t>https://www.amazon.com/Scar-Island-Dan-Gemeinhart/dp/1338053841</a:t>
            </a:r>
            <a:endParaRPr sz="600">
              <a:solidFill>
                <a:srgbClr val="000000"/>
              </a:solidFill>
              <a:latin typeface="Times New Roman"/>
              <a:ea typeface="Times New Roman"/>
              <a:cs typeface="Times New Roman"/>
              <a:sym typeface="Times New Roman"/>
            </a:endParaRPr>
          </a:p>
        </p:txBody>
      </p:sp>
      <p:sp>
        <p:nvSpPr>
          <p:cNvPr id="114" name="Google Shape;114;p18"/>
          <p:cNvSpPr txBox="1"/>
          <p:nvPr>
            <p:ph idx="2" type="body"/>
          </p:nvPr>
        </p:nvSpPr>
        <p:spPr>
          <a:xfrm>
            <a:off x="4723025" y="4260100"/>
            <a:ext cx="1157400" cy="48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https://en.wikipedia.org/wiki/After_the_First_Death</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sp>
        <p:nvSpPr>
          <p:cNvPr id="115" name="Google Shape;115;p18"/>
          <p:cNvSpPr txBox="1"/>
          <p:nvPr>
            <p:ph idx="2" type="body"/>
          </p:nvPr>
        </p:nvSpPr>
        <p:spPr>
          <a:xfrm>
            <a:off x="6326100" y="3235250"/>
            <a:ext cx="1157400" cy="489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hlinkClick r:id="rId12"/>
              </a:rPr>
              <a:t>https://www.amazon.com/Harry-Potter-Prisoner-Azkaban-Illustrated/dp/0545791340/ref=sr_1_1?crid=3QK4XC3H6C1ER&amp;keywords=harry+potter+and+the+prisoner+of+azkaban&amp;qid=1574742142&amp;s=books&amp;sprefix=Harry+Potter+and+the+p%2Cstripbooks%2C192&amp;sr=1-1</a:t>
            </a:r>
            <a:endParaRPr sz="600">
              <a:solidFill>
                <a:srgbClr val="000000"/>
              </a:solidFill>
              <a:latin typeface="Times New Roman"/>
              <a:ea typeface="Times New Roman"/>
              <a:cs typeface="Times New Roman"/>
              <a:sym typeface="Times New Roman"/>
            </a:endParaRPr>
          </a:p>
        </p:txBody>
      </p:sp>
      <p:sp>
        <p:nvSpPr>
          <p:cNvPr id="116" name="Google Shape;116;p18"/>
          <p:cNvSpPr txBox="1"/>
          <p:nvPr>
            <p:ph idx="2" type="body"/>
          </p:nvPr>
        </p:nvSpPr>
        <p:spPr>
          <a:xfrm>
            <a:off x="7687387" y="4260100"/>
            <a:ext cx="1486200" cy="489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hlinkClick r:id="rId13"/>
              </a:rPr>
              <a:t>https://www.amazon.com/Witness-Karen-Hesse/dp/0439272009/ref=sr_1_1?crid=3TCXDQQLPOKX5&amp;keywords=witness+karen+hesse&amp;qid=1574742175&amp;s=books&amp;sprefix=witness+k%2Cstripbooks%2C180&amp;sr=1-1</a:t>
            </a:r>
            <a:endParaRPr sz="600">
              <a:solidFill>
                <a:srgbClr val="000000"/>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68950" y="489400"/>
            <a:ext cx="4161300" cy="861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Concluding the Unit</a:t>
            </a:r>
            <a:endParaRPr/>
          </a:p>
        </p:txBody>
      </p:sp>
      <p:sp>
        <p:nvSpPr>
          <p:cNvPr id="122" name="Google Shape;122;p19"/>
          <p:cNvSpPr txBox="1"/>
          <p:nvPr/>
        </p:nvSpPr>
        <p:spPr>
          <a:xfrm>
            <a:off x="296750" y="1612200"/>
            <a:ext cx="4342200" cy="353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latin typeface="Average"/>
                <a:ea typeface="Average"/>
                <a:cs typeface="Average"/>
                <a:sym typeface="Average"/>
              </a:rPr>
              <a:t>Final Project: Presentation</a:t>
            </a:r>
            <a:endParaRPr b="1" sz="1800">
              <a:solidFill>
                <a:schemeClr val="dk1"/>
              </a:solidFill>
              <a:latin typeface="Average"/>
              <a:ea typeface="Average"/>
              <a:cs typeface="Average"/>
              <a:sym typeface="Average"/>
            </a:endParaRPr>
          </a:p>
          <a:p>
            <a:pPr indent="0" lvl="0" marL="0" rtl="0" algn="l">
              <a:spcBef>
                <a:spcPts val="0"/>
              </a:spcBef>
              <a:spcAft>
                <a:spcPts val="0"/>
              </a:spcAft>
              <a:buNone/>
            </a:pPr>
            <a:r>
              <a:t/>
            </a:r>
            <a:endParaRPr>
              <a:solidFill>
                <a:schemeClr val="dk1"/>
              </a:solidFill>
              <a:latin typeface="Average"/>
              <a:ea typeface="Average"/>
              <a:cs typeface="Average"/>
              <a:sym typeface="Average"/>
            </a:endParaRPr>
          </a:p>
          <a:p>
            <a:pPr indent="-317500" lvl="0" marL="457200" rtl="0" algn="l">
              <a:lnSpc>
                <a:spcPct val="150000"/>
              </a:lnSpc>
              <a:spcBef>
                <a:spcPts val="0"/>
              </a:spcBef>
              <a:spcAft>
                <a:spcPts val="0"/>
              </a:spcAft>
              <a:buClr>
                <a:srgbClr val="FFFFFF"/>
              </a:buClr>
              <a:buSzPts val="1400"/>
              <a:buFont typeface="Average"/>
              <a:buChar char="●"/>
            </a:pPr>
            <a:r>
              <a:rPr lang="en">
                <a:solidFill>
                  <a:srgbClr val="FFFFFF"/>
                </a:solidFill>
                <a:latin typeface="Average"/>
                <a:ea typeface="Average"/>
                <a:cs typeface="Average"/>
                <a:sym typeface="Average"/>
              </a:rPr>
              <a:t>Students will divide into groups and present similarities and differences between the </a:t>
            </a:r>
            <a:r>
              <a:rPr i="1" lang="en">
                <a:solidFill>
                  <a:srgbClr val="FFFFFF"/>
                </a:solidFill>
                <a:latin typeface="Average"/>
                <a:ea typeface="Average"/>
                <a:cs typeface="Average"/>
                <a:sym typeface="Average"/>
              </a:rPr>
              <a:t>Lord of the Flies</a:t>
            </a:r>
            <a:r>
              <a:rPr lang="en">
                <a:solidFill>
                  <a:srgbClr val="FFFFFF"/>
                </a:solidFill>
                <a:latin typeface="Average"/>
                <a:ea typeface="Average"/>
                <a:cs typeface="Average"/>
                <a:sym typeface="Average"/>
              </a:rPr>
              <a:t> and the YA novel in a 7-10 minute powerpoint</a:t>
            </a:r>
            <a:endParaRPr>
              <a:solidFill>
                <a:srgbClr val="FFFFFF"/>
              </a:solidFill>
              <a:latin typeface="Average"/>
              <a:ea typeface="Average"/>
              <a:cs typeface="Average"/>
              <a:sym typeface="Average"/>
            </a:endParaRPr>
          </a:p>
          <a:p>
            <a:pPr indent="0" lvl="0" marL="457200" rtl="0" algn="l">
              <a:lnSpc>
                <a:spcPct val="150000"/>
              </a:lnSpc>
              <a:spcBef>
                <a:spcPts val="0"/>
              </a:spcBef>
              <a:spcAft>
                <a:spcPts val="0"/>
              </a:spcAft>
              <a:buNone/>
            </a:pPr>
            <a:r>
              <a:t/>
            </a:r>
            <a:endParaRPr>
              <a:solidFill>
                <a:srgbClr val="FFFFFF"/>
              </a:solidFill>
              <a:latin typeface="Average"/>
              <a:ea typeface="Average"/>
              <a:cs typeface="Average"/>
              <a:sym typeface="Average"/>
            </a:endParaRPr>
          </a:p>
          <a:p>
            <a:pPr indent="-317500" lvl="0" marL="457200" rtl="0" algn="l">
              <a:lnSpc>
                <a:spcPct val="150000"/>
              </a:lnSpc>
              <a:spcBef>
                <a:spcPts val="0"/>
              </a:spcBef>
              <a:spcAft>
                <a:spcPts val="0"/>
              </a:spcAft>
              <a:buClr>
                <a:srgbClr val="FFFFFF"/>
              </a:buClr>
              <a:buSzPts val="1400"/>
              <a:buFont typeface="Average"/>
              <a:buChar char="●"/>
            </a:pPr>
            <a:r>
              <a:rPr lang="en">
                <a:solidFill>
                  <a:srgbClr val="FFFFFF"/>
                </a:solidFill>
                <a:latin typeface="Average"/>
                <a:ea typeface="Average"/>
                <a:cs typeface="Average"/>
                <a:sym typeface="Average"/>
              </a:rPr>
              <a:t>They will be required to include overlapping </a:t>
            </a:r>
            <a:r>
              <a:rPr lang="en">
                <a:solidFill>
                  <a:srgbClr val="FFFFFF"/>
                </a:solidFill>
                <a:latin typeface="Average"/>
                <a:ea typeface="Average"/>
                <a:cs typeface="Average"/>
                <a:sym typeface="Average"/>
              </a:rPr>
              <a:t>philosophical</a:t>
            </a:r>
            <a:r>
              <a:rPr lang="en">
                <a:solidFill>
                  <a:srgbClr val="FFFFFF"/>
                </a:solidFill>
                <a:latin typeface="Average"/>
                <a:ea typeface="Average"/>
                <a:cs typeface="Average"/>
                <a:sym typeface="Average"/>
              </a:rPr>
              <a:t> concepts and include one journal entry from each novel in their presentations</a:t>
            </a:r>
            <a:endParaRPr>
              <a:solidFill>
                <a:srgbClr val="FFFFFF"/>
              </a:solidFill>
              <a:latin typeface="Average"/>
              <a:ea typeface="Average"/>
              <a:cs typeface="Average"/>
              <a:sym typeface="Average"/>
            </a:endParaRPr>
          </a:p>
          <a:p>
            <a:pPr indent="0" lvl="0" marL="457200" rtl="0" algn="l">
              <a:spcBef>
                <a:spcPts val="0"/>
              </a:spcBef>
              <a:spcAft>
                <a:spcPts val="0"/>
              </a:spcAft>
              <a:buNone/>
            </a:pPr>
            <a:r>
              <a:t/>
            </a:r>
            <a:endParaRPr>
              <a:solidFill>
                <a:srgbClr val="FFFFFF"/>
              </a:solidFill>
              <a:latin typeface="Average"/>
              <a:ea typeface="Average"/>
              <a:cs typeface="Average"/>
              <a:sym typeface="Average"/>
            </a:endParaRPr>
          </a:p>
        </p:txBody>
      </p:sp>
      <p:pic>
        <p:nvPicPr>
          <p:cNvPr id="123" name="Google Shape;123;p19"/>
          <p:cNvPicPr preferRelativeResize="0"/>
          <p:nvPr/>
        </p:nvPicPr>
        <p:blipFill>
          <a:blip r:embed="rId3">
            <a:alphaModFix/>
          </a:blip>
          <a:stretch>
            <a:fillRect/>
          </a:stretch>
        </p:blipFill>
        <p:spPr>
          <a:xfrm>
            <a:off x="4915900" y="1563838"/>
            <a:ext cx="3834275" cy="2549933"/>
          </a:xfrm>
          <a:prstGeom prst="rect">
            <a:avLst/>
          </a:prstGeom>
          <a:noFill/>
          <a:ln>
            <a:noFill/>
          </a:ln>
        </p:spPr>
      </p:pic>
      <p:sp>
        <p:nvSpPr>
          <p:cNvPr id="124" name="Google Shape;124;p19"/>
          <p:cNvSpPr txBox="1"/>
          <p:nvPr/>
        </p:nvSpPr>
        <p:spPr>
          <a:xfrm>
            <a:off x="5210788" y="1048500"/>
            <a:ext cx="3244500" cy="42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latin typeface="Average"/>
                <a:ea typeface="Average"/>
                <a:cs typeface="Average"/>
                <a:sym typeface="Average"/>
              </a:rPr>
              <a:t>Extra Credit: Movie Viewing</a:t>
            </a:r>
            <a:endParaRPr>
              <a:latin typeface="Average"/>
              <a:ea typeface="Average"/>
              <a:cs typeface="Average"/>
              <a:sym typeface="Average"/>
            </a:endParaRPr>
          </a:p>
        </p:txBody>
      </p:sp>
      <p:sp>
        <p:nvSpPr>
          <p:cNvPr id="125" name="Google Shape;125;p19"/>
          <p:cNvSpPr txBox="1"/>
          <p:nvPr>
            <p:ph idx="4294967295" type="body"/>
          </p:nvPr>
        </p:nvSpPr>
        <p:spPr>
          <a:xfrm>
            <a:off x="5844800" y="4051325"/>
            <a:ext cx="2383800" cy="48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rgbClr val="000000"/>
                </a:solidFill>
                <a:latin typeface="Times New Roman"/>
                <a:ea typeface="Times New Roman"/>
                <a:cs typeface="Times New Roman"/>
                <a:sym typeface="Times New Roman"/>
              </a:rPr>
              <a:t>Source: </a:t>
            </a:r>
            <a:r>
              <a:rPr lang="en" sz="600" u="sng">
                <a:solidFill>
                  <a:srgbClr val="000000"/>
                </a:solidFill>
                <a:latin typeface="Times New Roman"/>
                <a:ea typeface="Times New Roman"/>
                <a:cs typeface="Times New Roman"/>
                <a:sym typeface="Times New Roman"/>
              </a:rPr>
              <a:t>https://www.flare.com/tv-movies/lord-of-the-flies-remake/</a:t>
            </a:r>
            <a:endParaRPr sz="600" u="sng">
              <a:solidFill>
                <a:srgbClr val="000000"/>
              </a:solidFill>
              <a:latin typeface="Times New Roman"/>
              <a:ea typeface="Times New Roman"/>
              <a:cs typeface="Times New Roman"/>
              <a:sym typeface="Times New Roman"/>
            </a:endParaRPr>
          </a:p>
          <a:p>
            <a:pPr indent="0" lvl="0" marL="0" rtl="0" algn="l">
              <a:spcBef>
                <a:spcPts val="1600"/>
              </a:spcBef>
              <a:spcAft>
                <a:spcPts val="1600"/>
              </a:spcAft>
              <a:buNone/>
            </a:pPr>
            <a:r>
              <a:t/>
            </a:r>
            <a:endParaRPr sz="600">
              <a:solidFill>
                <a:srgbClr val="00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