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3" r:id="rId2"/>
    <p:sldId id="280" r:id="rId3"/>
    <p:sldId id="281" r:id="rId4"/>
    <p:sldId id="277" r:id="rId5"/>
    <p:sldId id="278" r:id="rId6"/>
    <p:sldId id="256" r:id="rId7"/>
    <p:sldId id="282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2" r:id="rId23"/>
    <p:sldId id="274" r:id="rId24"/>
    <p:sldId id="284" r:id="rId25"/>
    <p:sldId id="276" r:id="rId26"/>
    <p:sldId id="271" r:id="rId27"/>
    <p:sldId id="27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0000"/>
    <a:srgbClr val="FF9900"/>
    <a:srgbClr val="FFFFCC"/>
    <a:srgbClr val="C0504D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88" autoAdjust="0"/>
  </p:normalViewPr>
  <p:slideViewPr>
    <p:cSldViewPr snapToGrid="0">
      <p:cViewPr varScale="1">
        <p:scale>
          <a:sx n="76" d="100"/>
          <a:sy n="76" d="100"/>
        </p:scale>
        <p:origin x="1145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1263F-AD2F-49FB-B538-37EFC8FADC51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6BC75-EA72-43C4-87BD-EBCCD15FEF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3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86BC75-EA72-43C4-87BD-EBCCD15FEFE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796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rgbClr val="FF99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3400" y="6477000"/>
            <a:ext cx="2133600" cy="244475"/>
          </a:xfr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Ken Youssefi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Introduction to Engineering – E10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 sz="10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081250" y="1404006"/>
            <a:ext cx="4804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 BLANCA" pitchFamily="2" charset="0"/>
                <a:cs typeface="Andalus" pitchFamily="18" charset="-78"/>
              </a:rPr>
              <a:t>The Blade design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 BLANCA" pitchFamily="2" charset="0"/>
              <a:cs typeface="Andalus" pitchFamily="18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4592" y="2480638"/>
            <a:ext cx="23978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Tutorial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462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1393"/>
            <a:ext cx="8229600" cy="764453"/>
          </a:xfrm>
        </p:spPr>
        <p:txBody>
          <a:bodyPr/>
          <a:lstStyle/>
          <a:p>
            <a:r>
              <a:rPr lang="en-US" dirty="0" smtClean="0"/>
              <a:t>Creating the Blade </a:t>
            </a:r>
            <a:r>
              <a:rPr lang="en-US" dirty="0"/>
              <a:t>P</a:t>
            </a:r>
            <a:r>
              <a:rPr lang="en-US" dirty="0" smtClean="0"/>
              <a:t>rofile at the Hub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47590" y="874155"/>
            <a:ext cx="3598884" cy="340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79016" y="709548"/>
            <a:ext cx="37634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Select </a:t>
            </a:r>
            <a:r>
              <a:rPr lang="en-US" sz="2000" b="1" i="1" dirty="0" smtClean="0">
                <a:solidFill>
                  <a:srgbClr val="FFFF00"/>
                </a:solidFill>
              </a:rPr>
              <a:t>Sketch</a:t>
            </a:r>
            <a:r>
              <a:rPr lang="en-US" sz="2000" dirty="0" smtClean="0">
                <a:solidFill>
                  <a:srgbClr val="FFFF00"/>
                </a:solidFill>
              </a:rPr>
              <a:t> and choose the first reference plane to draw the blade profile at the hub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9016" y="1942602"/>
            <a:ext cx="33471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From the </a:t>
            </a:r>
            <a:r>
              <a:rPr lang="en-US" sz="2000" b="1" i="1" dirty="0" smtClean="0">
                <a:solidFill>
                  <a:srgbClr val="FFFF00"/>
                </a:solidFill>
              </a:rPr>
              <a:t>View Orientation </a:t>
            </a:r>
            <a:r>
              <a:rPr lang="en-US" sz="2000" dirty="0" smtClean="0">
                <a:solidFill>
                  <a:srgbClr val="FFFF00"/>
                </a:solidFill>
              </a:rPr>
              <a:t>menu choose the </a:t>
            </a:r>
            <a:r>
              <a:rPr lang="en-US" sz="2000" b="1" i="1" dirty="0" smtClean="0">
                <a:solidFill>
                  <a:srgbClr val="FFFF00"/>
                </a:solidFill>
              </a:rPr>
              <a:t>Normal To </a:t>
            </a:r>
            <a:r>
              <a:rPr lang="en-US" sz="2000" dirty="0" smtClean="0">
                <a:solidFill>
                  <a:srgbClr val="FFFF00"/>
                </a:solidFill>
              </a:rPr>
              <a:t>option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519055" y="1052945"/>
            <a:ext cx="2590800" cy="126076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277091" y="4527139"/>
            <a:ext cx="7841673" cy="2035717"/>
            <a:chOff x="277091" y="4527139"/>
            <a:chExt cx="7841673" cy="203571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49781" y="4527139"/>
              <a:ext cx="4668983" cy="2035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277091" y="4879767"/>
              <a:ext cx="31172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Do not be concerned with the size of the reference plane; it is infinitely large.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942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35"/>
          <a:stretch/>
        </p:blipFill>
        <p:spPr>
          <a:xfrm>
            <a:off x="90436" y="1849943"/>
            <a:ext cx="3130061" cy="929943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5248"/>
            <a:ext cx="8229600" cy="778307"/>
          </a:xfrm>
        </p:spPr>
        <p:txBody>
          <a:bodyPr/>
          <a:lstStyle/>
          <a:p>
            <a:r>
              <a:rPr lang="en-US" dirty="0"/>
              <a:t>Creating the Blade Profile at the Hub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77991" y="1608548"/>
            <a:ext cx="4316783" cy="179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9015" y="709548"/>
            <a:ext cx="8668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Select </a:t>
            </a:r>
            <a:r>
              <a:rPr lang="en-US" sz="2000" b="1" i="1" dirty="0" smtClean="0">
                <a:solidFill>
                  <a:srgbClr val="FFFF00"/>
                </a:solidFill>
              </a:rPr>
              <a:t>Convert Entities </a:t>
            </a:r>
            <a:r>
              <a:rPr lang="en-US" sz="2000" dirty="0" smtClean="0">
                <a:solidFill>
                  <a:srgbClr val="FFFF00"/>
                </a:solidFill>
              </a:rPr>
              <a:t>to project the hub onto the sketch plane to use as a reference for drawing the profile. Select the top and bottom edges as shown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237018" y="1468582"/>
            <a:ext cx="387927" cy="83127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044840" y="1075174"/>
            <a:ext cx="733529" cy="10400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068291" y="1399309"/>
            <a:ext cx="775854" cy="178723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66942" y="3840675"/>
            <a:ext cx="7684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Make sure you select edges and not surfaces. Zoom in for better view</a:t>
            </a:r>
            <a:endParaRPr lang="en-US" sz="2000" dirty="0">
              <a:solidFill>
                <a:srgbClr val="FFFF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5322" y="1620610"/>
            <a:ext cx="1705920" cy="179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5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5248"/>
            <a:ext cx="8229600" cy="833726"/>
          </a:xfrm>
        </p:spPr>
        <p:txBody>
          <a:bodyPr/>
          <a:lstStyle/>
          <a:p>
            <a:r>
              <a:rPr lang="en-US" dirty="0"/>
              <a:t>Creating the Blade Profile at the Hub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1502" y="812798"/>
            <a:ext cx="3515869" cy="140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26472" y="1160152"/>
            <a:ext cx="3546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Draw a vertical line from the midpoints of the projected lines </a:t>
            </a:r>
            <a:endParaRPr lang="en-US" sz="2000" dirty="0">
              <a:solidFill>
                <a:srgbClr val="FFFF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36648" y="2468730"/>
            <a:ext cx="7400305" cy="1522042"/>
            <a:chOff x="636648" y="2468730"/>
            <a:chExt cx="7400305" cy="1522042"/>
          </a:xfrm>
        </p:grpSpPr>
        <p:sp>
          <p:nvSpPr>
            <p:cNvPr id="11" name="TextBox 10"/>
            <p:cNvSpPr txBox="1"/>
            <p:nvPr/>
          </p:nvSpPr>
          <p:spPr>
            <a:xfrm>
              <a:off x="636648" y="2886033"/>
              <a:ext cx="35467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Draw two more vertical lines on either side of the previous line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472378" y="2468730"/>
              <a:ext cx="3564575" cy="15220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623453" y="4311731"/>
            <a:ext cx="7519058" cy="2246769"/>
            <a:chOff x="623453" y="4311731"/>
            <a:chExt cx="7519058" cy="2246769"/>
          </a:xfrm>
        </p:grpSpPr>
        <p:sp>
          <p:nvSpPr>
            <p:cNvPr id="13" name="TextBox 12"/>
            <p:cNvSpPr txBox="1"/>
            <p:nvPr/>
          </p:nvSpPr>
          <p:spPr>
            <a:xfrm>
              <a:off x="623453" y="4311731"/>
              <a:ext cx="3546764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Dimension both lines with respect to the middle line, 0.35 inch. The 0.7  inch distance represents the width of the blade at the hub. </a:t>
              </a:r>
              <a:r>
                <a:rPr lang="en-US" sz="2000" dirty="0" smtClean="0">
                  <a:solidFill>
                    <a:schemeClr val="accent6">
                      <a:lumMod val="75000"/>
                    </a:schemeClr>
                  </a:solidFill>
                </a:rPr>
                <a:t>(This is a design variable; you may choose a different value.)</a:t>
              </a:r>
              <a:endParaRPr lang="en-US" sz="2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499425" y="4368800"/>
              <a:ext cx="3643086" cy="18419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0554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1393"/>
            <a:ext cx="8229600" cy="750598"/>
          </a:xfrm>
        </p:spPr>
        <p:txBody>
          <a:bodyPr/>
          <a:lstStyle/>
          <a:p>
            <a:r>
              <a:rPr lang="en-US" dirty="0"/>
              <a:t>Creating the Blade Profile at the Hub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44951" y="1094509"/>
            <a:ext cx="3587668" cy="1869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77371" y="798286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The profile is constructed within the 0.7” by 0.25” envelope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7590975" y="1683657"/>
            <a:ext cx="0" cy="783772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393574" y="2561762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0.7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878114" y="1792515"/>
            <a:ext cx="7293434" cy="834568"/>
            <a:chOff x="878114" y="1792515"/>
            <a:chExt cx="7293434" cy="834568"/>
          </a:xfrm>
        </p:grpSpPr>
        <p:cxnSp>
          <p:nvCxnSpPr>
            <p:cNvPr id="16" name="Straight Arrow Connector 15"/>
            <p:cNvCxnSpPr/>
            <p:nvPr/>
          </p:nvCxnSpPr>
          <p:spPr>
            <a:xfrm flipV="1">
              <a:off x="5152571" y="2612568"/>
              <a:ext cx="2322286" cy="14515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7561948" y="1930400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0.25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78114" y="1792515"/>
              <a:ext cx="3657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Construct a diagonal line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3628571" y="1843314"/>
              <a:ext cx="2177143" cy="39188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609600" y="3425372"/>
            <a:ext cx="8432800" cy="3250863"/>
            <a:chOff x="609600" y="3425372"/>
            <a:chExt cx="8432800" cy="3250863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350286" y="3425372"/>
              <a:ext cx="4314743" cy="21033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609600" y="5660572"/>
              <a:ext cx="8432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In this design, 5 points are selected. The end points of the diagonal line must be included in your point selection. The location of other points are </a:t>
              </a:r>
              <a:r>
                <a:rPr lang="en-US" sz="2000" dirty="0" smtClean="0">
                  <a:solidFill>
                    <a:schemeClr val="accent6">
                      <a:lumMod val="75000"/>
                    </a:schemeClr>
                  </a:solidFill>
                </a:rPr>
                <a:t>up to you </a:t>
              </a:r>
              <a:r>
                <a:rPr lang="en-US" sz="2000" dirty="0" smtClean="0">
                  <a:solidFill>
                    <a:srgbClr val="FFFF00"/>
                  </a:solidFill>
                </a:rPr>
                <a:t>and will determine shape of the profile, which in turn will affect the power output.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455882" y="4702628"/>
              <a:ext cx="667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Pt. 1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29200" y="4129310"/>
              <a:ext cx="667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Pt. 2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849255" y="4223659"/>
              <a:ext cx="667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Pt. 3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466123" y="4085777"/>
              <a:ext cx="667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Pt. 4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953826" y="4005946"/>
              <a:ext cx="667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Pt. 5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1295" y="3120571"/>
            <a:ext cx="3802250" cy="1947374"/>
            <a:chOff x="351295" y="3120571"/>
            <a:chExt cx="3802250" cy="194737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1295" y="3975317"/>
              <a:ext cx="3802250" cy="1092628"/>
            </a:xfrm>
            <a:prstGeom prst="rect">
              <a:avLst/>
            </a:prstGeom>
          </p:spPr>
        </p:pic>
        <p:grpSp>
          <p:nvGrpSpPr>
            <p:cNvPr id="28" name="Group 27"/>
            <p:cNvGrpSpPr/>
            <p:nvPr/>
          </p:nvGrpSpPr>
          <p:grpSpPr>
            <a:xfrm>
              <a:off x="377371" y="3120571"/>
              <a:ext cx="3657600" cy="1322277"/>
              <a:chOff x="377371" y="3120571"/>
              <a:chExt cx="3657600" cy="1322277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377371" y="3120571"/>
                <a:ext cx="36576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FFFF00"/>
                    </a:solidFill>
                  </a:rPr>
                  <a:t>Use the spline command to draw the curved portion of the profile</a:t>
                </a:r>
                <a:endParaRPr lang="en-US" sz="2000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26" name="Straight Arrow Connector 25"/>
              <p:cNvCxnSpPr/>
              <p:nvPr/>
            </p:nvCxnSpPr>
            <p:spPr>
              <a:xfrm flipH="1">
                <a:off x="1384516" y="3807418"/>
                <a:ext cx="315132" cy="63543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7551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5248"/>
            <a:ext cx="8229600" cy="722889"/>
          </a:xfrm>
        </p:spPr>
        <p:txBody>
          <a:bodyPr/>
          <a:lstStyle/>
          <a:p>
            <a:r>
              <a:rPr lang="en-US" dirty="0"/>
              <a:t>Creating the Blade Profile at the Hub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0946" y="1491691"/>
            <a:ext cx="4765963" cy="2313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4970" y="1560305"/>
            <a:ext cx="38344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The shape of the spline curve could be modified by selecting any point and dragging it to a new position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920834" y="1967364"/>
            <a:ext cx="2050472" cy="374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4298206" y="673607"/>
            <a:ext cx="4471721" cy="1335302"/>
            <a:chOff x="4298206" y="673607"/>
            <a:chExt cx="4471721" cy="1335302"/>
          </a:xfrm>
        </p:grpSpPr>
        <p:sp>
          <p:nvSpPr>
            <p:cNvPr id="13" name="TextBox 12"/>
            <p:cNvSpPr txBox="1"/>
            <p:nvPr/>
          </p:nvSpPr>
          <p:spPr>
            <a:xfrm>
              <a:off x="4298206" y="673607"/>
              <a:ext cx="447172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Make sure the curve does not protrude beyond the surface of the hub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6650182" y="1316182"/>
              <a:ext cx="789709" cy="69272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513870" y="4339771"/>
            <a:ext cx="8688178" cy="1654629"/>
            <a:chOff x="513870" y="4339771"/>
            <a:chExt cx="8688178" cy="1654629"/>
          </a:xfrm>
        </p:grpSpPr>
        <p:pic>
          <p:nvPicPr>
            <p:cNvPr id="5124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13870" y="4339771"/>
              <a:ext cx="5233788" cy="16546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5846608" y="4775220"/>
              <a:ext cx="33554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Delete all construction lines before exiting the sketch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698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367" y="1346679"/>
            <a:ext cx="1625620" cy="18135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2784" y="591452"/>
            <a:ext cx="335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Create the second reference plane to draw the tip profile</a:t>
            </a:r>
            <a:endParaRPr lang="en-US" sz="2000" dirty="0">
              <a:solidFill>
                <a:srgbClr val="FFFF00"/>
              </a:solidFill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80215" y="841829"/>
            <a:ext cx="5311789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5248"/>
            <a:ext cx="8229600" cy="806017"/>
          </a:xfrm>
        </p:spPr>
        <p:txBody>
          <a:bodyPr/>
          <a:lstStyle/>
          <a:p>
            <a:r>
              <a:rPr lang="en-US" dirty="0"/>
              <a:t>Creating the Blade Profile at the </a:t>
            </a:r>
            <a:r>
              <a:rPr lang="en-US" dirty="0" smtClean="0"/>
              <a:t>Tip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Ken Youssefi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841489" y="5448816"/>
            <a:ext cx="45027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This arrangement will create a blade sweep area of 6 inch in diameter. It is the maximum blade size allowed.</a:t>
            </a:r>
            <a:endParaRPr lang="en-US" sz="2000" dirty="0">
              <a:solidFill>
                <a:srgbClr val="FFFF00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75207" y="1756229"/>
            <a:ext cx="8017250" cy="4810369"/>
            <a:chOff x="575207" y="1756229"/>
            <a:chExt cx="8017250" cy="481036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5207" y="3220757"/>
              <a:ext cx="2032706" cy="3345841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1146629" y="1756229"/>
              <a:ext cx="7445828" cy="4064000"/>
              <a:chOff x="1146629" y="1756229"/>
              <a:chExt cx="7445828" cy="4064000"/>
            </a:xfrm>
          </p:grpSpPr>
          <p:cxnSp>
            <p:nvCxnSpPr>
              <p:cNvPr id="14" name="Straight Arrow Connector 13"/>
              <p:cNvCxnSpPr/>
              <p:nvPr/>
            </p:nvCxnSpPr>
            <p:spPr>
              <a:xfrm flipH="1" flipV="1">
                <a:off x="4937497" y="2012868"/>
                <a:ext cx="2313709" cy="113607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oup 29"/>
              <p:cNvGrpSpPr/>
              <p:nvPr/>
            </p:nvGrpSpPr>
            <p:grpSpPr>
              <a:xfrm>
                <a:off x="1146629" y="1756229"/>
                <a:ext cx="7445828" cy="4064000"/>
                <a:chOff x="1146629" y="1756229"/>
                <a:chExt cx="7445828" cy="4064000"/>
              </a:xfrm>
            </p:grpSpPr>
            <p:sp>
              <p:nvSpPr>
                <p:cNvPr id="13" name="TextBox 12"/>
                <p:cNvSpPr txBox="1"/>
                <p:nvPr/>
              </p:nvSpPr>
              <p:spPr>
                <a:xfrm>
                  <a:off x="3649672" y="3113335"/>
                  <a:ext cx="433318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Select reference plane option, select the first reference plane and enter the distance between the tow planes, 2.75 inch.</a:t>
                  </a:r>
                  <a:endParaRPr lang="en-US" dirty="0"/>
                </a:p>
              </p:txBody>
            </p:sp>
            <p:cxnSp>
              <p:nvCxnSpPr>
                <p:cNvPr id="9" name="Straight Arrow Connector 8"/>
                <p:cNvCxnSpPr/>
                <p:nvPr/>
              </p:nvCxnSpPr>
              <p:spPr>
                <a:xfrm flipH="1" flipV="1">
                  <a:off x="1889090" y="2230734"/>
                  <a:ext cx="2392624" cy="918866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Arrow Connector 15"/>
                <p:cNvCxnSpPr/>
                <p:nvPr/>
              </p:nvCxnSpPr>
              <p:spPr>
                <a:xfrm flipH="1">
                  <a:off x="1146629" y="4049486"/>
                  <a:ext cx="5021943" cy="1770743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/>
                <p:cNvCxnSpPr/>
                <p:nvPr/>
              </p:nvCxnSpPr>
              <p:spPr>
                <a:xfrm>
                  <a:off x="5370286" y="1756229"/>
                  <a:ext cx="3222171" cy="1611085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TextBox 23"/>
                <p:cNvSpPr txBox="1"/>
                <p:nvPr/>
              </p:nvSpPr>
              <p:spPr>
                <a:xfrm>
                  <a:off x="6836229" y="2032000"/>
                  <a:ext cx="134982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 smtClean="0"/>
                    <a:t>2.75 in.</a:t>
                  </a:r>
                  <a:endParaRPr lang="en-US" sz="1600" dirty="0"/>
                </a:p>
              </p:txBody>
            </p:sp>
          </p:grpSp>
        </p:grpSp>
      </p:grpSp>
      <p:grpSp>
        <p:nvGrpSpPr>
          <p:cNvPr id="8" name="Group 7"/>
          <p:cNvGrpSpPr/>
          <p:nvPr/>
        </p:nvGrpSpPr>
        <p:grpSpPr>
          <a:xfrm>
            <a:off x="6342742" y="3918857"/>
            <a:ext cx="2206172" cy="1430103"/>
            <a:chOff x="6342742" y="3918857"/>
            <a:chExt cx="2206172" cy="1430103"/>
          </a:xfrm>
        </p:grpSpPr>
        <p:sp>
          <p:nvSpPr>
            <p:cNvPr id="25" name="TextBox 24"/>
            <p:cNvSpPr txBox="1"/>
            <p:nvPr/>
          </p:nvSpPr>
          <p:spPr>
            <a:xfrm>
              <a:off x="6342742" y="4702629"/>
              <a:ext cx="22061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Reference plane to draw the tip profile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cxnSp>
          <p:nvCxnSpPr>
            <p:cNvPr id="27" name="Straight Arrow Connector 26"/>
            <p:cNvCxnSpPr>
              <a:stCxn id="25" idx="0"/>
            </p:cNvCxnSpPr>
            <p:nvPr/>
          </p:nvCxnSpPr>
          <p:spPr>
            <a:xfrm flipV="1">
              <a:off x="7445828" y="3918857"/>
              <a:ext cx="754743" cy="78377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6908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35"/>
          <a:stretch/>
        </p:blipFill>
        <p:spPr>
          <a:xfrm>
            <a:off x="321548" y="3216519"/>
            <a:ext cx="3130061" cy="929943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5248"/>
            <a:ext cx="8229600" cy="833726"/>
          </a:xfrm>
        </p:spPr>
        <p:txBody>
          <a:bodyPr/>
          <a:lstStyle/>
          <a:p>
            <a:r>
              <a:rPr lang="en-US" dirty="0"/>
              <a:t>Creating the Blade Profile at the Tip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38073" y="841169"/>
            <a:ext cx="4310743" cy="186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79016" y="709548"/>
            <a:ext cx="37634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Select </a:t>
            </a:r>
            <a:r>
              <a:rPr lang="en-US" sz="2000" b="1" i="1" dirty="0" smtClean="0">
                <a:solidFill>
                  <a:srgbClr val="FFFF00"/>
                </a:solidFill>
              </a:rPr>
              <a:t>Sketch</a:t>
            </a:r>
            <a:r>
              <a:rPr lang="en-US" sz="2000" dirty="0" smtClean="0">
                <a:solidFill>
                  <a:srgbClr val="FFFF00"/>
                </a:solidFill>
              </a:rPr>
              <a:t> and choose the second reference plane to draw the tip blade profile. 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0580" y="1790202"/>
            <a:ext cx="33471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From the </a:t>
            </a:r>
            <a:r>
              <a:rPr lang="en-US" sz="2000" b="1" i="1" dirty="0" smtClean="0">
                <a:solidFill>
                  <a:srgbClr val="FFFF00"/>
                </a:solidFill>
              </a:rPr>
              <a:t>View Orientation </a:t>
            </a:r>
            <a:r>
              <a:rPr lang="en-US" sz="2000" dirty="0" smtClean="0">
                <a:solidFill>
                  <a:srgbClr val="FFFF00"/>
                </a:solidFill>
              </a:rPr>
              <a:t>menu choose the </a:t>
            </a:r>
            <a:r>
              <a:rPr lang="en-US" sz="2000" b="1" i="1" dirty="0" smtClean="0">
                <a:solidFill>
                  <a:srgbClr val="FFFF00"/>
                </a:solidFill>
              </a:rPr>
              <a:t>Normal To </a:t>
            </a:r>
            <a:r>
              <a:rPr lang="en-US" sz="2000" dirty="0" smtClean="0">
                <a:solidFill>
                  <a:srgbClr val="FFFF00"/>
                </a:solidFill>
              </a:rPr>
              <a:t>option.</a:t>
            </a:r>
            <a:endParaRPr lang="en-US" sz="2000" dirty="0">
              <a:solidFill>
                <a:srgbClr val="FFFF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29659" y="3268354"/>
            <a:ext cx="8055722" cy="3333656"/>
            <a:chOff x="829659" y="3268354"/>
            <a:chExt cx="8055722" cy="3333656"/>
          </a:xfrm>
        </p:grpSpPr>
        <p:grpSp>
          <p:nvGrpSpPr>
            <p:cNvPr id="16" name="Group 15"/>
            <p:cNvGrpSpPr/>
            <p:nvPr/>
          </p:nvGrpSpPr>
          <p:grpSpPr>
            <a:xfrm>
              <a:off x="3140110" y="3268354"/>
              <a:ext cx="5745271" cy="3333656"/>
              <a:chOff x="3140110" y="3268354"/>
              <a:chExt cx="5745271" cy="3333656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3205344" y="5586347"/>
                <a:ext cx="562000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FFFF00"/>
                    </a:solidFill>
                  </a:rPr>
                  <a:t>Project the blade profile at the hub and the bottom surface into the current sketch plane. This is used as a reference to draw the tip profile</a:t>
                </a:r>
                <a:endParaRPr lang="en-US" sz="2000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11" name="Straight Arrow Connector 10"/>
              <p:cNvCxnSpPr/>
              <p:nvPr/>
            </p:nvCxnSpPr>
            <p:spPr>
              <a:xfrm flipH="1" flipV="1">
                <a:off x="3140110" y="3883688"/>
                <a:ext cx="669891" cy="1796677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4267199" y="3268354"/>
                <a:ext cx="4618182" cy="18773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9659" y="4471517"/>
              <a:ext cx="1947913" cy="20448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220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5248"/>
            <a:ext cx="8229600" cy="681326"/>
          </a:xfrm>
        </p:spPr>
        <p:txBody>
          <a:bodyPr/>
          <a:lstStyle/>
          <a:p>
            <a:r>
              <a:rPr lang="en-US" dirty="0"/>
              <a:t>Creating the Blade Profile at the Tip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19600" y="867558"/>
            <a:ext cx="4294909" cy="138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26472" y="1160152"/>
            <a:ext cx="35467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Draw a vertical line from the midpoints of the projected diagonal line. </a:t>
            </a:r>
            <a:endParaRPr lang="en-US" sz="2000" dirty="0">
              <a:solidFill>
                <a:srgbClr val="FFFF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26472" y="2563091"/>
            <a:ext cx="8188037" cy="1416309"/>
            <a:chOff x="526472" y="2563091"/>
            <a:chExt cx="8188037" cy="141630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447309" y="2563091"/>
              <a:ext cx="4267200" cy="1416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526472" y="2886033"/>
              <a:ext cx="35467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Draw two more vertical lines on either side of the previous line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26472" y="4311731"/>
            <a:ext cx="8257307" cy="2246769"/>
            <a:chOff x="526472" y="4311731"/>
            <a:chExt cx="8257307" cy="2246769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461161" y="4405751"/>
              <a:ext cx="4322618" cy="18697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526472" y="4311731"/>
              <a:ext cx="3810002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Dimension both lines with respect to the middle line, 0.175 inch. The 0.35  inch represents the width of the blade at the tip, half of the width at the hub. </a:t>
              </a:r>
              <a:r>
                <a:rPr lang="en-US" sz="2000" dirty="0" smtClean="0">
                  <a:solidFill>
                    <a:schemeClr val="accent6">
                      <a:lumMod val="75000"/>
                    </a:schemeClr>
                  </a:solidFill>
                </a:rPr>
                <a:t>This is also a design variable; you may choose a different value </a:t>
              </a:r>
              <a:endParaRPr lang="en-US" sz="2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16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1393"/>
            <a:ext cx="8229600" cy="847580"/>
          </a:xfrm>
        </p:spPr>
        <p:txBody>
          <a:bodyPr/>
          <a:lstStyle/>
          <a:p>
            <a:r>
              <a:rPr lang="en-US" dirty="0"/>
              <a:t>Creating the Blade Profile at the Tip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30646" y="817401"/>
            <a:ext cx="4557486" cy="197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9380" y="647534"/>
            <a:ext cx="3782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Use the </a:t>
            </a:r>
            <a:r>
              <a:rPr lang="en-US" sz="2000" b="1" i="1" dirty="0">
                <a:solidFill>
                  <a:srgbClr val="FFFF00"/>
                </a:solidFill>
              </a:rPr>
              <a:t>S</a:t>
            </a:r>
            <a:r>
              <a:rPr lang="en-US" sz="2000" b="1" i="1" dirty="0" smtClean="0">
                <a:solidFill>
                  <a:srgbClr val="FFFF00"/>
                </a:solidFill>
              </a:rPr>
              <a:t>pline</a:t>
            </a:r>
            <a:r>
              <a:rPr lang="en-US" sz="2000" dirty="0" smtClean="0">
                <a:solidFill>
                  <a:srgbClr val="FFFF00"/>
                </a:solidFill>
              </a:rPr>
              <a:t> and </a:t>
            </a:r>
            <a:r>
              <a:rPr lang="en-US" sz="2000" b="1" i="1" dirty="0" smtClean="0">
                <a:solidFill>
                  <a:srgbClr val="FFFF00"/>
                </a:solidFill>
              </a:rPr>
              <a:t>line</a:t>
            </a:r>
            <a:r>
              <a:rPr lang="en-US" sz="2000" dirty="0" smtClean="0">
                <a:solidFill>
                  <a:srgbClr val="FFFF00"/>
                </a:solidFill>
              </a:rPr>
              <a:t> commands to construct the tip profile. Follow the same procedure as the profile at the hub.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10" name="Straight Arrow Connector 9"/>
          <p:cNvCxnSpPr>
            <a:stCxn id="9" idx="3"/>
          </p:cNvCxnSpPr>
          <p:nvPr/>
        </p:nvCxnSpPr>
        <p:spPr>
          <a:xfrm>
            <a:off x="4031673" y="1309254"/>
            <a:ext cx="2078193" cy="4918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9" idx="3"/>
          </p:cNvCxnSpPr>
          <p:nvPr/>
        </p:nvCxnSpPr>
        <p:spPr>
          <a:xfrm>
            <a:off x="4031673" y="1309254"/>
            <a:ext cx="2036631" cy="7273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401772" y="2958244"/>
            <a:ext cx="8395866" cy="1478306"/>
            <a:chOff x="401772" y="2958244"/>
            <a:chExt cx="8395866" cy="1478306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093029" y="2958244"/>
              <a:ext cx="4704609" cy="1478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401772" y="3362024"/>
              <a:ext cx="33554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Delete all construction lines before exiting the sketch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26463" y="4542867"/>
            <a:ext cx="8104924" cy="2135405"/>
            <a:chOff x="526463" y="4542867"/>
            <a:chExt cx="8104924" cy="2135405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226300" y="4542867"/>
              <a:ext cx="4405087" cy="21354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526463" y="5204679"/>
              <a:ext cx="33554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This shows the two blade profiles, at the hub and at the tip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799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1393"/>
            <a:ext cx="8229600" cy="806017"/>
          </a:xfrm>
        </p:spPr>
        <p:txBody>
          <a:bodyPr/>
          <a:lstStyle/>
          <a:p>
            <a:r>
              <a:rPr lang="en-US" dirty="0" smtClean="0"/>
              <a:t>Creating the Blade - Loft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23587" y="3182891"/>
            <a:ext cx="5777346" cy="3366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67166" y="736513"/>
            <a:ext cx="59803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Select the </a:t>
            </a:r>
            <a:r>
              <a:rPr lang="en-US" sz="2000" b="1" i="1" dirty="0" smtClean="0">
                <a:solidFill>
                  <a:srgbClr val="FFFF00"/>
                </a:solidFill>
              </a:rPr>
              <a:t>Loft</a:t>
            </a:r>
            <a:r>
              <a:rPr lang="en-US" sz="2000" dirty="0" smtClean="0">
                <a:solidFill>
                  <a:srgbClr val="FFFF00"/>
                </a:solidFill>
              </a:rPr>
              <a:t> command and choose the two profile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54374" y="3567013"/>
            <a:ext cx="1357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Hub profile</a:t>
            </a:r>
            <a:endParaRPr lang="en-US" sz="1600" dirty="0"/>
          </a:p>
        </p:txBody>
      </p:sp>
      <p:cxnSp>
        <p:nvCxnSpPr>
          <p:cNvPr id="12" name="Straight Arrow Connector 11"/>
          <p:cNvCxnSpPr>
            <a:stCxn id="8" idx="1"/>
          </p:cNvCxnSpPr>
          <p:nvPr/>
        </p:nvCxnSpPr>
        <p:spPr>
          <a:xfrm flipH="1">
            <a:off x="4575502" y="3736290"/>
            <a:ext cx="678872" cy="3156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041605" y="4952470"/>
            <a:ext cx="1357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Tip profile</a:t>
            </a:r>
            <a:endParaRPr lang="en-US" sz="1600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7484957" y="5271122"/>
            <a:ext cx="332509" cy="8035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3733" y="1478364"/>
            <a:ext cx="3999400" cy="1279808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>
            <a:off x="2917513" y="1197825"/>
            <a:ext cx="1337964" cy="72643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233" y="1832045"/>
            <a:ext cx="2277018" cy="466421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34497" y="2733152"/>
            <a:ext cx="1326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Tip profile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931147" y="2986036"/>
            <a:ext cx="1326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Hub profile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5447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179811" y="-173222"/>
            <a:ext cx="7390909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Various Blade designs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665"/>
            <a:ext cx="3095625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41" y="2797585"/>
            <a:ext cx="5114925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866" y="781663"/>
            <a:ext cx="4205134" cy="2427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414" y="1122721"/>
            <a:ext cx="2371725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809" y="3635017"/>
            <a:ext cx="2971800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62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362" y="4694202"/>
            <a:ext cx="4339632" cy="124380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1393"/>
            <a:ext cx="8229600" cy="778307"/>
          </a:xfrm>
        </p:spPr>
        <p:txBody>
          <a:bodyPr/>
          <a:lstStyle/>
          <a:p>
            <a:r>
              <a:rPr lang="en-US" dirty="0" smtClean="0"/>
              <a:t>Rounding the Blade Edges – Fillet Command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84155" y="748147"/>
            <a:ext cx="4223656" cy="2382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12607" y="840498"/>
            <a:ext cx="3879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T</a:t>
            </a:r>
            <a:r>
              <a:rPr lang="en-US" sz="2000" dirty="0" smtClean="0">
                <a:solidFill>
                  <a:srgbClr val="FFFF00"/>
                </a:solidFill>
              </a:rPr>
              <a:t>he blade edges should be rounded in order to obtain a model with </a:t>
            </a:r>
            <a:r>
              <a:rPr lang="en-US" sz="2000" dirty="0">
                <a:solidFill>
                  <a:srgbClr val="FFFF00"/>
                </a:solidFill>
              </a:rPr>
              <a:t>clean </a:t>
            </a:r>
            <a:r>
              <a:rPr lang="en-US" sz="2000" dirty="0" smtClean="0">
                <a:solidFill>
                  <a:srgbClr val="FFFF00"/>
                </a:solidFill>
              </a:rPr>
              <a:t>edges. The 3D printer is not capable of modeling sharp edges.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5009" y="3459006"/>
            <a:ext cx="3355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Select the </a:t>
            </a:r>
            <a:r>
              <a:rPr lang="en-US" sz="2000" b="1" i="1" dirty="0" smtClean="0">
                <a:solidFill>
                  <a:srgbClr val="FFFF00"/>
                </a:solidFill>
              </a:rPr>
              <a:t>Fillet</a:t>
            </a:r>
            <a:r>
              <a:rPr lang="en-US" sz="2000" dirty="0" smtClean="0">
                <a:solidFill>
                  <a:srgbClr val="FFFF00"/>
                </a:solidFill>
              </a:rPr>
              <a:t> command, choose the edges and provide a radius for the fillet.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253687" y="4228377"/>
            <a:ext cx="846040" cy="77570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59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15" y="546066"/>
            <a:ext cx="1969224" cy="463386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5248"/>
            <a:ext cx="8229600" cy="792162"/>
          </a:xfrm>
        </p:spPr>
        <p:txBody>
          <a:bodyPr/>
          <a:lstStyle/>
          <a:p>
            <a:r>
              <a:rPr lang="en-US" dirty="0" smtClean="0"/>
              <a:t>Fillet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32040" y="672936"/>
            <a:ext cx="4835248" cy="288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81547" y="1212134"/>
            <a:ext cx="2310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Select the front edge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135086" y="1657978"/>
            <a:ext cx="2321169" cy="4672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417582" y="1632857"/>
            <a:ext cx="928708" cy="4337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222587" y="2376814"/>
            <a:ext cx="1633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Assign </a:t>
            </a:r>
            <a:r>
              <a:rPr lang="en-US" dirty="0">
                <a:solidFill>
                  <a:srgbClr val="FFFF00"/>
                </a:solidFill>
              </a:rPr>
              <a:t>a value of </a:t>
            </a:r>
            <a:r>
              <a:rPr lang="en-US" b="1" dirty="0" smtClean="0">
                <a:solidFill>
                  <a:srgbClr val="FFFF00"/>
                </a:solidFill>
              </a:rPr>
              <a:t>0.015 inch </a:t>
            </a:r>
            <a:r>
              <a:rPr lang="en-US" dirty="0" smtClean="0">
                <a:solidFill>
                  <a:srgbClr val="FFFF00"/>
                </a:solidFill>
              </a:rPr>
              <a:t>to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the</a:t>
            </a:r>
            <a:r>
              <a:rPr lang="en-US" b="1" dirty="0" smtClean="0">
                <a:solidFill>
                  <a:srgbClr val="FFFF00"/>
                </a:solidFill>
              </a:rPr>
              <a:t> front edge</a:t>
            </a:r>
            <a:endParaRPr lang="en-US" b="1" dirty="0">
              <a:solidFill>
                <a:srgbClr val="FFFF00"/>
              </a:solidFill>
            </a:endParaRPr>
          </a:p>
        </p:txBody>
      </p:sp>
      <p:cxnSp>
        <p:nvCxnSpPr>
          <p:cNvPr id="18" name="Straight Arrow Connector 17"/>
          <p:cNvCxnSpPr>
            <a:stCxn id="15" idx="1"/>
          </p:cNvCxnSpPr>
          <p:nvPr/>
        </p:nvCxnSpPr>
        <p:spPr>
          <a:xfrm flipH="1">
            <a:off x="939521" y="2976979"/>
            <a:ext cx="1283066" cy="80120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78796" y="3962400"/>
            <a:ext cx="4484914" cy="2625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775844" y="5426352"/>
            <a:ext cx="3355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Select </a:t>
            </a:r>
            <a:r>
              <a:rPr lang="en-US" sz="2000" b="1" i="1" dirty="0" smtClean="0">
                <a:solidFill>
                  <a:srgbClr val="FFFF00"/>
                </a:solidFill>
              </a:rPr>
              <a:t>Fillet</a:t>
            </a:r>
            <a:r>
              <a:rPr lang="en-US" sz="2000" dirty="0" smtClean="0">
                <a:solidFill>
                  <a:srgbClr val="FFFF00"/>
                </a:solidFill>
              </a:rPr>
              <a:t> again and choose the </a:t>
            </a:r>
            <a:r>
              <a:rPr lang="en-US" sz="2000" b="1" dirty="0" smtClean="0">
                <a:solidFill>
                  <a:srgbClr val="FFFF00"/>
                </a:solidFill>
              </a:rPr>
              <a:t>back edge </a:t>
            </a:r>
            <a:r>
              <a:rPr lang="en-US" sz="2000" dirty="0" smtClean="0">
                <a:solidFill>
                  <a:srgbClr val="FFFF00"/>
                </a:solidFill>
              </a:rPr>
              <a:t>and assign a value of </a:t>
            </a:r>
            <a:r>
              <a:rPr lang="en-US" sz="2000" b="1" dirty="0" smtClean="0">
                <a:solidFill>
                  <a:srgbClr val="FFFF00"/>
                </a:solidFill>
              </a:rPr>
              <a:t>0.01 inch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9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814" y="1406768"/>
            <a:ext cx="2124211" cy="48583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628" y="1792754"/>
            <a:ext cx="1994598" cy="190503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1393"/>
            <a:ext cx="8229600" cy="806017"/>
          </a:xfrm>
        </p:spPr>
        <p:txBody>
          <a:bodyPr/>
          <a:lstStyle/>
          <a:p>
            <a:r>
              <a:rPr lang="en-US" dirty="0" smtClean="0"/>
              <a:t>Completing the Rotor – Pattern Command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97303" y="875804"/>
            <a:ext cx="335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Select the </a:t>
            </a:r>
            <a:r>
              <a:rPr lang="en-US" sz="2000" b="1" i="1" dirty="0" smtClean="0">
                <a:solidFill>
                  <a:srgbClr val="FFFF00"/>
                </a:solidFill>
              </a:rPr>
              <a:t>Circular Pattern</a:t>
            </a:r>
            <a:r>
              <a:rPr lang="en-US" sz="2000" dirty="0" smtClean="0">
                <a:solidFill>
                  <a:srgbClr val="FFFF00"/>
                </a:solidFill>
              </a:rPr>
              <a:t> command </a:t>
            </a:r>
            <a:endParaRPr lang="en-US" sz="2000" dirty="0">
              <a:solidFill>
                <a:srgbClr val="FFFF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396343" y="689007"/>
            <a:ext cx="5551714" cy="1662307"/>
            <a:chOff x="3396343" y="689007"/>
            <a:chExt cx="5551714" cy="1662307"/>
          </a:xfrm>
        </p:grpSpPr>
        <p:sp>
          <p:nvSpPr>
            <p:cNvPr id="12" name="TextBox 11"/>
            <p:cNvSpPr txBox="1"/>
            <p:nvPr/>
          </p:nvSpPr>
          <p:spPr>
            <a:xfrm>
              <a:off x="4546517" y="689007"/>
              <a:ext cx="44015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Select the axis of the circular pattern, choose the </a:t>
              </a:r>
              <a:r>
                <a:rPr lang="en-US" sz="2000" dirty="0" smtClean="0">
                  <a:solidFill>
                    <a:srgbClr val="FFFF00"/>
                  </a:solidFill>
                </a:rPr>
                <a:t>edge of the circle on the hub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H="1">
              <a:off x="3396343" y="1150374"/>
              <a:ext cx="1101915" cy="120094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3130062" y="1436203"/>
            <a:ext cx="5618866" cy="1864680"/>
            <a:chOff x="3130062" y="1436203"/>
            <a:chExt cx="5618866" cy="1864680"/>
          </a:xfrm>
        </p:grpSpPr>
        <p:grpSp>
          <p:nvGrpSpPr>
            <p:cNvPr id="21" name="Group 20"/>
            <p:cNvGrpSpPr/>
            <p:nvPr/>
          </p:nvGrpSpPr>
          <p:grpSpPr>
            <a:xfrm>
              <a:off x="3361012" y="1855495"/>
              <a:ext cx="5236649" cy="1207146"/>
              <a:chOff x="3361012" y="1855495"/>
              <a:chExt cx="5236649" cy="1207146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4545867" y="2298039"/>
                <a:ext cx="40517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FFFF00"/>
                    </a:solidFill>
                  </a:rPr>
                  <a:t>Choose the number of the blades</a:t>
                </a:r>
                <a:endParaRPr lang="en-US" sz="2000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18" name="Straight Arrow Connector 17"/>
              <p:cNvCxnSpPr>
                <a:stCxn id="14" idx="1"/>
              </p:cNvCxnSpPr>
              <p:nvPr/>
            </p:nvCxnSpPr>
            <p:spPr>
              <a:xfrm flipH="1">
                <a:off x="3361012" y="1855495"/>
                <a:ext cx="1197647" cy="1207146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>
            <a:xfrm>
              <a:off x="3130062" y="1436203"/>
              <a:ext cx="5618866" cy="1864680"/>
              <a:chOff x="3310932" y="1435421"/>
              <a:chExt cx="5433181" cy="1574060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4692319" y="1435421"/>
                <a:ext cx="40517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FFFF00"/>
                    </a:solidFill>
                  </a:rPr>
                  <a:t>Check the Equal spacing box for full 360 deg.</a:t>
                </a:r>
                <a:endParaRPr lang="en-US" sz="2000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20" name="Straight Arrow Connector 19"/>
              <p:cNvCxnSpPr/>
              <p:nvPr/>
            </p:nvCxnSpPr>
            <p:spPr>
              <a:xfrm flipH="1">
                <a:off x="3310932" y="2432688"/>
                <a:ext cx="1292265" cy="57679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4" name="Straight Arrow Connector 23"/>
          <p:cNvCxnSpPr/>
          <p:nvPr/>
        </p:nvCxnSpPr>
        <p:spPr>
          <a:xfrm flipH="1">
            <a:off x="1040004" y="1259123"/>
            <a:ext cx="1079225" cy="118765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3602334" y="2960258"/>
            <a:ext cx="5541666" cy="3396297"/>
            <a:chOff x="3602334" y="2960258"/>
            <a:chExt cx="5541666" cy="3396297"/>
          </a:xfrm>
        </p:grpSpPr>
        <p:pic>
          <p:nvPicPr>
            <p:cNvPr id="7172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365522" y="3524865"/>
              <a:ext cx="4778478" cy="28316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7" name="Group 26"/>
            <p:cNvGrpSpPr/>
            <p:nvPr/>
          </p:nvGrpSpPr>
          <p:grpSpPr>
            <a:xfrm>
              <a:off x="3602334" y="2960258"/>
              <a:ext cx="5054969" cy="2709022"/>
              <a:chOff x="3602334" y="2960258"/>
              <a:chExt cx="5054969" cy="2709022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4605509" y="2960258"/>
                <a:ext cx="40517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FFFF00"/>
                    </a:solidFill>
                  </a:rPr>
                  <a:t>Select the blade and the fillets</a:t>
                </a:r>
                <a:endParaRPr lang="en-US" sz="2000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22" name="Straight Arrow Connector 21"/>
              <p:cNvCxnSpPr/>
              <p:nvPr/>
            </p:nvCxnSpPr>
            <p:spPr>
              <a:xfrm>
                <a:off x="6135329" y="3333135"/>
                <a:ext cx="1240831" cy="200086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>
                <a:off x="7595420" y="3362632"/>
                <a:ext cx="253180" cy="2139008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>
                <a:stCxn id="15" idx="1"/>
              </p:cNvCxnSpPr>
              <p:nvPr/>
            </p:nvCxnSpPr>
            <p:spPr>
              <a:xfrm flipH="1">
                <a:off x="3602334" y="3160313"/>
                <a:ext cx="1003175" cy="718351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>
                <a:off x="7574280" y="3429000"/>
                <a:ext cx="30480" cy="224028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41675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3922"/>
            <a:ext cx="8229600" cy="816743"/>
          </a:xfrm>
        </p:spPr>
        <p:txBody>
          <a:bodyPr/>
          <a:lstStyle/>
          <a:p>
            <a:r>
              <a:rPr lang="en-US" dirty="0" smtClean="0"/>
              <a:t>Embossing the Hub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2960" y="586500"/>
            <a:ext cx="52562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In order to identify your blade it has to be embossed with your group number and lab. section.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2959" y="1672464"/>
            <a:ext cx="50026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Select </a:t>
            </a:r>
            <a:r>
              <a:rPr lang="en-US" sz="2000" b="1" i="1" dirty="0" smtClean="0">
                <a:solidFill>
                  <a:srgbClr val="FFFF00"/>
                </a:solidFill>
              </a:rPr>
              <a:t>Sketch</a:t>
            </a:r>
            <a:r>
              <a:rPr lang="en-US" sz="2000" dirty="0" smtClean="0">
                <a:solidFill>
                  <a:srgbClr val="FFFF00"/>
                </a:solidFill>
              </a:rPr>
              <a:t> and choose the top surface of the hub. Use the </a:t>
            </a:r>
            <a:r>
              <a:rPr lang="en-US" sz="2000" b="1" i="1" dirty="0" smtClean="0">
                <a:solidFill>
                  <a:srgbClr val="FFFF00"/>
                </a:solidFill>
              </a:rPr>
              <a:t>Text</a:t>
            </a:r>
            <a:r>
              <a:rPr lang="en-US" sz="2000" dirty="0" smtClean="0">
                <a:solidFill>
                  <a:srgbClr val="FFFF00"/>
                </a:solidFill>
              </a:rPr>
              <a:t> command and write your group number (G4) and lab. section number (S8). Make sure the text is not too close to the hole. </a:t>
            </a:r>
            <a:endParaRPr lang="en-US" sz="2000" dirty="0">
              <a:solidFill>
                <a:srgbClr val="FFFF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8142" y="3451122"/>
            <a:ext cx="4513006" cy="3103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832" y="520526"/>
            <a:ext cx="2445570" cy="1145743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8159910" y="835146"/>
            <a:ext cx="412955" cy="339213"/>
          </a:xfrm>
          <a:prstGeom prst="ellipse">
            <a:avLst/>
          </a:prstGeom>
          <a:solidFill>
            <a:srgbClr val="FF0000">
              <a:alpha val="30196"/>
            </a:srgbClr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823" y="1912589"/>
            <a:ext cx="2330711" cy="47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2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38895" y="663353"/>
            <a:ext cx="47094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While in the sketch, the text can be moved, select the text, select the point , hold the left mouse key down and move the text</a:t>
            </a:r>
            <a:endParaRPr lang="en-US" sz="2000" dirty="0">
              <a:solidFill>
                <a:srgbClr val="FFFF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4466" y="544371"/>
            <a:ext cx="3015585" cy="2470134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4612194" y="1291214"/>
            <a:ext cx="1954404" cy="58782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804" y="2886860"/>
            <a:ext cx="2821493" cy="2242310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H="1">
            <a:off x="6370655" y="1984549"/>
            <a:ext cx="160775" cy="236136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28" y="2304736"/>
            <a:ext cx="2015238" cy="401065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6242" y="3491435"/>
            <a:ext cx="2794854" cy="26204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331217" y="2481943"/>
            <a:ext cx="2622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66"/>
                </a:solidFill>
              </a:rPr>
              <a:t>The text could follow any curve (edge of the circle)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167286" y="3181978"/>
            <a:ext cx="2123549" cy="16512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31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3922"/>
            <a:ext cx="8229600" cy="728252"/>
          </a:xfrm>
        </p:spPr>
        <p:txBody>
          <a:bodyPr/>
          <a:lstStyle/>
          <a:p>
            <a:r>
              <a:rPr lang="en-US" dirty="0"/>
              <a:t>Embossing the Hub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43285" y="766918"/>
            <a:ext cx="4835232" cy="3315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46762" y="3672315"/>
            <a:ext cx="3398028" cy="284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93122" y="1563815"/>
            <a:ext cx="15915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Extrude the text by 0.025 to 0.03 inch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504335" y="2079523"/>
            <a:ext cx="722671" cy="6194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79" y="1072348"/>
            <a:ext cx="2436848" cy="399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2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522169" y="237630"/>
            <a:ext cx="199285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i="1" dirty="0" smtClean="0">
                <a:solidFill>
                  <a:srgbClr val="FFFF00"/>
                </a:solidFill>
                <a:latin typeface="Algerian" pitchFamily="82" charset="0"/>
              </a:rPr>
              <a:t>The Rotor </a:t>
            </a:r>
            <a:endParaRPr lang="en-US" sz="2600" b="1" i="1" dirty="0">
              <a:solidFill>
                <a:srgbClr val="FFFF00"/>
              </a:solidFill>
              <a:latin typeface="Algerian" pitchFamily="82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5399" y="1203959"/>
            <a:ext cx="6431281" cy="464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985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27320" y="0"/>
            <a:ext cx="3916680" cy="4095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4660491" cy="3548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92826" y="3002140"/>
            <a:ext cx="6331974" cy="3855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51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21" y="207092"/>
            <a:ext cx="3127706" cy="318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494" y="298655"/>
            <a:ext cx="3429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2816942"/>
            <a:ext cx="3583857" cy="35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66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9174"/>
            <a:ext cx="8229600" cy="757749"/>
          </a:xfrm>
        </p:spPr>
        <p:txBody>
          <a:bodyPr/>
          <a:lstStyle/>
          <a:p>
            <a:r>
              <a:rPr lang="en-US" dirty="0" smtClean="0"/>
              <a:t>The Blade Shape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744129" y="698348"/>
            <a:ext cx="8229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FF00"/>
                </a:solidFill>
              </a:rPr>
              <a:t>Design groups should conduct a thorough search of the </a:t>
            </a:r>
            <a:r>
              <a:rPr lang="en-US" dirty="0" smtClean="0">
                <a:solidFill>
                  <a:srgbClr val="FFFF00"/>
                </a:solidFill>
              </a:rPr>
              <a:t>Internet </a:t>
            </a:r>
            <a:r>
              <a:rPr lang="en-US" dirty="0">
                <a:solidFill>
                  <a:srgbClr val="FFFF00"/>
                </a:solidFill>
              </a:rPr>
              <a:t>to obtain information on </a:t>
            </a:r>
            <a:r>
              <a:rPr lang="en-US" dirty="0" smtClean="0">
                <a:solidFill>
                  <a:srgbClr val="FFFF00"/>
                </a:solidFill>
              </a:rPr>
              <a:t>wind turbine </a:t>
            </a:r>
            <a:r>
              <a:rPr lang="en-US" dirty="0">
                <a:solidFill>
                  <a:srgbClr val="FFFF00"/>
                </a:solidFill>
              </a:rPr>
              <a:t>blade design and efficiency. Based on your research, decide on the number and general shape of the blade.</a:t>
            </a:r>
            <a:endParaRPr lang="en-US" dirty="0"/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668338" y="1759508"/>
            <a:ext cx="31384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FFFFCC"/>
                </a:solidFill>
              </a:rPr>
              <a:t>Constraints:</a:t>
            </a:r>
          </a:p>
        </p:txBody>
      </p:sp>
      <p:sp>
        <p:nvSpPr>
          <p:cNvPr id="10" name="Text Box 28"/>
          <p:cNvSpPr txBox="1">
            <a:spLocks noChangeArrowheads="1"/>
          </p:cNvSpPr>
          <p:nvPr/>
        </p:nvSpPr>
        <p:spPr bwMode="auto">
          <a:xfrm>
            <a:off x="1154113" y="2205595"/>
            <a:ext cx="74517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en-US" dirty="0">
                <a:solidFill>
                  <a:srgbClr val="FFFF00"/>
                </a:solidFill>
              </a:rPr>
              <a:t>Total </a:t>
            </a:r>
            <a:r>
              <a:rPr lang="en-US" dirty="0" smtClean="0">
                <a:solidFill>
                  <a:srgbClr val="FFFF00"/>
                </a:solidFill>
              </a:rPr>
              <a:t>dimension </a:t>
            </a:r>
            <a:r>
              <a:rPr lang="en-US" dirty="0">
                <a:solidFill>
                  <a:srgbClr val="FFFF00"/>
                </a:solidFill>
              </a:rPr>
              <a:t>of </a:t>
            </a:r>
            <a:r>
              <a:rPr lang="en-US">
                <a:solidFill>
                  <a:srgbClr val="FFFF00"/>
                </a:solidFill>
              </a:rPr>
              <a:t>the </a:t>
            </a:r>
            <a:r>
              <a:rPr lang="en-US" smtClean="0">
                <a:solidFill>
                  <a:srgbClr val="FFFF00"/>
                </a:solidFill>
              </a:rPr>
              <a:t>turbine </a:t>
            </a:r>
            <a:r>
              <a:rPr lang="en-US" dirty="0" smtClean="0">
                <a:solidFill>
                  <a:srgbClr val="FFFF00"/>
                </a:solidFill>
              </a:rPr>
              <a:t>blade assembly </a:t>
            </a:r>
            <a:r>
              <a:rPr lang="en-US" dirty="0">
                <a:solidFill>
                  <a:srgbClr val="FFFF00"/>
                </a:solidFill>
              </a:rPr>
              <a:t>(diameter of the swept area) should not exceed 6 </a:t>
            </a:r>
            <a:r>
              <a:rPr lang="en-US" dirty="0" smtClean="0">
                <a:solidFill>
                  <a:srgbClr val="FFFF00"/>
                </a:solidFill>
              </a:rPr>
              <a:t>inches.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29000" y="3032760"/>
            <a:ext cx="4145280" cy="3570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411480" y="3657600"/>
            <a:ext cx="2423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The propeller must fit within the 6 inch diameter circle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40" name="Straight Arrow Connector 39"/>
          <p:cNvCxnSpPr>
            <a:stCxn id="38" idx="3"/>
          </p:cNvCxnSpPr>
          <p:nvPr/>
        </p:nvCxnSpPr>
        <p:spPr>
          <a:xfrm>
            <a:off x="2834640" y="4165432"/>
            <a:ext cx="899160" cy="3913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751320" y="3246120"/>
            <a:ext cx="5181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858000" y="6370320"/>
            <a:ext cx="5181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7040880" y="3261360"/>
            <a:ext cx="30480" cy="313944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025640" y="4480560"/>
            <a:ext cx="67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 in.</a:t>
            </a:r>
            <a:endParaRPr lang="en-US" dirty="0"/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5530645" y="2580968"/>
            <a:ext cx="1165123" cy="12536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5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12410"/>
            <a:ext cx="8229600" cy="757749"/>
          </a:xfrm>
        </p:spPr>
        <p:txBody>
          <a:bodyPr/>
          <a:lstStyle/>
          <a:p>
            <a:r>
              <a:rPr lang="en-US" dirty="0"/>
              <a:t>The Blade Shape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3400" y="6506496"/>
            <a:ext cx="2133600" cy="244475"/>
          </a:xfrm>
        </p:spPr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06496"/>
            <a:ext cx="2895600" cy="244475"/>
          </a:xfrm>
        </p:spPr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30296"/>
            <a:ext cx="2133600" cy="32067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ext Box 29"/>
          <p:cNvSpPr txBox="1">
            <a:spLocks noChangeArrowheads="1"/>
          </p:cNvSpPr>
          <p:nvPr/>
        </p:nvSpPr>
        <p:spPr bwMode="auto">
          <a:xfrm>
            <a:off x="664944" y="801086"/>
            <a:ext cx="773440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en-US" dirty="0" smtClean="0">
                <a:solidFill>
                  <a:srgbClr val="FFFF00"/>
                </a:solidFill>
              </a:rPr>
              <a:t>Blade </a:t>
            </a:r>
            <a:r>
              <a:rPr lang="en-US" b="1" dirty="0" smtClean="0">
                <a:solidFill>
                  <a:srgbClr val="FFFF00"/>
                </a:solidFill>
              </a:rPr>
              <a:t>length,</a:t>
            </a:r>
            <a:r>
              <a:rPr lang="en-US" dirty="0" smtClean="0">
                <a:solidFill>
                  <a:srgbClr val="FFFF00"/>
                </a:solidFill>
              </a:rPr>
              <a:t> measured from the edge of the hub, </a:t>
            </a:r>
            <a:r>
              <a:rPr lang="en-US" dirty="0" smtClean="0">
                <a:solidFill>
                  <a:schemeClr val="bg1"/>
                </a:solidFill>
              </a:rPr>
              <a:t>should not exceed </a:t>
            </a:r>
            <a:r>
              <a:rPr lang="en-US" b="1" dirty="0" smtClean="0">
                <a:solidFill>
                  <a:schemeClr val="bg1"/>
                </a:solidFill>
              </a:rPr>
              <a:t>2.5 inch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en-US" dirty="0" smtClean="0">
                <a:solidFill>
                  <a:srgbClr val="FFFF00"/>
                </a:solidFill>
              </a:rPr>
              <a:t>Blade </a:t>
            </a:r>
            <a:r>
              <a:rPr lang="en-US" b="1" dirty="0" smtClean="0">
                <a:solidFill>
                  <a:srgbClr val="FFFFCC"/>
                </a:solidFill>
              </a:rPr>
              <a:t>height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is limited by the </a:t>
            </a:r>
            <a:r>
              <a:rPr lang="en-US" dirty="0" smtClean="0">
                <a:solidFill>
                  <a:srgbClr val="FFFF00"/>
                </a:solidFill>
              </a:rPr>
              <a:t>thickness </a:t>
            </a:r>
            <a:r>
              <a:rPr lang="en-US" dirty="0">
                <a:solidFill>
                  <a:srgbClr val="FFFF00"/>
                </a:solidFill>
              </a:rPr>
              <a:t>of the </a:t>
            </a:r>
            <a:r>
              <a:rPr lang="en-US" dirty="0" smtClean="0">
                <a:solidFill>
                  <a:srgbClr val="FFFF00"/>
                </a:solidFill>
              </a:rPr>
              <a:t>hub</a:t>
            </a:r>
            <a:r>
              <a:rPr lang="en-US" dirty="0">
                <a:solidFill>
                  <a:srgbClr val="FFFF00"/>
                </a:solidFill>
              </a:rPr>
              <a:t>. </a:t>
            </a:r>
            <a:r>
              <a:rPr lang="en-US" dirty="0">
                <a:solidFill>
                  <a:schemeClr val="bg1"/>
                </a:solidFill>
              </a:rPr>
              <a:t>It should not exceed </a:t>
            </a:r>
            <a:r>
              <a:rPr lang="en-US" b="1" dirty="0" smtClean="0">
                <a:solidFill>
                  <a:schemeClr val="bg1"/>
                </a:solidFill>
              </a:rPr>
              <a:t>0.25 inch. 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There are no constraints on blade width (.7 dimension)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575187" y="5563267"/>
            <a:ext cx="81835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FFCC"/>
                </a:solidFill>
              </a:rPr>
              <a:t>The tutorial in the following slides is based on the blade geometry and shape shown </a:t>
            </a:r>
            <a:r>
              <a:rPr lang="en-US" dirty="0" smtClean="0">
                <a:solidFill>
                  <a:srgbClr val="FFFFCC"/>
                </a:solidFill>
              </a:rPr>
              <a:t>above. 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63748" y="2653094"/>
            <a:ext cx="9486900" cy="2878744"/>
            <a:chOff x="381000" y="2420181"/>
            <a:chExt cx="9486900" cy="2878744"/>
          </a:xfrm>
        </p:grpSpPr>
        <p:grpSp>
          <p:nvGrpSpPr>
            <p:cNvPr id="18" name="Group 27"/>
            <p:cNvGrpSpPr>
              <a:grpSpLocks/>
            </p:cNvGrpSpPr>
            <p:nvPr/>
          </p:nvGrpSpPr>
          <p:grpSpPr bwMode="auto">
            <a:xfrm>
              <a:off x="381000" y="2654336"/>
              <a:ext cx="9486900" cy="2593975"/>
              <a:chOff x="240" y="2106"/>
              <a:chExt cx="5976" cy="1634"/>
            </a:xfrm>
          </p:grpSpPr>
          <p:pic>
            <p:nvPicPr>
              <p:cNvPr id="19" name="Picture 1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" y="2106"/>
                <a:ext cx="5424" cy="16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 flipV="1">
                <a:off x="5280" y="3056"/>
                <a:ext cx="182" cy="10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6"/>
              <p:cNvSpPr>
                <a:spLocks noChangeShapeType="1"/>
              </p:cNvSpPr>
              <p:nvPr/>
            </p:nvSpPr>
            <p:spPr bwMode="auto">
              <a:xfrm>
                <a:off x="5329" y="3201"/>
                <a:ext cx="202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7"/>
              <p:cNvSpPr>
                <a:spLocks noChangeShapeType="1"/>
              </p:cNvSpPr>
              <p:nvPr/>
            </p:nvSpPr>
            <p:spPr bwMode="auto">
              <a:xfrm>
                <a:off x="4744" y="3594"/>
                <a:ext cx="202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 flipH="1">
                <a:off x="5204" y="3220"/>
                <a:ext cx="202" cy="1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9"/>
              <p:cNvSpPr>
                <a:spLocks noChangeShapeType="1"/>
              </p:cNvSpPr>
              <p:nvPr/>
            </p:nvSpPr>
            <p:spPr bwMode="auto">
              <a:xfrm flipV="1">
                <a:off x="4820" y="3470"/>
                <a:ext cx="202" cy="1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 Box 20"/>
              <p:cNvSpPr txBox="1">
                <a:spLocks noChangeArrowheads="1"/>
              </p:cNvSpPr>
              <p:nvPr/>
            </p:nvSpPr>
            <p:spPr bwMode="auto">
              <a:xfrm>
                <a:off x="4998" y="3306"/>
                <a:ext cx="574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400" dirty="0"/>
                  <a:t>.7 in </a:t>
                </a:r>
              </a:p>
            </p:txBody>
          </p:sp>
          <p:sp>
            <p:nvSpPr>
              <p:cNvPr id="26" name="Text Box 21"/>
              <p:cNvSpPr txBox="1">
                <a:spLocks noChangeArrowheads="1"/>
              </p:cNvSpPr>
              <p:nvPr/>
            </p:nvSpPr>
            <p:spPr bwMode="auto">
              <a:xfrm>
                <a:off x="4608" y="2505"/>
                <a:ext cx="1608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400" dirty="0"/>
                  <a:t>.</a:t>
                </a:r>
                <a:r>
                  <a:rPr lang="en-US" sz="1400" dirty="0" smtClean="0"/>
                  <a:t>25 (hub thickness) </a:t>
                </a:r>
                <a:endParaRPr lang="en-US" sz="1400" dirty="0"/>
              </a:p>
            </p:txBody>
          </p:sp>
          <p:sp>
            <p:nvSpPr>
              <p:cNvPr id="27" name="Line 14"/>
              <p:cNvSpPr>
                <a:spLocks noChangeShapeType="1"/>
              </p:cNvSpPr>
              <p:nvPr/>
            </p:nvSpPr>
            <p:spPr bwMode="auto">
              <a:xfrm flipV="1">
                <a:off x="5232" y="2730"/>
                <a:ext cx="182" cy="10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7"/>
              <p:cNvSpPr>
                <a:spLocks noChangeShapeType="1"/>
              </p:cNvSpPr>
              <p:nvPr/>
            </p:nvSpPr>
            <p:spPr bwMode="auto">
              <a:xfrm>
                <a:off x="1123" y="2278"/>
                <a:ext cx="3830" cy="5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8"/>
              <p:cNvSpPr>
                <a:spLocks noChangeShapeType="1"/>
              </p:cNvSpPr>
              <p:nvPr/>
            </p:nvSpPr>
            <p:spPr bwMode="auto">
              <a:xfrm flipV="1">
                <a:off x="1171" y="2134"/>
                <a:ext cx="182" cy="10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9"/>
              <p:cNvSpPr>
                <a:spLocks noChangeShapeType="1"/>
              </p:cNvSpPr>
              <p:nvPr/>
            </p:nvSpPr>
            <p:spPr bwMode="auto">
              <a:xfrm>
                <a:off x="1240" y="2202"/>
                <a:ext cx="1374" cy="1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10"/>
              <p:cNvSpPr>
                <a:spLocks noChangeShapeType="1"/>
              </p:cNvSpPr>
              <p:nvPr/>
            </p:nvSpPr>
            <p:spPr bwMode="auto">
              <a:xfrm>
                <a:off x="4020" y="2604"/>
                <a:ext cx="1305" cy="1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Arc 24"/>
              <p:cNvSpPr>
                <a:spLocks/>
              </p:cNvSpPr>
              <p:nvPr/>
            </p:nvSpPr>
            <p:spPr bwMode="auto">
              <a:xfrm rot="2109028">
                <a:off x="5376" y="2730"/>
                <a:ext cx="192" cy="175"/>
              </a:xfrm>
              <a:custGeom>
                <a:avLst/>
                <a:gdLst>
                  <a:gd name="T0" fmla="*/ 3 w 21600"/>
                  <a:gd name="T1" fmla="*/ 0 h 39174"/>
                  <a:gd name="T2" fmla="*/ 112 w 21600"/>
                  <a:gd name="T3" fmla="*/ 175 h 39174"/>
                  <a:gd name="T4" fmla="*/ 0 w 21600"/>
                  <a:gd name="T5" fmla="*/ 96 h 3917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9174"/>
                  <a:gd name="T11" fmla="*/ 21600 w 21600"/>
                  <a:gd name="T12" fmla="*/ 39174 h 391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9174" fill="none" extrusionOk="0">
                    <a:moveTo>
                      <a:pt x="361" y="0"/>
                    </a:moveTo>
                    <a:cubicBezTo>
                      <a:pt x="12148" y="197"/>
                      <a:pt x="21600" y="9808"/>
                      <a:pt x="21600" y="21597"/>
                    </a:cubicBezTo>
                    <a:cubicBezTo>
                      <a:pt x="21600" y="28572"/>
                      <a:pt x="18231" y="35119"/>
                      <a:pt x="12554" y="39173"/>
                    </a:cubicBezTo>
                  </a:path>
                  <a:path w="21600" h="39174" stroke="0" extrusionOk="0">
                    <a:moveTo>
                      <a:pt x="361" y="0"/>
                    </a:moveTo>
                    <a:cubicBezTo>
                      <a:pt x="12148" y="197"/>
                      <a:pt x="21600" y="9808"/>
                      <a:pt x="21600" y="21597"/>
                    </a:cubicBezTo>
                    <a:cubicBezTo>
                      <a:pt x="21600" y="28572"/>
                      <a:pt x="18231" y="35119"/>
                      <a:pt x="12554" y="39173"/>
                    </a:cubicBezTo>
                    <a:lnTo>
                      <a:pt x="0" y="21597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" name="Line 31"/>
            <p:cNvSpPr>
              <a:spLocks noChangeShapeType="1"/>
            </p:cNvSpPr>
            <p:nvPr/>
          </p:nvSpPr>
          <p:spPr bwMode="auto">
            <a:xfrm>
              <a:off x="1692275" y="2895636"/>
              <a:ext cx="6597650" cy="96043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32"/>
            <p:cNvSpPr>
              <a:spLocks noChangeShapeType="1"/>
            </p:cNvSpPr>
            <p:nvPr/>
          </p:nvSpPr>
          <p:spPr bwMode="auto">
            <a:xfrm>
              <a:off x="1203325" y="3246474"/>
              <a:ext cx="6157913" cy="176847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33"/>
            <p:cNvSpPr>
              <a:spLocks noChangeShapeType="1"/>
            </p:cNvSpPr>
            <p:nvPr/>
          </p:nvSpPr>
          <p:spPr bwMode="auto">
            <a:xfrm rot="21300322" flipV="1">
              <a:off x="1219200" y="2911511"/>
              <a:ext cx="488950" cy="30480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Arc 34"/>
            <p:cNvSpPr>
              <a:spLocks/>
            </p:cNvSpPr>
            <p:nvPr/>
          </p:nvSpPr>
          <p:spPr bwMode="auto">
            <a:xfrm rot="5805291">
              <a:off x="928688" y="2455899"/>
              <a:ext cx="869950" cy="798513"/>
            </a:xfrm>
            <a:custGeom>
              <a:avLst/>
              <a:gdLst>
                <a:gd name="T0" fmla="*/ 273 w 19883"/>
                <a:gd name="T1" fmla="*/ 0 h 19187"/>
                <a:gd name="T2" fmla="*/ 548 w 19883"/>
                <a:gd name="T3" fmla="*/ 282 h 19187"/>
                <a:gd name="T4" fmla="*/ 0 w 19883"/>
                <a:gd name="T5" fmla="*/ 503 h 19187"/>
                <a:gd name="T6" fmla="*/ 0 60000 65536"/>
                <a:gd name="T7" fmla="*/ 0 60000 65536"/>
                <a:gd name="T8" fmla="*/ 0 60000 65536"/>
                <a:gd name="T9" fmla="*/ 0 w 19883"/>
                <a:gd name="T10" fmla="*/ 0 h 19187"/>
                <a:gd name="T11" fmla="*/ 19883 w 19883"/>
                <a:gd name="T12" fmla="*/ 19187 h 1918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883" h="19187" fill="none" extrusionOk="0">
                  <a:moveTo>
                    <a:pt x="9920" y="0"/>
                  </a:moveTo>
                  <a:cubicBezTo>
                    <a:pt x="14392" y="2312"/>
                    <a:pt x="17916" y="6113"/>
                    <a:pt x="19883" y="10747"/>
                  </a:cubicBezTo>
                </a:path>
                <a:path w="19883" h="19187" stroke="0" extrusionOk="0">
                  <a:moveTo>
                    <a:pt x="9920" y="0"/>
                  </a:moveTo>
                  <a:cubicBezTo>
                    <a:pt x="14392" y="2312"/>
                    <a:pt x="17916" y="6113"/>
                    <a:pt x="19883" y="10747"/>
                  </a:cubicBezTo>
                  <a:lnTo>
                    <a:pt x="0" y="19187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35"/>
            <p:cNvSpPr>
              <a:spLocks noChangeShapeType="1"/>
            </p:cNvSpPr>
            <p:nvPr/>
          </p:nvSpPr>
          <p:spPr bwMode="auto">
            <a:xfrm flipH="1">
              <a:off x="7361238" y="3840199"/>
              <a:ext cx="944563" cy="115887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Arc 38"/>
            <p:cNvSpPr>
              <a:spLocks/>
            </p:cNvSpPr>
            <p:nvPr/>
          </p:nvSpPr>
          <p:spPr bwMode="auto">
            <a:xfrm rot="3557400">
              <a:off x="7486650" y="3821609"/>
              <a:ext cx="488950" cy="1323975"/>
            </a:xfrm>
            <a:custGeom>
              <a:avLst/>
              <a:gdLst>
                <a:gd name="T0" fmla="*/ 96 w 21600"/>
                <a:gd name="T1" fmla="*/ 0 h 26109"/>
                <a:gd name="T2" fmla="*/ 298 w 21600"/>
                <a:gd name="T3" fmla="*/ 834 h 26109"/>
                <a:gd name="T4" fmla="*/ 0 w 21600"/>
                <a:gd name="T5" fmla="*/ 656 h 26109"/>
                <a:gd name="T6" fmla="*/ 0 60000 65536"/>
                <a:gd name="T7" fmla="*/ 0 60000 65536"/>
                <a:gd name="T8" fmla="*/ 0 60000 65536"/>
                <a:gd name="T9" fmla="*/ 0 w 21600"/>
                <a:gd name="T10" fmla="*/ 0 h 26109"/>
                <a:gd name="T11" fmla="*/ 21600 w 21600"/>
                <a:gd name="T12" fmla="*/ 26109 h 2610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6109" fill="none" extrusionOk="0">
                  <a:moveTo>
                    <a:pt x="6699" y="0"/>
                  </a:moveTo>
                  <a:cubicBezTo>
                    <a:pt x="15586" y="2899"/>
                    <a:pt x="21600" y="11187"/>
                    <a:pt x="21600" y="20535"/>
                  </a:cubicBezTo>
                  <a:cubicBezTo>
                    <a:pt x="21600" y="22416"/>
                    <a:pt x="21354" y="24290"/>
                    <a:pt x="20868" y="26109"/>
                  </a:cubicBezTo>
                </a:path>
                <a:path w="21600" h="26109" stroke="0" extrusionOk="0">
                  <a:moveTo>
                    <a:pt x="6699" y="0"/>
                  </a:moveTo>
                  <a:cubicBezTo>
                    <a:pt x="15586" y="2899"/>
                    <a:pt x="21600" y="11187"/>
                    <a:pt x="21600" y="20535"/>
                  </a:cubicBezTo>
                  <a:cubicBezTo>
                    <a:pt x="21600" y="22416"/>
                    <a:pt x="21354" y="24290"/>
                    <a:pt x="20868" y="26109"/>
                  </a:cubicBezTo>
                  <a:lnTo>
                    <a:pt x="0" y="20535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08367" y="3008668"/>
              <a:ext cx="9438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Height</a:t>
              </a:r>
              <a:endParaRPr lang="en-US" sz="1600" dirty="0"/>
            </a:p>
          </p:txBody>
        </p:sp>
        <p:sp>
          <p:nvSpPr>
            <p:cNvPr id="35" name="TextBox 34"/>
            <p:cNvSpPr txBox="1"/>
            <p:nvPr/>
          </p:nvSpPr>
          <p:spPr>
            <a:xfrm rot="501622">
              <a:off x="4096415" y="3071946"/>
              <a:ext cx="25582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Length  2.5 in. max allowed</a:t>
              </a:r>
              <a:endParaRPr lang="en-US" sz="16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423370" y="4960371"/>
              <a:ext cx="20033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Width (up to you)</a:t>
              </a:r>
              <a:endParaRPr lang="en-US" sz="1600" dirty="0"/>
            </a:p>
          </p:txBody>
        </p:sp>
        <p:pic>
          <p:nvPicPr>
            <p:cNvPr id="38" name="Picture 1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243975" y="2651881"/>
              <a:ext cx="1307198" cy="637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Line 17"/>
            <p:cNvSpPr>
              <a:spLocks noChangeShapeType="1"/>
            </p:cNvSpPr>
            <p:nvPr/>
          </p:nvSpPr>
          <p:spPr bwMode="auto">
            <a:xfrm>
              <a:off x="3214738" y="2602717"/>
              <a:ext cx="320675" cy="460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28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61925"/>
            <a:ext cx="8229600" cy="94947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Modeling the Wind Turbine Blade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11213" y="1563329"/>
            <a:ext cx="3710975" cy="2891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0942" y="1755058"/>
            <a:ext cx="37313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FFFF00"/>
                </a:solidFill>
              </a:rPr>
              <a:t>The hub for the wind turbine blade has been modeled using SolidWorks. </a:t>
            </a:r>
            <a:r>
              <a:rPr lang="en-US" sz="2200" dirty="0">
                <a:solidFill>
                  <a:srgbClr val="FFFF00"/>
                </a:solidFill>
              </a:rPr>
              <a:t>Use the following link to download the file </a:t>
            </a:r>
            <a:r>
              <a:rPr lang="en-US" sz="2200" b="1" dirty="0">
                <a:solidFill>
                  <a:srgbClr val="FFFF00"/>
                </a:solidFill>
              </a:rPr>
              <a:t>“Hub”  </a:t>
            </a:r>
            <a:r>
              <a:rPr lang="en-US" sz="2200" dirty="0" smtClean="0">
                <a:solidFill>
                  <a:srgbClr val="FFFF00"/>
                </a:solidFill>
              </a:rPr>
              <a:t>from Canvas in Wind Turbine Module</a:t>
            </a:r>
            <a:endParaRPr lang="en-US" sz="2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26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0942" y="1089592"/>
            <a:ext cx="8152554" cy="4750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93644" y="217204"/>
            <a:ext cx="4478199" cy="2525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52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837" y="1159432"/>
            <a:ext cx="2312586" cy="1181846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/>
          <a:lstStyle/>
          <a:p>
            <a:r>
              <a:rPr lang="en-US" b="1" i="1" dirty="0" smtClean="0"/>
              <a:t>Create the first Reference Plane</a:t>
            </a:r>
            <a:endParaRPr lang="en-US" b="1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1000" y="533400"/>
            <a:ext cx="579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Select Sketch and choose the top surface of the hub to draw.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326131" y="898644"/>
            <a:ext cx="492432" cy="72416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98984" y="533400"/>
            <a:ext cx="2445016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>
            <a:off x="5105400" y="914400"/>
            <a:ext cx="2133600" cy="38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408708" y="5204943"/>
            <a:ext cx="4552142" cy="1170737"/>
            <a:chOff x="408708" y="5204943"/>
            <a:chExt cx="4552142" cy="1170737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28870" y="5204943"/>
              <a:ext cx="2231980" cy="1170737"/>
            </a:xfrm>
            <a:prstGeom prst="rect">
              <a:avLst/>
            </a:prstGeom>
          </p:spPr>
        </p:pic>
        <p:grpSp>
          <p:nvGrpSpPr>
            <p:cNvPr id="30" name="Group 29"/>
            <p:cNvGrpSpPr/>
            <p:nvPr/>
          </p:nvGrpSpPr>
          <p:grpSpPr>
            <a:xfrm>
              <a:off x="408708" y="5333992"/>
              <a:ext cx="2550532" cy="629705"/>
              <a:chOff x="408708" y="5333992"/>
              <a:chExt cx="2550532" cy="629705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408708" y="5333992"/>
                <a:ext cx="23622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rabicPeriod" startAt="4"/>
                </a:pPr>
                <a:r>
                  <a:rPr lang="en-US" sz="2000" dirty="0" smtClean="0">
                    <a:solidFill>
                      <a:srgbClr val="FFFF00"/>
                    </a:solidFill>
                  </a:rPr>
                  <a:t>Exit the sketch</a:t>
                </a:r>
                <a:endParaRPr lang="en-US" sz="2000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22" name="Straight Arrow Connector 21"/>
              <p:cNvCxnSpPr/>
              <p:nvPr/>
            </p:nvCxnSpPr>
            <p:spPr>
              <a:xfrm>
                <a:off x="2355273" y="5749636"/>
                <a:ext cx="603967" cy="214061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Group 17"/>
          <p:cNvGrpSpPr/>
          <p:nvPr/>
        </p:nvGrpSpPr>
        <p:grpSpPr>
          <a:xfrm>
            <a:off x="380999" y="2488152"/>
            <a:ext cx="8560890" cy="3455448"/>
            <a:chOff x="380999" y="2488152"/>
            <a:chExt cx="8560890" cy="345544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92957" y="2488152"/>
              <a:ext cx="2240783" cy="116837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>
              <a:off x="380999" y="2583875"/>
              <a:ext cx="8560890" cy="3359725"/>
              <a:chOff x="380999" y="2583875"/>
              <a:chExt cx="8560890" cy="3359725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257800" y="2971800"/>
                <a:ext cx="3684089" cy="2971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8" name="Group 27"/>
              <p:cNvGrpSpPr/>
              <p:nvPr/>
            </p:nvGrpSpPr>
            <p:grpSpPr>
              <a:xfrm>
                <a:off x="380999" y="2583875"/>
                <a:ext cx="7031183" cy="1780307"/>
                <a:chOff x="380999" y="2583875"/>
                <a:chExt cx="7031183" cy="1780307"/>
              </a:xfrm>
            </p:grpSpPr>
            <p:sp>
              <p:nvSpPr>
                <p:cNvPr id="10" name="TextBox 9"/>
                <p:cNvSpPr txBox="1"/>
                <p:nvPr/>
              </p:nvSpPr>
              <p:spPr>
                <a:xfrm>
                  <a:off x="380999" y="2583875"/>
                  <a:ext cx="2376055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457200" indent="-457200">
                    <a:buFont typeface="+mj-lt"/>
                    <a:buAutoNum type="arabicPeriod" startAt="2"/>
                  </a:pPr>
                  <a:r>
                    <a:rPr lang="en-US" sz="2000" dirty="0" smtClean="0">
                      <a:solidFill>
                        <a:srgbClr val="FFFF00"/>
                      </a:solidFill>
                    </a:rPr>
                    <a:t>Draw a line from the center </a:t>
                  </a:r>
                  <a:endParaRPr lang="en-US" sz="2000" dirty="0">
                    <a:solidFill>
                      <a:srgbClr val="FFFF00"/>
                    </a:solidFill>
                  </a:endParaRPr>
                </a:p>
              </p:txBody>
            </p:sp>
            <p:cxnSp>
              <p:nvCxnSpPr>
                <p:cNvPr id="17" name="Straight Arrow Connector 16"/>
                <p:cNvCxnSpPr/>
                <p:nvPr/>
              </p:nvCxnSpPr>
              <p:spPr>
                <a:xfrm flipV="1">
                  <a:off x="2438400" y="2738176"/>
                  <a:ext cx="1354853" cy="42066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Arrow Connector 24"/>
                <p:cNvCxnSpPr/>
                <p:nvPr/>
              </p:nvCxnSpPr>
              <p:spPr>
                <a:xfrm>
                  <a:off x="3903785" y="2748224"/>
                  <a:ext cx="3508397" cy="1615958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4" name="Group 23"/>
          <p:cNvGrpSpPr/>
          <p:nvPr/>
        </p:nvGrpSpPr>
        <p:grpSpPr>
          <a:xfrm>
            <a:off x="450275" y="3807123"/>
            <a:ext cx="6265678" cy="1252214"/>
            <a:chOff x="450275" y="3807123"/>
            <a:chExt cx="6265678" cy="1252214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38175" y="3807123"/>
              <a:ext cx="2196716" cy="1252214"/>
            </a:xfrm>
            <a:prstGeom prst="rect">
              <a:avLst/>
            </a:prstGeom>
          </p:spPr>
        </p:pic>
        <p:grpSp>
          <p:nvGrpSpPr>
            <p:cNvPr id="29" name="Group 28"/>
            <p:cNvGrpSpPr/>
            <p:nvPr/>
          </p:nvGrpSpPr>
          <p:grpSpPr>
            <a:xfrm>
              <a:off x="450275" y="3955455"/>
              <a:ext cx="6265678" cy="870951"/>
              <a:chOff x="450275" y="3955455"/>
              <a:chExt cx="6265678" cy="870951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450275" y="3955455"/>
                <a:ext cx="215437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rabicPeriod" startAt="3"/>
                </a:pPr>
                <a:r>
                  <a:rPr lang="en-US" sz="2000" dirty="0" smtClean="0">
                    <a:solidFill>
                      <a:srgbClr val="FFFF00"/>
                    </a:solidFill>
                  </a:rPr>
                  <a:t>Dimension the line 0.25 inch</a:t>
                </a:r>
                <a:endParaRPr lang="en-US" sz="2000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19" name="Straight Arrow Connector 18"/>
              <p:cNvCxnSpPr/>
              <p:nvPr/>
            </p:nvCxnSpPr>
            <p:spPr>
              <a:xfrm flipV="1">
                <a:off x="2493818" y="4322618"/>
                <a:ext cx="831273" cy="207818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>
                <a:off x="3584826" y="4341497"/>
                <a:ext cx="3131127" cy="48490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7407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912" y="2848707"/>
            <a:ext cx="2232602" cy="37078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59" y="1341654"/>
            <a:ext cx="2692973" cy="3004258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1393"/>
            <a:ext cx="8229600" cy="806017"/>
          </a:xfrm>
        </p:spPr>
        <p:txBody>
          <a:bodyPr/>
          <a:lstStyle/>
          <a:p>
            <a:r>
              <a:rPr lang="en-US" b="1" i="1" dirty="0"/>
              <a:t>Create the first </a:t>
            </a:r>
            <a:r>
              <a:rPr lang="en-US" b="1" i="1" dirty="0" smtClean="0"/>
              <a:t>Reference </a:t>
            </a:r>
            <a:r>
              <a:rPr lang="en-US" b="1" i="1" dirty="0"/>
              <a:t>Plane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5057" y="548472"/>
            <a:ext cx="53867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In Feature tab, select Reference Geometry option to create a plane, choose the Plane option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1823777" y="864158"/>
            <a:ext cx="1733339" cy="214532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77" name="Group 3076"/>
          <p:cNvGrpSpPr/>
          <p:nvPr/>
        </p:nvGrpSpPr>
        <p:grpSpPr>
          <a:xfrm>
            <a:off x="2734289" y="701836"/>
            <a:ext cx="6168289" cy="2517041"/>
            <a:chOff x="2734289" y="701836"/>
            <a:chExt cx="6168289" cy="2517041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950208" y="701836"/>
              <a:ext cx="2952370" cy="25170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073" name="Group 3072"/>
            <p:cNvGrpSpPr/>
            <p:nvPr/>
          </p:nvGrpSpPr>
          <p:grpSpPr>
            <a:xfrm>
              <a:off x="2734289" y="1388421"/>
              <a:ext cx="5016340" cy="1015663"/>
              <a:chOff x="2734289" y="1388421"/>
              <a:chExt cx="5016340" cy="1015663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2734289" y="1388421"/>
                <a:ext cx="334719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FFFF00"/>
                    </a:solidFill>
                  </a:rPr>
                  <a:t>The reference plane passes through the point and is perpendicular to the line</a:t>
                </a:r>
                <a:endParaRPr lang="en-US" sz="2000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24" name="Straight Arrow Connector 23"/>
              <p:cNvCxnSpPr/>
              <p:nvPr/>
            </p:nvCxnSpPr>
            <p:spPr>
              <a:xfrm>
                <a:off x="5733143" y="2046514"/>
                <a:ext cx="2017486" cy="31931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" name="Group 30"/>
          <p:cNvGrpSpPr/>
          <p:nvPr/>
        </p:nvGrpSpPr>
        <p:grpSpPr>
          <a:xfrm>
            <a:off x="230578" y="4103582"/>
            <a:ext cx="7828810" cy="2386320"/>
            <a:chOff x="230578" y="4103582"/>
            <a:chExt cx="7828810" cy="2386320"/>
          </a:xfrm>
        </p:grpSpPr>
        <p:sp>
          <p:nvSpPr>
            <p:cNvPr id="14" name="TextBox 13"/>
            <p:cNvSpPr txBox="1"/>
            <p:nvPr/>
          </p:nvSpPr>
          <p:spPr>
            <a:xfrm>
              <a:off x="230578" y="4501740"/>
              <a:ext cx="27303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+mj-lt"/>
                <a:buAutoNum type="arabicPeriod" startAt="2"/>
              </a:pPr>
              <a:r>
                <a:rPr lang="en-US" sz="2000" dirty="0" smtClean="0">
                  <a:solidFill>
                    <a:srgbClr val="FFFF00"/>
                  </a:solidFill>
                </a:rPr>
                <a:t>Select the end of the line as the first reference.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360378" y="4103582"/>
              <a:ext cx="2699010" cy="2386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9" name="Straight Arrow Connector 18"/>
            <p:cNvCxnSpPr/>
            <p:nvPr/>
          </p:nvCxnSpPr>
          <p:spPr>
            <a:xfrm>
              <a:off x="4355960" y="4386105"/>
              <a:ext cx="2828612" cy="101320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2685143" y="4396154"/>
              <a:ext cx="912167" cy="33550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2" name="Group 3071"/>
          <p:cNvGrpSpPr/>
          <p:nvPr/>
        </p:nvGrpSpPr>
        <p:grpSpPr>
          <a:xfrm>
            <a:off x="275773" y="5205046"/>
            <a:ext cx="6692759" cy="1383087"/>
            <a:chOff x="275773" y="5205046"/>
            <a:chExt cx="6692759" cy="1383087"/>
          </a:xfrm>
        </p:grpSpPr>
        <p:sp>
          <p:nvSpPr>
            <p:cNvPr id="15" name="TextBox 14"/>
            <p:cNvSpPr txBox="1"/>
            <p:nvPr/>
          </p:nvSpPr>
          <p:spPr>
            <a:xfrm>
              <a:off x="275773" y="5572470"/>
              <a:ext cx="23367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+mj-lt"/>
                <a:buAutoNum type="arabicPeriod" startAt="3"/>
              </a:pPr>
              <a:r>
                <a:rPr lang="en-US" sz="2000" dirty="0" smtClean="0">
                  <a:solidFill>
                    <a:srgbClr val="FFFF00"/>
                  </a:solidFill>
                </a:rPr>
                <a:t>Select the line as the second reference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V="1">
              <a:off x="4371033" y="5205046"/>
              <a:ext cx="2597499" cy="50744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2423886" y="5747657"/>
              <a:ext cx="1294004" cy="29028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250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1363</Words>
  <Application>Microsoft Office PowerPoint</Application>
  <PresentationFormat>On-screen Show (4:3)</PresentationFormat>
  <Paragraphs>185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Algerian</vt:lpstr>
      <vt:lpstr>Andalus</vt:lpstr>
      <vt:lpstr>AR BLANCA</vt:lpstr>
      <vt:lpstr>Arial</vt:lpstr>
      <vt:lpstr>Calibri</vt:lpstr>
      <vt:lpstr>Wingdings</vt:lpstr>
      <vt:lpstr>Office Theme</vt:lpstr>
      <vt:lpstr>PowerPoint Presentation</vt:lpstr>
      <vt:lpstr>Various Blade designs</vt:lpstr>
      <vt:lpstr>PowerPoint Presentation</vt:lpstr>
      <vt:lpstr>The Blade Shape</vt:lpstr>
      <vt:lpstr>The Blade Shape</vt:lpstr>
      <vt:lpstr>Modeling the Wind Turbine Blade</vt:lpstr>
      <vt:lpstr>PowerPoint Presentation</vt:lpstr>
      <vt:lpstr>Create the first Reference Plane</vt:lpstr>
      <vt:lpstr>Create the first Reference Plane</vt:lpstr>
      <vt:lpstr>Creating the Blade Profile at the Hub</vt:lpstr>
      <vt:lpstr>Creating the Blade Profile at the Hub</vt:lpstr>
      <vt:lpstr>Creating the Blade Profile at the Hub</vt:lpstr>
      <vt:lpstr>Creating the Blade Profile at the Hub</vt:lpstr>
      <vt:lpstr>Creating the Blade Profile at the Hub</vt:lpstr>
      <vt:lpstr>Creating the Blade Profile at the Tip</vt:lpstr>
      <vt:lpstr>Creating the Blade Profile at the Tip</vt:lpstr>
      <vt:lpstr>Creating the Blade Profile at the Tip</vt:lpstr>
      <vt:lpstr>Creating the Blade Profile at the Tip</vt:lpstr>
      <vt:lpstr>Creating the Blade - Loft</vt:lpstr>
      <vt:lpstr>Rounding the Blade Edges – Fillet Command</vt:lpstr>
      <vt:lpstr>Fillet</vt:lpstr>
      <vt:lpstr>Completing the Rotor – Pattern Command</vt:lpstr>
      <vt:lpstr>Embossing the Hub</vt:lpstr>
      <vt:lpstr>PowerPoint Presentation</vt:lpstr>
      <vt:lpstr>Embossing the Hub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kyoussefi</dc:creator>
  <cp:lastModifiedBy>Ken Youssefi</cp:lastModifiedBy>
  <cp:revision>109</cp:revision>
  <dcterms:created xsi:type="dcterms:W3CDTF">2006-08-16T00:00:00Z</dcterms:created>
  <dcterms:modified xsi:type="dcterms:W3CDTF">2021-03-06T04:29:40Z</dcterms:modified>
</cp:coreProperties>
</file>