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22"/>
  </p:notesMasterIdLst>
  <p:sldIdLst>
    <p:sldId id="268" r:id="rId2"/>
    <p:sldId id="269" r:id="rId3"/>
    <p:sldId id="270" r:id="rId4"/>
    <p:sldId id="271" r:id="rId5"/>
    <p:sldId id="267" r:id="rId6"/>
    <p:sldId id="266" r:id="rId7"/>
    <p:sldId id="273" r:id="rId8"/>
    <p:sldId id="274" r:id="rId9"/>
    <p:sldId id="275" r:id="rId10"/>
    <p:sldId id="276" r:id="rId11"/>
    <p:sldId id="277" r:id="rId12"/>
    <p:sldId id="278" r:id="rId13"/>
    <p:sldId id="279" r:id="rId14"/>
    <p:sldId id="283" r:id="rId15"/>
    <p:sldId id="284" r:id="rId16"/>
    <p:sldId id="262" r:id="rId17"/>
    <p:sldId id="285" r:id="rId18"/>
    <p:sldId id="288" r:id="rId19"/>
    <p:sldId id="282" r:id="rId20"/>
    <p:sldId id="287" r:id="rId2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FF9900"/>
    <a:srgbClr val="BBE0E3"/>
    <a:srgbClr val="FF3300"/>
    <a:srgbClr val="FFFF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9" d="100"/>
          <a:sy n="69" d="100"/>
        </p:scale>
        <p:origin x="-1404"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US"/>
          </a:p>
        </p:txBody>
      </p:sp>
      <p:sp>
        <p:nvSpPr>
          <p:cNvPr id="614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US"/>
          </a:p>
        </p:txBody>
      </p:sp>
      <p:sp>
        <p:nvSpPr>
          <p:cNvPr id="1843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15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US"/>
          </a:p>
        </p:txBody>
      </p:sp>
      <p:sp>
        <p:nvSpPr>
          <p:cNvPr id="615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74AD6EE3-8E6A-4AFC-A623-CA2FB0D355AF}" type="slidenum">
              <a:rPr lang="en-US"/>
              <a:pPr>
                <a:defRPr/>
              </a:pPr>
              <a:t>‹#›</a:t>
            </a:fld>
            <a:endParaRPr lang="en-US"/>
          </a:p>
        </p:txBody>
      </p:sp>
    </p:spTree>
    <p:extLst>
      <p:ext uri="{BB962C8B-B14F-4D97-AF65-F5344CB8AC3E}">
        <p14:creationId xmlns:p14="http://schemas.microsoft.com/office/powerpoint/2010/main" val="2498417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Ken Youssefi</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Introduction to Engineering – E 10</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FC7CB65-A658-436C-B720-6A9E7400B83A}" type="slidenum">
              <a:rPr lang="en-US"/>
              <a:pPr>
                <a:defRPr/>
              </a:pPr>
              <a:t>‹#›</a:t>
            </a:fld>
            <a:endParaRPr lang="en-US"/>
          </a:p>
        </p:txBody>
      </p:sp>
    </p:spTree>
    <p:extLst>
      <p:ext uri="{BB962C8B-B14F-4D97-AF65-F5344CB8AC3E}">
        <p14:creationId xmlns:p14="http://schemas.microsoft.com/office/powerpoint/2010/main" val="5281044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Ken Youssefi</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Introduction to Engineering – E 10</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0C54C6D2-D091-4DF2-8F8B-78C9E6E45D8C}" type="slidenum">
              <a:rPr lang="en-US"/>
              <a:pPr>
                <a:defRPr/>
              </a:pPr>
              <a:t>‹#›</a:t>
            </a:fld>
            <a:endParaRPr lang="en-US"/>
          </a:p>
        </p:txBody>
      </p:sp>
    </p:spTree>
    <p:extLst>
      <p:ext uri="{BB962C8B-B14F-4D97-AF65-F5344CB8AC3E}">
        <p14:creationId xmlns:p14="http://schemas.microsoft.com/office/powerpoint/2010/main" val="2064268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Ken Youssefi</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Introduction to Engineering – E 10</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AB3FB50-766B-4A0A-BAB6-3759325F7EFC}" type="slidenum">
              <a:rPr lang="en-US"/>
              <a:pPr>
                <a:defRPr/>
              </a:pPr>
              <a:t>‹#›</a:t>
            </a:fld>
            <a:endParaRPr lang="en-US"/>
          </a:p>
        </p:txBody>
      </p:sp>
    </p:spTree>
    <p:extLst>
      <p:ext uri="{BB962C8B-B14F-4D97-AF65-F5344CB8AC3E}">
        <p14:creationId xmlns:p14="http://schemas.microsoft.com/office/powerpoint/2010/main" val="2194875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r>
              <a:rPr lang="en-US" smtClean="0"/>
              <a:t>Ken Youssefi</a:t>
            </a:r>
            <a:endParaRPr lang="en-US"/>
          </a:p>
        </p:txBody>
      </p:sp>
      <p:sp>
        <p:nvSpPr>
          <p:cNvPr id="6" name="Rectangle 5"/>
          <p:cNvSpPr>
            <a:spLocks noGrp="1" noChangeArrowheads="1"/>
          </p:cNvSpPr>
          <p:nvPr>
            <p:ph type="ftr" sz="quarter" idx="11"/>
          </p:nvPr>
        </p:nvSpPr>
        <p:spPr>
          <a:ln/>
        </p:spPr>
        <p:txBody>
          <a:bodyPr/>
          <a:lstStyle>
            <a:lvl1pPr>
              <a:defRPr/>
            </a:lvl1pPr>
          </a:lstStyle>
          <a:p>
            <a:pPr>
              <a:defRPr/>
            </a:pPr>
            <a:r>
              <a:rPr lang="en-US" smtClean="0"/>
              <a:t>Introduction to Engineering – E 10</a:t>
            </a: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080CB72-5653-45BC-BB95-AF74CB5AD67A}" type="slidenum">
              <a:rPr lang="en-US"/>
              <a:pPr>
                <a:defRPr/>
              </a:pPr>
              <a:t>‹#›</a:t>
            </a:fld>
            <a:endParaRPr lang="en-US"/>
          </a:p>
        </p:txBody>
      </p:sp>
    </p:spTree>
    <p:extLst>
      <p:ext uri="{BB962C8B-B14F-4D97-AF65-F5344CB8AC3E}">
        <p14:creationId xmlns:p14="http://schemas.microsoft.com/office/powerpoint/2010/main" val="1921420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r>
              <a:rPr lang="en-US" smtClean="0"/>
              <a:t>Ken Youssefi</a:t>
            </a:r>
            <a:endParaRPr lang="en-US"/>
          </a:p>
        </p:txBody>
      </p:sp>
      <p:sp>
        <p:nvSpPr>
          <p:cNvPr id="8" name="Rectangle 5"/>
          <p:cNvSpPr>
            <a:spLocks noGrp="1" noChangeArrowheads="1"/>
          </p:cNvSpPr>
          <p:nvPr>
            <p:ph type="ftr" sz="quarter" idx="11"/>
          </p:nvPr>
        </p:nvSpPr>
        <p:spPr>
          <a:ln/>
        </p:spPr>
        <p:txBody>
          <a:bodyPr/>
          <a:lstStyle>
            <a:lvl1pPr>
              <a:defRPr/>
            </a:lvl1pPr>
          </a:lstStyle>
          <a:p>
            <a:pPr>
              <a:defRPr/>
            </a:pPr>
            <a:r>
              <a:rPr lang="en-US" smtClean="0"/>
              <a:t>Introduction to Engineering – E 10</a:t>
            </a: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0AB65A20-988F-4694-95F2-0563C7999C96}" type="slidenum">
              <a:rPr lang="en-US"/>
              <a:pPr>
                <a:defRPr/>
              </a:pPr>
              <a:t>‹#›</a:t>
            </a:fld>
            <a:endParaRPr lang="en-US"/>
          </a:p>
        </p:txBody>
      </p:sp>
    </p:spTree>
    <p:extLst>
      <p:ext uri="{BB962C8B-B14F-4D97-AF65-F5344CB8AC3E}">
        <p14:creationId xmlns:p14="http://schemas.microsoft.com/office/powerpoint/2010/main" val="30223858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638"/>
            <a:ext cx="8229600" cy="741362"/>
          </a:xfrm>
        </p:spPr>
        <p:txBody>
          <a:bodyPr/>
          <a:lstStyle>
            <a:lvl1pPr>
              <a:defRPr sz="2800">
                <a:solidFill>
                  <a:srgbClr val="FF9900"/>
                </a:solidFill>
              </a:defRPr>
            </a:lvl1pPr>
          </a:lstStyle>
          <a:p>
            <a:r>
              <a:rPr lang="en-US" dirty="0" smtClean="0"/>
              <a:t>Click to edit Master title style</a:t>
            </a:r>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Ken Youssefi</a:t>
            </a:r>
            <a:endParaRPr lang="en-US"/>
          </a:p>
        </p:txBody>
      </p:sp>
      <p:sp>
        <p:nvSpPr>
          <p:cNvPr id="4" name="Rectangle 5"/>
          <p:cNvSpPr>
            <a:spLocks noGrp="1" noChangeArrowheads="1"/>
          </p:cNvSpPr>
          <p:nvPr>
            <p:ph type="ftr" sz="quarter" idx="11"/>
          </p:nvPr>
        </p:nvSpPr>
        <p:spPr>
          <a:ln/>
        </p:spPr>
        <p:txBody>
          <a:bodyPr/>
          <a:lstStyle>
            <a:lvl1pPr>
              <a:defRPr/>
            </a:lvl1pPr>
          </a:lstStyle>
          <a:p>
            <a:pPr>
              <a:defRPr/>
            </a:pPr>
            <a:r>
              <a:rPr lang="en-US" dirty="0" smtClean="0"/>
              <a:t>Introduction to Engineering – E 10</a:t>
            </a: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981F18A-8954-4753-B611-6D45534C4595}" type="slidenum">
              <a:rPr lang="en-US"/>
              <a:pPr>
                <a:defRPr/>
              </a:pPr>
              <a:t>‹#›</a:t>
            </a:fld>
            <a:endParaRPr lang="en-US"/>
          </a:p>
        </p:txBody>
      </p:sp>
    </p:spTree>
    <p:extLst>
      <p:ext uri="{BB962C8B-B14F-4D97-AF65-F5344CB8AC3E}">
        <p14:creationId xmlns:p14="http://schemas.microsoft.com/office/powerpoint/2010/main" val="4108849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Ken Youssefi</a:t>
            </a:r>
            <a:endParaRPr lang="en-US"/>
          </a:p>
        </p:txBody>
      </p:sp>
      <p:sp>
        <p:nvSpPr>
          <p:cNvPr id="3" name="Rectangle 5"/>
          <p:cNvSpPr>
            <a:spLocks noGrp="1" noChangeArrowheads="1"/>
          </p:cNvSpPr>
          <p:nvPr>
            <p:ph type="ftr" sz="quarter" idx="11"/>
          </p:nvPr>
        </p:nvSpPr>
        <p:spPr>
          <a:ln/>
        </p:spPr>
        <p:txBody>
          <a:bodyPr/>
          <a:lstStyle>
            <a:lvl1pPr>
              <a:defRPr/>
            </a:lvl1pPr>
          </a:lstStyle>
          <a:p>
            <a:pPr>
              <a:defRPr/>
            </a:pPr>
            <a:r>
              <a:rPr lang="en-US" smtClean="0"/>
              <a:t>Introduction to Engineering – E 10</a:t>
            </a: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6E7EB8AC-EC44-4C92-B65D-315E5CD15407}" type="slidenum">
              <a:rPr lang="en-US"/>
              <a:pPr>
                <a:defRPr/>
              </a:pPr>
              <a:t>‹#›</a:t>
            </a:fld>
            <a:endParaRPr lang="en-US"/>
          </a:p>
        </p:txBody>
      </p:sp>
    </p:spTree>
    <p:extLst>
      <p:ext uri="{BB962C8B-B14F-4D97-AF65-F5344CB8AC3E}">
        <p14:creationId xmlns:p14="http://schemas.microsoft.com/office/powerpoint/2010/main" val="3115601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Ken Youssefi</a:t>
            </a:r>
            <a:endParaRPr lang="en-US"/>
          </a:p>
        </p:txBody>
      </p:sp>
      <p:sp>
        <p:nvSpPr>
          <p:cNvPr id="5" name="Rectangle 5"/>
          <p:cNvSpPr>
            <a:spLocks noGrp="1" noChangeArrowheads="1"/>
          </p:cNvSpPr>
          <p:nvPr>
            <p:ph type="ftr" sz="quarter" idx="11"/>
          </p:nvPr>
        </p:nvSpPr>
        <p:spPr>
          <a:ln/>
        </p:spPr>
        <p:txBody>
          <a:bodyPr/>
          <a:lstStyle>
            <a:lvl1pPr>
              <a:defRPr/>
            </a:lvl1pPr>
          </a:lstStyle>
          <a:p>
            <a:pPr>
              <a:defRPr/>
            </a:pPr>
            <a:r>
              <a:rPr lang="en-US" smtClean="0"/>
              <a:t>Introduction to Engineering – E 10</a:t>
            </a: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15103D2-E41C-46CA-AA5A-795C78819AE1}" type="slidenum">
              <a:rPr lang="en-US"/>
              <a:pPr>
                <a:defRPr/>
              </a:pPr>
              <a:t>‹#›</a:t>
            </a:fld>
            <a:endParaRPr lang="en-US"/>
          </a:p>
        </p:txBody>
      </p:sp>
    </p:spTree>
    <p:extLst>
      <p:ext uri="{BB962C8B-B14F-4D97-AF65-F5344CB8AC3E}">
        <p14:creationId xmlns:p14="http://schemas.microsoft.com/office/powerpoint/2010/main" val="17104802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76"/>
            </a:gs>
            <a:gs pos="100000">
              <a:srgbClr val="0000FF"/>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800"/>
            </a:lvl1pPr>
          </a:lstStyle>
          <a:p>
            <a:pPr>
              <a:defRPr/>
            </a:pPr>
            <a:r>
              <a:rPr lang="en-US" smtClean="0"/>
              <a:t>Ken Youssefi</a:t>
            </a:r>
            <a:endParaRPr lang="en-US"/>
          </a:p>
        </p:txBody>
      </p:sp>
      <p:sp>
        <p:nvSpPr>
          <p:cNvPr id="1029" name="Rectangle 5"/>
          <p:cNvSpPr>
            <a:spLocks noGrp="1" noChangeArrowheads="1"/>
          </p:cNvSpPr>
          <p:nvPr>
            <p:ph type="ftr" sz="quarter" idx="3"/>
          </p:nvPr>
        </p:nvSpPr>
        <p:spPr bwMode="auto">
          <a:xfrm>
            <a:off x="3124200" y="6477000"/>
            <a:ext cx="2895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800"/>
            </a:lvl1pPr>
          </a:lstStyle>
          <a:p>
            <a:pPr>
              <a:defRPr/>
            </a:pPr>
            <a:r>
              <a:rPr lang="en-US" smtClean="0"/>
              <a:t>Introduction to Engineering – E 10</a:t>
            </a:r>
            <a:endParaRPr lang="en-US"/>
          </a:p>
        </p:txBody>
      </p:sp>
      <p:sp>
        <p:nvSpPr>
          <p:cNvPr id="1030" name="Rectangle 6"/>
          <p:cNvSpPr>
            <a:spLocks noGrp="1" noChangeArrowheads="1"/>
          </p:cNvSpPr>
          <p:nvPr>
            <p:ph type="sldNum" sz="quarter" idx="4"/>
          </p:nvPr>
        </p:nvSpPr>
        <p:spPr bwMode="auto">
          <a:xfrm>
            <a:off x="6553200" y="6477000"/>
            <a:ext cx="2133600" cy="244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lvl1pPr>
          </a:lstStyle>
          <a:p>
            <a:pPr>
              <a:defRPr/>
            </a:pPr>
            <a:fld id="{75DD41E2-5560-499E-B73C-810ADE6AD55D}"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9" r:id="rId8"/>
  </p:sldLayoutIdLst>
  <p:hf hdr="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6.xml"/><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6.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 Id="rId5" Type="http://schemas.openxmlformats.org/officeDocument/2006/relationships/image" Target="../media/image35.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7.png"/><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7.xml"/><Relationship Id="rId5" Type="http://schemas.openxmlformats.org/officeDocument/2006/relationships/image" Target="../media/image5.jpeg"/><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9.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6.xml"/><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6.png"/><Relationship Id="rId1" Type="http://schemas.openxmlformats.org/officeDocument/2006/relationships/slideLayout" Target="../slideLayouts/slideLayout6.xml"/><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Ken Youssefi</a:t>
            </a:r>
          </a:p>
        </p:txBody>
      </p:sp>
      <p:sp>
        <p:nvSpPr>
          <p:cNvPr id="2051"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Introduction to Engineering – E 10</a:t>
            </a:r>
          </a:p>
        </p:txBody>
      </p:sp>
      <p:sp>
        <p:nvSpPr>
          <p:cNvPr id="2052"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42A00FDD-E0D8-426A-8391-0BE281DB4A3A}" type="slidenum">
              <a:rPr lang="en-US" smtClean="0"/>
              <a:pPr eaLnBrk="1" hangingPunct="1"/>
              <a:t>1</a:t>
            </a:fld>
            <a:endParaRPr lang="en-US" smtClean="0"/>
          </a:p>
        </p:txBody>
      </p:sp>
      <p:pic>
        <p:nvPicPr>
          <p:cNvPr id="2053" name="Picture 5" descr="Picture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900546"/>
            <a:ext cx="7693025"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2701636" y="182571"/>
            <a:ext cx="3474028" cy="523220"/>
          </a:xfrm>
          <a:prstGeom prst="rect">
            <a:avLst/>
          </a:prstGeom>
          <a:noFill/>
        </p:spPr>
        <p:txBody>
          <a:bodyPr wrap="non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2800" b="1" i="1" cap="all" dirty="0">
                <a:ln w="0"/>
                <a:solidFill>
                  <a:srgbClr val="FF9900"/>
                </a:solidFill>
                <a:effectLst>
                  <a:reflection blurRad="12700" stA="50000" endPos="50000" dist="5000" dir="5400000" sy="-100000" rotWithShape="0"/>
                </a:effectLst>
              </a:rPr>
              <a:t>Rendering in SW</a:t>
            </a:r>
            <a:endParaRPr lang="en-US" sz="2800" b="1" cap="all" dirty="0">
              <a:ln w="0"/>
              <a:solidFill>
                <a:srgbClr val="FF9900"/>
              </a:solidFill>
              <a:effectLst>
                <a:reflection blurRad="12700" stA="50000" endPos="50000" dist="5000" dir="5400000" sy="-100000" rotWithShape="0"/>
              </a:effectLs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Rendering – Scene (background)</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10</a:t>
            </a:fld>
            <a:endParaRPr lang="en-US"/>
          </a:p>
        </p:txBody>
      </p:sp>
      <p:pic>
        <p:nvPicPr>
          <p:cNvPr id="11" name="Picture 4"/>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995125" y="1524000"/>
            <a:ext cx="6815053" cy="42533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1291771" y="711206"/>
            <a:ext cx="6821715" cy="646331"/>
          </a:xfrm>
          <a:prstGeom prst="rect">
            <a:avLst/>
          </a:prstGeom>
          <a:noFill/>
        </p:spPr>
        <p:txBody>
          <a:bodyPr wrap="square" rtlCol="0">
            <a:spAutoFit/>
          </a:bodyPr>
          <a:lstStyle/>
          <a:p>
            <a:r>
              <a:rPr lang="en-US" dirty="0" smtClean="0">
                <a:solidFill>
                  <a:srgbClr val="FFFF00"/>
                </a:solidFill>
              </a:rPr>
              <a:t>Select </a:t>
            </a:r>
            <a:r>
              <a:rPr lang="en-US" b="1" i="1" dirty="0" smtClean="0">
                <a:solidFill>
                  <a:srgbClr val="FFFF00"/>
                </a:solidFill>
              </a:rPr>
              <a:t>Scenes</a:t>
            </a:r>
            <a:r>
              <a:rPr lang="en-US" dirty="0" smtClean="0">
                <a:solidFill>
                  <a:srgbClr val="FFFF00"/>
                </a:solidFill>
              </a:rPr>
              <a:t>, choose from </a:t>
            </a:r>
            <a:r>
              <a:rPr lang="en-US" b="1" i="1" dirty="0" smtClean="0">
                <a:solidFill>
                  <a:srgbClr val="FFFF00"/>
                </a:solidFill>
              </a:rPr>
              <a:t>Basic, Studio</a:t>
            </a:r>
            <a:r>
              <a:rPr lang="en-US" dirty="0" smtClean="0">
                <a:solidFill>
                  <a:srgbClr val="FFFF00"/>
                </a:solidFill>
              </a:rPr>
              <a:t> or </a:t>
            </a:r>
            <a:r>
              <a:rPr lang="en-US" b="1" i="1" dirty="0" smtClean="0">
                <a:solidFill>
                  <a:srgbClr val="FFFF00"/>
                </a:solidFill>
              </a:rPr>
              <a:t>Presentation</a:t>
            </a:r>
            <a:r>
              <a:rPr lang="en-US" dirty="0" smtClean="0">
                <a:solidFill>
                  <a:srgbClr val="FFFF00"/>
                </a:solidFill>
              </a:rPr>
              <a:t> options, drag and drop in graphics view</a:t>
            </a:r>
            <a:endParaRPr lang="en-US" dirty="0">
              <a:solidFill>
                <a:srgbClr val="FFFF00"/>
              </a:solidFill>
            </a:endParaRPr>
          </a:p>
        </p:txBody>
      </p:sp>
      <p:cxnSp>
        <p:nvCxnSpPr>
          <p:cNvPr id="8" name="Straight Arrow Connector 7"/>
          <p:cNvCxnSpPr/>
          <p:nvPr/>
        </p:nvCxnSpPr>
        <p:spPr>
          <a:xfrm>
            <a:off x="5646057" y="1335314"/>
            <a:ext cx="1349829" cy="126274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4"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0" y="1482433"/>
            <a:ext cx="2119086" cy="2466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0" name="Straight Arrow Connector 9"/>
          <p:cNvCxnSpPr>
            <a:stCxn id="6" idx="1"/>
          </p:cNvCxnSpPr>
          <p:nvPr/>
        </p:nvCxnSpPr>
        <p:spPr>
          <a:xfrm flipH="1">
            <a:off x="789709" y="1034372"/>
            <a:ext cx="502062" cy="10576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51826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
            </a:r>
            <a:r>
              <a:rPr lang="en-US" dirty="0" smtClean="0"/>
              <a:t>endering</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11</a:t>
            </a:fld>
            <a:endParaRPr lang="en-US"/>
          </a:p>
        </p:txBody>
      </p:sp>
      <p:pic>
        <p:nvPicPr>
          <p:cNvPr id="34819"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918066" y="2133600"/>
            <a:ext cx="7526217" cy="36575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98764" y="512615"/>
            <a:ext cx="2119086" cy="2466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3425372" y="877460"/>
            <a:ext cx="3252520" cy="430887"/>
          </a:xfrm>
          <a:prstGeom prst="rect">
            <a:avLst/>
          </a:prstGeom>
          <a:noFill/>
        </p:spPr>
        <p:txBody>
          <a:bodyPr wrap="square" rtlCol="0">
            <a:spAutoFit/>
          </a:bodyPr>
          <a:lstStyle/>
          <a:p>
            <a:r>
              <a:rPr lang="en-US" sz="2200" dirty="0" smtClean="0">
                <a:solidFill>
                  <a:srgbClr val="FFFF00"/>
                </a:solidFill>
              </a:rPr>
              <a:t>Select</a:t>
            </a:r>
            <a:r>
              <a:rPr lang="en-US" sz="2200" b="1" dirty="0" smtClean="0">
                <a:solidFill>
                  <a:srgbClr val="FFFF00"/>
                </a:solidFill>
              </a:rPr>
              <a:t> </a:t>
            </a:r>
            <a:r>
              <a:rPr lang="en-US" sz="2200" b="1" i="1" dirty="0" smtClean="0">
                <a:solidFill>
                  <a:srgbClr val="FFFF00"/>
                </a:solidFill>
              </a:rPr>
              <a:t>Final Render</a:t>
            </a:r>
            <a:endParaRPr lang="en-US" sz="2200" b="1" i="1" dirty="0">
              <a:solidFill>
                <a:srgbClr val="FFFF00"/>
              </a:solidFill>
            </a:endParaRPr>
          </a:p>
        </p:txBody>
      </p:sp>
      <p:cxnSp>
        <p:nvCxnSpPr>
          <p:cNvPr id="7" name="Straight Arrow Connector 6"/>
          <p:cNvCxnSpPr/>
          <p:nvPr/>
        </p:nvCxnSpPr>
        <p:spPr>
          <a:xfrm flipH="1">
            <a:off x="1870364" y="1233055"/>
            <a:ext cx="1468581" cy="80356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40587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Rendering - Background</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12</a:t>
            </a:fld>
            <a:endParaRPr lang="en-US"/>
          </a:p>
        </p:txBody>
      </p:sp>
      <p:pic>
        <p:nvPicPr>
          <p:cNvPr id="35843"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27334" y="1315523"/>
            <a:ext cx="2206172" cy="4108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5845"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510972" y="1291772"/>
            <a:ext cx="2307771" cy="48042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33828" y="667657"/>
            <a:ext cx="5152571" cy="430887"/>
          </a:xfrm>
          <a:prstGeom prst="rect">
            <a:avLst/>
          </a:prstGeom>
          <a:noFill/>
        </p:spPr>
        <p:txBody>
          <a:bodyPr wrap="square" rtlCol="0">
            <a:spAutoFit/>
          </a:bodyPr>
          <a:lstStyle/>
          <a:p>
            <a:r>
              <a:rPr lang="en-US" sz="2200" dirty="0" smtClean="0">
                <a:solidFill>
                  <a:srgbClr val="FFFF00"/>
                </a:solidFill>
              </a:rPr>
              <a:t>Setting a Gradient background</a:t>
            </a:r>
            <a:endParaRPr lang="en-US" sz="2200" dirty="0">
              <a:solidFill>
                <a:srgbClr val="FFFF00"/>
              </a:solidFill>
            </a:endParaRPr>
          </a:p>
        </p:txBody>
      </p:sp>
      <p:pic>
        <p:nvPicPr>
          <p:cNvPr id="11" name="Picture 2"/>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759200" y="2092036"/>
            <a:ext cx="5384800" cy="3069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34643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5845"/>
                                        </p:tgtEl>
                                        <p:attrNameLst>
                                          <p:attrName>style.visibility</p:attrName>
                                        </p:attrNameLst>
                                      </p:cBhvr>
                                      <p:to>
                                        <p:strVal val="visible"/>
                                      </p:to>
                                    </p:set>
                                    <p:animEffect transition="in" filter="fade">
                                      <p:cBhvr>
                                        <p:cTn id="7" dur="500"/>
                                        <p:tgtEl>
                                          <p:spTgt spid="35845"/>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heel(1)">
                                      <p:cBhvr>
                                        <p:cTn id="12" dur="2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13</a:t>
            </a:fld>
            <a:endParaRPr lang="en-US"/>
          </a:p>
        </p:txBody>
      </p:sp>
      <p:pic>
        <p:nvPicPr>
          <p:cNvPr id="3686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38550" y="374078"/>
            <a:ext cx="5384800" cy="3069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6867"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3109354" y="3516408"/>
            <a:ext cx="5965371" cy="310605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997528" y="4724400"/>
            <a:ext cx="1828800" cy="646331"/>
          </a:xfrm>
          <a:prstGeom prst="rect">
            <a:avLst/>
          </a:prstGeom>
          <a:noFill/>
        </p:spPr>
        <p:txBody>
          <a:bodyPr wrap="square" rtlCol="0">
            <a:spAutoFit/>
          </a:bodyPr>
          <a:lstStyle/>
          <a:p>
            <a:r>
              <a:rPr lang="en-US" dirty="0" smtClean="0">
                <a:solidFill>
                  <a:srgbClr val="FFFF00"/>
                </a:solidFill>
              </a:rPr>
              <a:t>Changing the brightness </a:t>
            </a:r>
            <a:endParaRPr lang="en-US" dirty="0">
              <a:solidFill>
                <a:srgbClr val="FFFF00"/>
              </a:solidFill>
            </a:endParaRPr>
          </a:p>
        </p:txBody>
      </p:sp>
    </p:spTree>
    <p:extLst>
      <p:ext uri="{BB962C8B-B14F-4D97-AF65-F5344CB8AC3E}">
        <p14:creationId xmlns:p14="http://schemas.microsoft.com/office/powerpoint/2010/main" val="21988656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Rendering - Lights</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14</a:t>
            </a:fld>
            <a:endParaRPr lang="en-US"/>
          </a:p>
        </p:txBody>
      </p:sp>
      <p:sp>
        <p:nvSpPr>
          <p:cNvPr id="6" name="Rectangle 5"/>
          <p:cNvSpPr/>
          <p:nvPr/>
        </p:nvSpPr>
        <p:spPr>
          <a:xfrm>
            <a:off x="773215" y="642548"/>
            <a:ext cx="7827819" cy="1631216"/>
          </a:xfrm>
          <a:prstGeom prst="rect">
            <a:avLst/>
          </a:prstGeom>
        </p:spPr>
        <p:txBody>
          <a:bodyPr wrap="square">
            <a:spAutoFit/>
          </a:bodyPr>
          <a:lstStyle/>
          <a:p>
            <a:r>
              <a:rPr lang="en-US" sz="2000" dirty="0">
                <a:solidFill>
                  <a:srgbClr val="FFFF00"/>
                </a:solidFill>
              </a:rPr>
              <a:t>By default, lighting is off in PhotoView. With lights off, you can use the realistic lighting provided by scenes, which is usually sufficient for rendering. You typically need additional lighting in PhotoView to illuminate occluded spaces in the </a:t>
            </a:r>
            <a:r>
              <a:rPr lang="en-US" sz="2000" dirty="0" smtClean="0">
                <a:solidFill>
                  <a:srgbClr val="FFFF00"/>
                </a:solidFill>
              </a:rPr>
              <a:t>model. But you may need to add lights to emphasize certain features.</a:t>
            </a:r>
            <a:r>
              <a:rPr lang="en-US" dirty="0" smtClean="0"/>
              <a:t>.</a:t>
            </a:r>
            <a:endParaRPr lang="en-US" dirty="0"/>
          </a:p>
        </p:txBody>
      </p:sp>
      <p:pic>
        <p:nvPicPr>
          <p:cNvPr id="4098"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67574" y="2611252"/>
            <a:ext cx="2612571" cy="3875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14196" y="3646714"/>
            <a:ext cx="3094718" cy="24928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397625" y="3037115"/>
            <a:ext cx="2485118" cy="32911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815771" y="2293256"/>
            <a:ext cx="3135085" cy="369332"/>
          </a:xfrm>
          <a:prstGeom prst="rect">
            <a:avLst/>
          </a:prstGeom>
          <a:noFill/>
        </p:spPr>
        <p:txBody>
          <a:bodyPr wrap="square" rtlCol="0">
            <a:spAutoFit/>
          </a:bodyPr>
          <a:lstStyle/>
          <a:p>
            <a:r>
              <a:rPr lang="en-US" dirty="0" smtClean="0">
                <a:solidFill>
                  <a:srgbClr val="FFFF00"/>
                </a:solidFill>
              </a:rPr>
              <a:t>Choose Display Manager</a:t>
            </a:r>
            <a:endParaRPr lang="en-US" dirty="0">
              <a:solidFill>
                <a:srgbClr val="FFFF00"/>
              </a:solidFill>
            </a:endParaRPr>
          </a:p>
        </p:txBody>
      </p:sp>
      <p:sp>
        <p:nvSpPr>
          <p:cNvPr id="11" name="TextBox 10"/>
          <p:cNvSpPr txBox="1"/>
          <p:nvPr/>
        </p:nvSpPr>
        <p:spPr>
          <a:xfrm>
            <a:off x="3243942" y="2866571"/>
            <a:ext cx="3135085" cy="646331"/>
          </a:xfrm>
          <a:prstGeom prst="rect">
            <a:avLst/>
          </a:prstGeom>
          <a:noFill/>
        </p:spPr>
        <p:txBody>
          <a:bodyPr wrap="square" rtlCol="0">
            <a:spAutoFit/>
          </a:bodyPr>
          <a:lstStyle/>
          <a:p>
            <a:r>
              <a:rPr lang="en-US" dirty="0" smtClean="0">
                <a:solidFill>
                  <a:srgbClr val="FFFF00"/>
                </a:solidFill>
              </a:rPr>
              <a:t>Choose View scene, Lights and Cameras</a:t>
            </a:r>
            <a:endParaRPr lang="en-US" dirty="0">
              <a:solidFill>
                <a:srgbClr val="FFFF00"/>
              </a:solidFill>
            </a:endParaRPr>
          </a:p>
        </p:txBody>
      </p:sp>
      <p:cxnSp>
        <p:nvCxnSpPr>
          <p:cNvPr id="9" name="Straight Arrow Connector 8"/>
          <p:cNvCxnSpPr/>
          <p:nvPr/>
        </p:nvCxnSpPr>
        <p:spPr>
          <a:xfrm flipH="1">
            <a:off x="1814286" y="2699657"/>
            <a:ext cx="1320800" cy="129177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H="1">
            <a:off x="4223657" y="3396343"/>
            <a:ext cx="957943" cy="190137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563951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Rendering - Lights</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15</a:t>
            </a:fld>
            <a:endParaRPr lang="en-US"/>
          </a:p>
        </p:txBody>
      </p:sp>
      <p:pic>
        <p:nvPicPr>
          <p:cNvPr id="51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471714" y="969818"/>
            <a:ext cx="2336800" cy="3486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2968171" y="1198747"/>
            <a:ext cx="3135085" cy="923330"/>
          </a:xfrm>
          <a:prstGeom prst="rect">
            <a:avLst/>
          </a:prstGeom>
          <a:noFill/>
        </p:spPr>
        <p:txBody>
          <a:bodyPr wrap="square" rtlCol="0">
            <a:spAutoFit/>
          </a:bodyPr>
          <a:lstStyle/>
          <a:p>
            <a:r>
              <a:rPr lang="en-US" dirty="0" smtClean="0">
                <a:solidFill>
                  <a:srgbClr val="FFFF00"/>
                </a:solidFill>
              </a:rPr>
              <a:t>Right click on Lights and select from the menu to edit or add lights</a:t>
            </a:r>
            <a:endParaRPr lang="en-US" dirty="0">
              <a:solidFill>
                <a:srgbClr val="FFFF00"/>
              </a:solidFill>
            </a:endParaRPr>
          </a:p>
        </p:txBody>
      </p:sp>
      <p:cxnSp>
        <p:nvCxnSpPr>
          <p:cNvPr id="8" name="Straight Arrow Connector 7"/>
          <p:cNvCxnSpPr>
            <a:stCxn id="7" idx="1"/>
          </p:cNvCxnSpPr>
          <p:nvPr/>
        </p:nvCxnSpPr>
        <p:spPr>
          <a:xfrm flipH="1">
            <a:off x="1191491" y="1660412"/>
            <a:ext cx="1776680" cy="66715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7" idx="2"/>
          </p:cNvCxnSpPr>
          <p:nvPr/>
        </p:nvCxnSpPr>
        <p:spPr>
          <a:xfrm flipH="1">
            <a:off x="2549236" y="2122077"/>
            <a:ext cx="1986478" cy="537996"/>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4"/>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332530" y="2240510"/>
            <a:ext cx="2895585" cy="42038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236475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Ken Youssefi</a:t>
            </a:r>
          </a:p>
        </p:txBody>
      </p:sp>
      <p:sp>
        <p:nvSpPr>
          <p:cNvPr id="14339"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Introduction to Engineering – E 10</a:t>
            </a:r>
          </a:p>
        </p:txBody>
      </p:sp>
      <p:sp>
        <p:nvSpPr>
          <p:cNvPr id="14340"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D2C0F4BD-1C4A-446D-BDD2-83FE8A348296}" type="slidenum">
              <a:rPr lang="en-US" smtClean="0"/>
              <a:pPr eaLnBrk="1" hangingPunct="1"/>
              <a:t>16</a:t>
            </a:fld>
            <a:endParaRPr lang="en-US" smtClean="0"/>
          </a:p>
        </p:txBody>
      </p:sp>
      <p:sp>
        <p:nvSpPr>
          <p:cNvPr id="14341" name="Rectangle 4"/>
          <p:cNvSpPr>
            <a:spLocks noGrp="1" noChangeArrowheads="1"/>
          </p:cNvSpPr>
          <p:nvPr>
            <p:ph type="title"/>
          </p:nvPr>
        </p:nvSpPr>
        <p:spPr>
          <a:xfrm>
            <a:off x="457200" y="11393"/>
            <a:ext cx="8229600" cy="681326"/>
          </a:xfrm>
        </p:spPr>
        <p:txBody>
          <a:bodyPr/>
          <a:lstStyle/>
          <a:p>
            <a:pPr eaLnBrk="1" hangingPunct="1"/>
            <a:r>
              <a:rPr lang="en-US" b="1" i="1" dirty="0" smtClean="0">
                <a:solidFill>
                  <a:srgbClr val="FF9900"/>
                </a:solidFill>
              </a:rPr>
              <a:t>Rendering – Lights</a:t>
            </a:r>
          </a:p>
        </p:txBody>
      </p:sp>
      <p:pic>
        <p:nvPicPr>
          <p:cNvPr id="14357"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52463" y="1015423"/>
            <a:ext cx="2738438" cy="2571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 20"/>
          <p:cNvGrpSpPr>
            <a:grpSpLocks/>
          </p:cNvGrpSpPr>
          <p:nvPr/>
        </p:nvGrpSpPr>
        <p:grpSpPr bwMode="auto">
          <a:xfrm>
            <a:off x="5636492" y="3869749"/>
            <a:ext cx="2508250" cy="2789238"/>
            <a:chOff x="4048" y="2298"/>
            <a:chExt cx="1580" cy="1757"/>
          </a:xfrm>
        </p:grpSpPr>
        <p:pic>
          <p:nvPicPr>
            <p:cNvPr id="14354"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48" y="2298"/>
              <a:ext cx="1570" cy="14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55" name="Text Box 13"/>
            <p:cNvSpPr txBox="1">
              <a:spLocks noChangeArrowheads="1"/>
            </p:cNvSpPr>
            <p:nvPr/>
          </p:nvSpPr>
          <p:spPr bwMode="auto">
            <a:xfrm>
              <a:off x="4589" y="3824"/>
              <a:ext cx="1039"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solidFill>
                    <a:srgbClr val="FFFF00"/>
                  </a:solidFill>
                </a:rPr>
                <a:t>Multiple</a:t>
              </a:r>
            </a:p>
          </p:txBody>
        </p:sp>
      </p:grpSp>
      <p:sp>
        <p:nvSpPr>
          <p:cNvPr id="14350" name="Text Box 8"/>
          <p:cNvSpPr txBox="1">
            <a:spLocks noChangeArrowheads="1"/>
          </p:cNvSpPr>
          <p:nvPr/>
        </p:nvSpPr>
        <p:spPr bwMode="auto">
          <a:xfrm>
            <a:off x="1800947" y="6357216"/>
            <a:ext cx="19335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dirty="0">
                <a:solidFill>
                  <a:srgbClr val="FFFF00"/>
                </a:solidFill>
              </a:rPr>
              <a:t>Front left spot</a:t>
            </a:r>
          </a:p>
        </p:txBody>
      </p:sp>
      <p:pic>
        <p:nvPicPr>
          <p:cNvPr id="1435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64975" y="3827318"/>
            <a:ext cx="2662238" cy="255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347" name="Picture 9"/>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5158" y="1228437"/>
            <a:ext cx="2678113" cy="245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8" name="Text Box 10"/>
          <p:cNvSpPr txBox="1">
            <a:spLocks noChangeArrowheads="1"/>
          </p:cNvSpPr>
          <p:nvPr/>
        </p:nvSpPr>
        <p:spPr bwMode="auto">
          <a:xfrm>
            <a:off x="7227021" y="2330450"/>
            <a:ext cx="1750724"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dirty="0">
                <a:solidFill>
                  <a:srgbClr val="FFFF00"/>
                </a:solidFill>
              </a:rPr>
              <a:t>Wide red spot</a:t>
            </a:r>
          </a:p>
        </p:txBody>
      </p:sp>
      <p:sp>
        <p:nvSpPr>
          <p:cNvPr id="22" name="Text Box 8"/>
          <p:cNvSpPr txBox="1">
            <a:spLocks noChangeArrowheads="1"/>
          </p:cNvSpPr>
          <p:nvPr/>
        </p:nvSpPr>
        <p:spPr bwMode="auto">
          <a:xfrm>
            <a:off x="346220" y="524452"/>
            <a:ext cx="19335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dirty="0">
                <a:solidFill>
                  <a:srgbClr val="FFFF00"/>
                </a:solidFill>
              </a:rPr>
              <a:t>Front </a:t>
            </a:r>
            <a:r>
              <a:rPr lang="en-US" dirty="0" smtClean="0">
                <a:solidFill>
                  <a:srgbClr val="FFFF00"/>
                </a:solidFill>
              </a:rPr>
              <a:t>above right</a:t>
            </a:r>
            <a:endParaRPr lang="en-US" dirty="0">
              <a:solidFill>
                <a:srgbClr val="FFFF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Previewing Renders</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17</a:t>
            </a:fld>
            <a:endParaRPr lang="en-US"/>
          </a:p>
        </p:txBody>
      </p:sp>
      <p:sp>
        <p:nvSpPr>
          <p:cNvPr id="6" name="Rectangle 5"/>
          <p:cNvSpPr/>
          <p:nvPr/>
        </p:nvSpPr>
        <p:spPr>
          <a:xfrm>
            <a:off x="0" y="4228052"/>
            <a:ext cx="2757055" cy="1477328"/>
          </a:xfrm>
          <a:prstGeom prst="rect">
            <a:avLst/>
          </a:prstGeom>
        </p:spPr>
        <p:txBody>
          <a:bodyPr wrap="square">
            <a:spAutoFit/>
          </a:bodyPr>
          <a:lstStyle/>
          <a:p>
            <a:r>
              <a:rPr lang="en-US" dirty="0">
                <a:solidFill>
                  <a:srgbClr val="FFFF00"/>
                </a:solidFill>
              </a:rPr>
              <a:t>You can preview a rendering of the current model within the SolidWorks graphics area</a:t>
            </a:r>
            <a:r>
              <a:rPr lang="en-US" dirty="0"/>
              <a:t>.</a:t>
            </a:r>
          </a:p>
        </p:txBody>
      </p:sp>
      <p:pic>
        <p:nvPicPr>
          <p:cNvPr id="7"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07818" y="1510143"/>
            <a:ext cx="2119086" cy="2466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Straight Arrow Connector 8"/>
          <p:cNvCxnSpPr/>
          <p:nvPr/>
        </p:nvCxnSpPr>
        <p:spPr>
          <a:xfrm flipV="1">
            <a:off x="401781" y="2701636"/>
            <a:ext cx="762002" cy="163483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2050"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42614" y="3042722"/>
            <a:ext cx="6285887" cy="33165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11"/>
          <p:cNvSpPr/>
          <p:nvPr/>
        </p:nvSpPr>
        <p:spPr>
          <a:xfrm>
            <a:off x="2369127" y="612430"/>
            <a:ext cx="6774873" cy="2031325"/>
          </a:xfrm>
          <a:prstGeom prst="rect">
            <a:avLst/>
          </a:prstGeom>
        </p:spPr>
        <p:txBody>
          <a:bodyPr wrap="square">
            <a:spAutoFit/>
          </a:bodyPr>
          <a:lstStyle/>
          <a:p>
            <a:r>
              <a:rPr lang="en-US" dirty="0">
                <a:solidFill>
                  <a:srgbClr val="FFFF00"/>
                </a:solidFill>
              </a:rPr>
              <a:t>PhotoView provides two ways to preview renders: in the graphics area (Integrated Preview) and in a separate window (Preview Window). Both methods help you assess changes quickly before performing a full render. Because updates are continuous, you can experiment with controls that affect rendering without fully understanding the purpose of each control. When you are satisfied with the settings, you can perform a full render.</a:t>
            </a:r>
          </a:p>
        </p:txBody>
      </p:sp>
    </p:spTree>
    <p:extLst>
      <p:ext uri="{BB962C8B-B14F-4D97-AF65-F5344CB8AC3E}">
        <p14:creationId xmlns:p14="http://schemas.microsoft.com/office/powerpoint/2010/main" val="365966047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r>
              <a:rPr lang="en-US" smtClean="0"/>
              <a:t>Ken Youssefi</a:t>
            </a:r>
            <a:endParaRPr lang="en-US"/>
          </a:p>
        </p:txBody>
      </p:sp>
      <p:sp>
        <p:nvSpPr>
          <p:cNvPr id="3" name="Footer Placeholder 2"/>
          <p:cNvSpPr>
            <a:spLocks noGrp="1"/>
          </p:cNvSpPr>
          <p:nvPr>
            <p:ph type="ftr" sz="quarter" idx="11"/>
          </p:nvPr>
        </p:nvSpPr>
        <p:spPr/>
        <p:txBody>
          <a:bodyPr/>
          <a:lstStyle/>
          <a:p>
            <a:pPr>
              <a:defRPr/>
            </a:pPr>
            <a:r>
              <a:rPr lang="en-US" smtClean="0"/>
              <a:t>Introduction to Engineering – E 10</a:t>
            </a:r>
            <a:endParaRPr lang="en-US"/>
          </a:p>
        </p:txBody>
      </p:sp>
      <p:sp>
        <p:nvSpPr>
          <p:cNvPr id="4" name="Slide Number Placeholder 3"/>
          <p:cNvSpPr>
            <a:spLocks noGrp="1"/>
          </p:cNvSpPr>
          <p:nvPr>
            <p:ph type="sldNum" sz="quarter" idx="12"/>
          </p:nvPr>
        </p:nvSpPr>
        <p:spPr/>
        <p:txBody>
          <a:bodyPr/>
          <a:lstStyle/>
          <a:p>
            <a:pPr>
              <a:defRPr/>
            </a:pPr>
            <a:fld id="{6E7EB8AC-EC44-4C92-B65D-315E5CD15407}" type="slidenum">
              <a:rPr lang="en-US" smtClean="0"/>
              <a:pPr>
                <a:defRPr/>
              </a:pPr>
              <a:t>18</a:t>
            </a:fld>
            <a:endParaRPr lang="en-US"/>
          </a:p>
        </p:txBody>
      </p:sp>
      <p:pic>
        <p:nvPicPr>
          <p:cNvPr id="5"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256555" y="1896000"/>
            <a:ext cx="2763735" cy="3216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ctangle 6"/>
          <p:cNvSpPr/>
          <p:nvPr/>
        </p:nvSpPr>
        <p:spPr>
          <a:xfrm>
            <a:off x="3477491" y="2108353"/>
            <a:ext cx="5001491" cy="1200329"/>
          </a:xfrm>
          <a:prstGeom prst="rect">
            <a:avLst/>
          </a:prstGeom>
        </p:spPr>
        <p:txBody>
          <a:bodyPr wrap="square">
            <a:spAutoFit/>
          </a:bodyPr>
          <a:lstStyle/>
          <a:p>
            <a:r>
              <a:rPr lang="en-US" sz="2400" dirty="0">
                <a:solidFill>
                  <a:srgbClr val="FFFF00"/>
                </a:solidFill>
              </a:rPr>
              <a:t>The PhotoView </a:t>
            </a:r>
            <a:r>
              <a:rPr lang="en-US" sz="2400" b="1" i="1" dirty="0">
                <a:solidFill>
                  <a:srgbClr val="FFFF00"/>
                </a:solidFill>
              </a:rPr>
              <a:t>Preview window </a:t>
            </a:r>
            <a:r>
              <a:rPr lang="en-US" sz="2400" dirty="0">
                <a:solidFill>
                  <a:srgbClr val="FFFF00"/>
                </a:solidFill>
              </a:rPr>
              <a:t>is a separate window from the main SolidWorks window.</a:t>
            </a:r>
          </a:p>
        </p:txBody>
      </p:sp>
      <p:sp>
        <p:nvSpPr>
          <p:cNvPr id="8" name="Rectangle 7"/>
          <p:cNvSpPr/>
          <p:nvPr/>
        </p:nvSpPr>
        <p:spPr>
          <a:xfrm>
            <a:off x="3505197" y="4228144"/>
            <a:ext cx="4918365" cy="1569660"/>
          </a:xfrm>
          <a:prstGeom prst="rect">
            <a:avLst/>
          </a:prstGeom>
        </p:spPr>
        <p:txBody>
          <a:bodyPr wrap="square">
            <a:spAutoFit/>
          </a:bodyPr>
          <a:lstStyle/>
          <a:p>
            <a:r>
              <a:rPr lang="en-US" sz="2400" dirty="0">
                <a:solidFill>
                  <a:srgbClr val="FFFF00"/>
                </a:solidFill>
              </a:rPr>
              <a:t>The window maintains the aspect ratio set in the PhotoView Options </a:t>
            </a:r>
            <a:r>
              <a:rPr lang="en-US" sz="2400" dirty="0" smtClean="0">
                <a:solidFill>
                  <a:srgbClr val="FFFF00"/>
                </a:solidFill>
              </a:rPr>
              <a:t>Property Manager </a:t>
            </a:r>
            <a:r>
              <a:rPr lang="en-US" sz="2400" dirty="0">
                <a:solidFill>
                  <a:srgbClr val="FFFF00"/>
                </a:solidFill>
              </a:rPr>
              <a:t>when you resize the window.</a:t>
            </a:r>
          </a:p>
        </p:txBody>
      </p:sp>
      <p:cxnSp>
        <p:nvCxnSpPr>
          <p:cNvPr id="9" name="Straight Arrow Connector 8"/>
          <p:cNvCxnSpPr/>
          <p:nvPr/>
        </p:nvCxnSpPr>
        <p:spPr>
          <a:xfrm flipH="1">
            <a:off x="1967345" y="2992582"/>
            <a:ext cx="1427018" cy="6511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itle 1"/>
          <p:cNvSpPr txBox="1">
            <a:spLocks/>
          </p:cNvSpPr>
          <p:nvPr/>
        </p:nvSpPr>
        <p:spPr>
          <a:xfrm>
            <a:off x="443346" y="256166"/>
            <a:ext cx="8229600" cy="741362"/>
          </a:xfrm>
          <a:prstGeom prst="rect">
            <a:avLst/>
          </a:prstGeom>
        </p:spPr>
        <p:txBody>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cs typeface="Arial" charset="0"/>
              </a:defRPr>
            </a:lvl2pPr>
            <a:lvl3pPr algn="ctr" rtl="0" eaLnBrk="0" fontAlgn="base" hangingPunct="0">
              <a:spcBef>
                <a:spcPct val="0"/>
              </a:spcBef>
              <a:spcAft>
                <a:spcPct val="0"/>
              </a:spcAft>
              <a:defRPr sz="4400">
                <a:solidFill>
                  <a:schemeClr val="tx2"/>
                </a:solidFill>
                <a:latin typeface="Arial" charset="0"/>
                <a:cs typeface="Arial" charset="0"/>
              </a:defRPr>
            </a:lvl3pPr>
            <a:lvl4pPr algn="ctr" rtl="0" eaLnBrk="0" fontAlgn="base" hangingPunct="0">
              <a:spcBef>
                <a:spcPct val="0"/>
              </a:spcBef>
              <a:spcAft>
                <a:spcPct val="0"/>
              </a:spcAft>
              <a:defRPr sz="4400">
                <a:solidFill>
                  <a:schemeClr val="tx2"/>
                </a:solidFill>
                <a:latin typeface="Arial" charset="0"/>
                <a:cs typeface="Arial" charset="0"/>
              </a:defRPr>
            </a:lvl4pPr>
            <a:lvl5pPr algn="ctr" rtl="0" eaLnBrk="0" fontAlgn="base" hangingPunct="0">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a:lstStyle>
          <a:p>
            <a:r>
              <a:rPr lang="en-US" sz="3200" kern="0" dirty="0" smtClean="0">
                <a:solidFill>
                  <a:srgbClr val="FF0000"/>
                </a:solidFill>
              </a:rPr>
              <a:t>Rendering</a:t>
            </a:r>
            <a:endParaRPr lang="en-US" sz="3200" kern="0" dirty="0">
              <a:solidFill>
                <a:srgbClr val="FF0000"/>
              </a:solidFill>
            </a:endParaRPr>
          </a:p>
        </p:txBody>
      </p:sp>
    </p:spTree>
    <p:extLst>
      <p:ext uri="{BB962C8B-B14F-4D97-AF65-F5344CB8AC3E}">
        <p14:creationId xmlns:p14="http://schemas.microsoft.com/office/powerpoint/2010/main" val="37093113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Render Image Size and Format</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19</a:t>
            </a:fld>
            <a:endParaRPr lang="en-US"/>
          </a:p>
        </p:txBody>
      </p:sp>
      <p:pic>
        <p:nvPicPr>
          <p:cNvPr id="3074"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007756" y="1648691"/>
            <a:ext cx="2278742" cy="4950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457200" y="1662540"/>
            <a:ext cx="2119086" cy="2466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498763" y="748145"/>
            <a:ext cx="8021781" cy="707886"/>
          </a:xfrm>
          <a:prstGeom prst="rect">
            <a:avLst/>
          </a:prstGeom>
          <a:noFill/>
        </p:spPr>
        <p:txBody>
          <a:bodyPr wrap="square" rtlCol="0">
            <a:spAutoFit/>
          </a:bodyPr>
          <a:lstStyle/>
          <a:p>
            <a:r>
              <a:rPr lang="en-US" sz="2000" dirty="0" smtClean="0">
                <a:solidFill>
                  <a:srgbClr val="FFFF00"/>
                </a:solidFill>
              </a:rPr>
              <a:t>Before performing the </a:t>
            </a:r>
            <a:r>
              <a:rPr lang="en-US" sz="2000" b="1" i="1" dirty="0" smtClean="0">
                <a:solidFill>
                  <a:srgbClr val="FFFF00"/>
                </a:solidFill>
              </a:rPr>
              <a:t>Final Render</a:t>
            </a:r>
            <a:r>
              <a:rPr lang="en-US" sz="2000" dirty="0" smtClean="0">
                <a:solidFill>
                  <a:srgbClr val="FFFF00"/>
                </a:solidFill>
              </a:rPr>
              <a:t>, edit the </a:t>
            </a:r>
            <a:r>
              <a:rPr lang="en-US" sz="2000" b="1" i="1" dirty="0" smtClean="0">
                <a:solidFill>
                  <a:srgbClr val="FFFF00"/>
                </a:solidFill>
              </a:rPr>
              <a:t>Options</a:t>
            </a:r>
            <a:r>
              <a:rPr lang="en-US" sz="2000" dirty="0" smtClean="0">
                <a:solidFill>
                  <a:srgbClr val="FFFF00"/>
                </a:solidFill>
              </a:rPr>
              <a:t> to choose image </a:t>
            </a:r>
            <a:r>
              <a:rPr lang="en-US" sz="2000" b="1" i="1" dirty="0" smtClean="0">
                <a:solidFill>
                  <a:srgbClr val="FFFF00"/>
                </a:solidFill>
              </a:rPr>
              <a:t>Size</a:t>
            </a:r>
            <a:r>
              <a:rPr lang="en-US" sz="2000" dirty="0" smtClean="0">
                <a:solidFill>
                  <a:srgbClr val="FFFF00"/>
                </a:solidFill>
              </a:rPr>
              <a:t> and image </a:t>
            </a:r>
            <a:r>
              <a:rPr lang="en-US" sz="2000" b="1" i="1" dirty="0" smtClean="0">
                <a:solidFill>
                  <a:srgbClr val="FFFF00"/>
                </a:solidFill>
              </a:rPr>
              <a:t>Format</a:t>
            </a:r>
            <a:endParaRPr lang="en-US" sz="2000" b="1" i="1" dirty="0">
              <a:solidFill>
                <a:srgbClr val="FFFF00"/>
              </a:solidFill>
            </a:endParaRPr>
          </a:p>
        </p:txBody>
      </p:sp>
      <p:pic>
        <p:nvPicPr>
          <p:cNvPr id="307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6013532" y="1233054"/>
            <a:ext cx="2322286" cy="54026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ctangle 7"/>
          <p:cNvSpPr/>
          <p:nvPr/>
        </p:nvSpPr>
        <p:spPr>
          <a:xfrm>
            <a:off x="789709" y="3269673"/>
            <a:ext cx="1731818" cy="221672"/>
          </a:xfrm>
          <a:prstGeom prst="rect">
            <a:avLst/>
          </a:prstGeom>
          <a:solidFill>
            <a:srgbClr val="FF0000">
              <a:alpha val="25098"/>
            </a:srgbClr>
          </a:solidFill>
          <a:ln w="95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86259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Picture9"/>
          <p:cNvPicPr>
            <a:picLocks noChangeAspect="1" noChangeArrowheads="1"/>
          </p:cNvPicPr>
          <p:nvPr/>
        </p:nvPicPr>
        <p:blipFill>
          <a:blip r:embed="rId2" cstate="print">
            <a:lum bright="-20000" contrast="40000"/>
            <a:extLst>
              <a:ext uri="{28A0092B-C50C-407E-A947-70E740481C1C}">
                <a14:useLocalDpi xmlns:a14="http://schemas.microsoft.com/office/drawing/2010/main" val="0"/>
              </a:ext>
            </a:extLst>
          </a:blip>
          <a:srcRect/>
          <a:stretch>
            <a:fillRect/>
          </a:stretch>
        </p:blipFill>
        <p:spPr bwMode="auto">
          <a:xfrm>
            <a:off x="4552950" y="376238"/>
            <a:ext cx="3981450" cy="2062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5" name="Picture 8" descr="Picture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86200" y="2849563"/>
            <a:ext cx="5181600" cy="3932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9" descr="Picture9"/>
          <p:cNvPicPr>
            <a:picLocks noChangeAspect="1" noChangeArrowheads="1"/>
          </p:cNvPicPr>
          <p:nvPr/>
        </p:nvPicPr>
        <p:blipFill>
          <a:blip r:embed="rId4" cstate="print">
            <a:lum bright="-20000" contrast="40000"/>
            <a:extLst>
              <a:ext uri="{28A0092B-C50C-407E-A947-70E740481C1C}">
                <a14:useLocalDpi xmlns:a14="http://schemas.microsoft.com/office/drawing/2010/main" val="0"/>
              </a:ext>
            </a:extLst>
          </a:blip>
          <a:srcRect/>
          <a:stretch>
            <a:fillRect/>
          </a:stretch>
        </p:blipFill>
        <p:spPr bwMode="auto">
          <a:xfrm>
            <a:off x="381000" y="609600"/>
            <a:ext cx="3676650" cy="221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7" name="Picture 7" descr="Picture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200" y="3505200"/>
            <a:ext cx="4191000" cy="240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Date Placeholder 1"/>
          <p:cNvSpPr>
            <a:spLocks noGrp="1"/>
          </p:cNvSpPr>
          <p:nvPr>
            <p:ph type="dt" sz="half" idx="10"/>
          </p:nvPr>
        </p:nvSpPr>
        <p:spPr/>
        <p:txBody>
          <a:bodyPr/>
          <a:lstStyle/>
          <a:p>
            <a:pPr>
              <a:defRPr/>
            </a:pPr>
            <a:r>
              <a:rPr lang="en-US" smtClean="0"/>
              <a:t>Ken Youssefi</a:t>
            </a:r>
            <a:endParaRPr lang="en-US"/>
          </a:p>
        </p:txBody>
      </p:sp>
      <p:sp>
        <p:nvSpPr>
          <p:cNvPr id="3" name="Footer Placeholder 2"/>
          <p:cNvSpPr>
            <a:spLocks noGrp="1"/>
          </p:cNvSpPr>
          <p:nvPr>
            <p:ph type="ftr" sz="quarter" idx="11"/>
          </p:nvPr>
        </p:nvSpPr>
        <p:spPr/>
        <p:txBody>
          <a:bodyPr/>
          <a:lstStyle/>
          <a:p>
            <a:pPr>
              <a:defRPr/>
            </a:pPr>
            <a:r>
              <a:rPr lang="en-US" smtClean="0"/>
              <a:t>Introduction to Engineering – E 10</a:t>
            </a:r>
            <a:endParaRPr lang="en-US"/>
          </a:p>
        </p:txBody>
      </p:sp>
      <p:sp>
        <p:nvSpPr>
          <p:cNvPr id="4" name="Slide Number Placeholder 3"/>
          <p:cNvSpPr>
            <a:spLocks noGrp="1"/>
          </p:cNvSpPr>
          <p:nvPr>
            <p:ph type="sldNum" sz="quarter" idx="12"/>
          </p:nvPr>
        </p:nvSpPr>
        <p:spPr/>
        <p:txBody>
          <a:bodyPr/>
          <a:lstStyle/>
          <a:p>
            <a:pPr>
              <a:defRPr/>
            </a:pPr>
            <a:fld id="{6E7EB8AC-EC44-4C92-B65D-315E5CD15407}" type="slidenum">
              <a:rPr lang="en-US" smtClean="0"/>
              <a:pPr>
                <a:defRPr/>
              </a:pPr>
              <a:t>2</a:t>
            </a:fld>
            <a:endParaRPr lang="en-US"/>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Final Render</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20</a:t>
            </a:fld>
            <a:endParaRPr lang="en-US"/>
          </a:p>
        </p:txBody>
      </p:sp>
      <p:pic>
        <p:nvPicPr>
          <p:cNvPr id="71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372920" y="2033980"/>
            <a:ext cx="7024914" cy="4455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6774872" y="1260763"/>
            <a:ext cx="1898073" cy="400110"/>
          </a:xfrm>
          <a:prstGeom prst="rect">
            <a:avLst/>
          </a:prstGeom>
          <a:noFill/>
        </p:spPr>
        <p:txBody>
          <a:bodyPr wrap="square" rtlCol="0">
            <a:spAutoFit/>
          </a:bodyPr>
          <a:lstStyle/>
          <a:p>
            <a:r>
              <a:rPr lang="en-US" sz="2000" dirty="0" smtClean="0">
                <a:solidFill>
                  <a:srgbClr val="FFFF00"/>
                </a:solidFill>
              </a:rPr>
              <a:t>Save image</a:t>
            </a:r>
            <a:endParaRPr lang="en-US" sz="2000" dirty="0">
              <a:solidFill>
                <a:srgbClr val="FFFF00"/>
              </a:solidFill>
            </a:endParaRPr>
          </a:p>
        </p:txBody>
      </p:sp>
      <p:pic>
        <p:nvPicPr>
          <p:cNvPr id="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90946" y="193960"/>
            <a:ext cx="2119086" cy="24661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2632364" y="789709"/>
            <a:ext cx="3325091" cy="707886"/>
          </a:xfrm>
          <a:prstGeom prst="rect">
            <a:avLst/>
          </a:prstGeom>
          <a:noFill/>
        </p:spPr>
        <p:txBody>
          <a:bodyPr wrap="square" rtlCol="0">
            <a:spAutoFit/>
          </a:bodyPr>
          <a:lstStyle/>
          <a:p>
            <a:r>
              <a:rPr lang="en-US" sz="2000" dirty="0" smtClean="0">
                <a:solidFill>
                  <a:srgbClr val="FFFF00"/>
                </a:solidFill>
              </a:rPr>
              <a:t>Select </a:t>
            </a:r>
            <a:r>
              <a:rPr lang="en-US" sz="2000" b="1" i="1" dirty="0" smtClean="0">
                <a:solidFill>
                  <a:srgbClr val="FFFF00"/>
                </a:solidFill>
              </a:rPr>
              <a:t>Final Render </a:t>
            </a:r>
            <a:r>
              <a:rPr lang="en-US" sz="2000" dirty="0" smtClean="0">
                <a:solidFill>
                  <a:srgbClr val="FFFF00"/>
                </a:solidFill>
              </a:rPr>
              <a:t>option after rendering is finished</a:t>
            </a:r>
            <a:endParaRPr lang="en-US" sz="2000" dirty="0">
              <a:solidFill>
                <a:srgbClr val="FFFF00"/>
              </a:solidFill>
            </a:endParaRPr>
          </a:p>
        </p:txBody>
      </p:sp>
      <p:cxnSp>
        <p:nvCxnSpPr>
          <p:cNvPr id="10" name="Straight Arrow Connector 9"/>
          <p:cNvCxnSpPr/>
          <p:nvPr/>
        </p:nvCxnSpPr>
        <p:spPr>
          <a:xfrm flipH="1">
            <a:off x="7661565" y="1731818"/>
            <a:ext cx="263235" cy="955964"/>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1468582" y="1163782"/>
            <a:ext cx="1025236" cy="5541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89028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0">
          <a:gsLst>
            <a:gs pos="0">
              <a:schemeClr val="bg1">
                <a:lumMod val="65000"/>
              </a:schemeClr>
            </a:gs>
            <a:gs pos="13000">
              <a:srgbClr val="5F5F5F"/>
            </a:gs>
            <a:gs pos="21001">
              <a:srgbClr val="5F5F5F"/>
            </a:gs>
            <a:gs pos="63000">
              <a:srgbClr val="FFFFFF"/>
            </a:gs>
            <a:gs pos="67000">
              <a:srgbClr val="B2B2B2"/>
            </a:gs>
            <a:gs pos="69000">
              <a:srgbClr val="292929"/>
            </a:gs>
            <a:gs pos="82001">
              <a:srgbClr val="777777"/>
            </a:gs>
            <a:gs pos="100000">
              <a:srgbClr val="EAEAEA"/>
            </a:gs>
          </a:gsLst>
          <a:lin ang="5400000" scaled="0"/>
        </a:gradFill>
        <a:effectLst/>
      </p:bgPr>
    </p:bg>
    <p:spTree>
      <p:nvGrpSpPr>
        <p:cNvPr id="1" name=""/>
        <p:cNvGrpSpPr/>
        <p:nvPr/>
      </p:nvGrpSpPr>
      <p:grpSpPr>
        <a:xfrm>
          <a:off x="0" y="0"/>
          <a:ext cx="0" cy="0"/>
          <a:chOff x="0" y="0"/>
          <a:chExt cx="0" cy="0"/>
        </a:xfrm>
      </p:grpSpPr>
      <p:sp>
        <p:nvSpPr>
          <p:cNvPr id="4098"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Ken Youssefi</a:t>
            </a:r>
          </a:p>
        </p:txBody>
      </p:sp>
      <p:sp>
        <p:nvSpPr>
          <p:cNvPr id="4099"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Introduction to Engineering – E 10</a:t>
            </a:r>
          </a:p>
        </p:txBody>
      </p:sp>
      <p:sp>
        <p:nvSpPr>
          <p:cNvPr id="4100"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3B067C5A-FB67-4B9A-BA66-7DC03B4DECBF}" type="slidenum">
              <a:rPr lang="en-US" smtClean="0"/>
              <a:pPr eaLnBrk="1" hangingPunct="1"/>
              <a:t>3</a:t>
            </a:fld>
            <a:endParaRPr lang="en-US" smtClean="0"/>
          </a:p>
        </p:txBody>
      </p:sp>
      <p:pic>
        <p:nvPicPr>
          <p:cNvPr id="4101"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519238" y="468313"/>
            <a:ext cx="6372225" cy="6157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0">
          <a:gsLst>
            <a:gs pos="0">
              <a:srgbClr val="FFFFFF"/>
            </a:gs>
            <a:gs pos="16000">
              <a:srgbClr val="1F1F1F"/>
            </a:gs>
            <a:gs pos="17999">
              <a:srgbClr val="FFFFFF"/>
            </a:gs>
            <a:gs pos="42000">
              <a:srgbClr val="636363"/>
            </a:gs>
            <a:gs pos="53000">
              <a:srgbClr val="CFCFCF"/>
            </a:gs>
            <a:gs pos="66000">
              <a:srgbClr val="CFCFCF"/>
            </a:gs>
            <a:gs pos="75999">
              <a:srgbClr val="1F1F1F"/>
            </a:gs>
            <a:gs pos="78999">
              <a:srgbClr val="FFFFFF"/>
            </a:gs>
            <a:gs pos="100000">
              <a:srgbClr val="7F7F7F"/>
            </a:gs>
          </a:gsLst>
          <a:lin ang="5400000"/>
        </a:gradFill>
        <a:effectLst/>
      </p:bgPr>
    </p:bg>
    <p:spTree>
      <p:nvGrpSpPr>
        <p:cNvPr id="1" name=""/>
        <p:cNvGrpSpPr/>
        <p:nvPr/>
      </p:nvGrpSpPr>
      <p:grpSpPr>
        <a:xfrm>
          <a:off x="0" y="0"/>
          <a:ext cx="0" cy="0"/>
          <a:chOff x="0" y="0"/>
          <a:chExt cx="0" cy="0"/>
        </a:xfrm>
      </p:grpSpPr>
      <p:sp>
        <p:nvSpPr>
          <p:cNvPr id="5122" name="Date Placeholder 1"/>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Ken Youssefi</a:t>
            </a:r>
          </a:p>
        </p:txBody>
      </p:sp>
      <p:sp>
        <p:nvSpPr>
          <p:cNvPr id="5123" name="Footer Placeholder 2"/>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Introduction to Engineering – E 10</a:t>
            </a:r>
          </a:p>
        </p:txBody>
      </p:sp>
      <p:sp>
        <p:nvSpPr>
          <p:cNvPr id="5124" name="Slide Number Placeholder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26688CE9-7A4A-4A7A-9F68-BC3D131D6C31}" type="slidenum">
              <a:rPr lang="en-US" smtClean="0"/>
              <a:pPr eaLnBrk="1" hangingPunct="1"/>
              <a:t>4</a:t>
            </a:fld>
            <a:endParaRPr lang="en-US" smtClean="0"/>
          </a:p>
        </p:txBody>
      </p:sp>
      <p:pic>
        <p:nvPicPr>
          <p:cNvPr id="5125"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025231" y="539017"/>
            <a:ext cx="7269678" cy="56458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3"/>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Ken Youssefi</a:t>
            </a:r>
          </a:p>
        </p:txBody>
      </p:sp>
      <p:sp>
        <p:nvSpPr>
          <p:cNvPr id="6147" name="Footer Placeholder 4"/>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Introduction to Engineering – E 10</a:t>
            </a:r>
          </a:p>
        </p:txBody>
      </p:sp>
      <p:sp>
        <p:nvSpPr>
          <p:cNvPr id="6148" name="Slide Number Placeholder 5"/>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6F7BD416-4567-4299-9EF7-9E816076EF77}" type="slidenum">
              <a:rPr lang="en-US" smtClean="0"/>
              <a:pPr eaLnBrk="1" hangingPunct="1"/>
              <a:t>5</a:t>
            </a:fld>
            <a:endParaRPr lang="en-US" smtClean="0"/>
          </a:p>
        </p:txBody>
      </p:sp>
      <p:pic>
        <p:nvPicPr>
          <p:cNvPr id="6149" name="Picture 2"/>
          <p:cNvPicPr>
            <a:picLocks noChangeAspect="1" noChangeArrowheads="1"/>
          </p:cNvPicPr>
          <p:nvPr/>
        </p:nvPicPr>
        <p:blipFill>
          <a:blip r:embed="rId2" cstate="print">
            <a:lum bright="4000" contrast="40000"/>
            <a:extLst>
              <a:ext uri="{28A0092B-C50C-407E-A947-70E740481C1C}">
                <a14:useLocalDpi xmlns:a14="http://schemas.microsoft.com/office/drawing/2010/main" val="0"/>
              </a:ext>
            </a:extLst>
          </a:blip>
          <a:srcRect/>
          <a:stretch>
            <a:fillRect/>
          </a:stretch>
        </p:blipFill>
        <p:spPr bwMode="auto">
          <a:xfrm>
            <a:off x="14288" y="1843088"/>
            <a:ext cx="4695825" cy="500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50" name="Picture 5" descr="Picture7"/>
          <p:cNvPicPr>
            <a:picLocks noChangeAspect="1" noChangeArrowheads="1"/>
          </p:cNvPicPr>
          <p:nvPr/>
        </p:nvPicPr>
        <p:blipFill>
          <a:blip r:embed="rId3" cstate="print">
            <a:lum bright="-2000" contrast="40000"/>
            <a:extLst>
              <a:ext uri="{28A0092B-C50C-407E-A947-70E740481C1C}">
                <a14:useLocalDpi xmlns:a14="http://schemas.microsoft.com/office/drawing/2010/main" val="0"/>
              </a:ext>
            </a:extLst>
          </a:blip>
          <a:srcRect/>
          <a:stretch>
            <a:fillRect/>
          </a:stretch>
        </p:blipFill>
        <p:spPr bwMode="auto">
          <a:xfrm>
            <a:off x="3890963" y="0"/>
            <a:ext cx="5253037" cy="386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nodeType="clickEffect">
                                  <p:stCondLst>
                                    <p:cond delay="0"/>
                                  </p:stCondLst>
                                  <p:childTnLst>
                                    <p:set>
                                      <p:cBhvr>
                                        <p:cTn id="6" dur="1" fill="hold">
                                          <p:stCondLst>
                                            <p:cond delay="0"/>
                                          </p:stCondLst>
                                        </p:cTn>
                                        <p:tgtEl>
                                          <p:spTgt spid="6149"/>
                                        </p:tgtEl>
                                        <p:attrNameLst>
                                          <p:attrName>style.visibility</p:attrName>
                                        </p:attrNameLst>
                                      </p:cBhvr>
                                      <p:to>
                                        <p:strVal val="visible"/>
                                      </p:to>
                                    </p:set>
                                    <p:animEffect transition="in" filter="checkerboard(across)">
                                      <p:cBhvr>
                                        <p:cTn id="7" dur="500"/>
                                        <p:tgtEl>
                                          <p:spTgt spid="61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457200" y="20638"/>
            <a:ext cx="8229600" cy="654050"/>
          </a:xfrm>
        </p:spPr>
        <p:txBody>
          <a:bodyPr/>
          <a:lstStyle/>
          <a:p>
            <a:r>
              <a:rPr lang="en-US" sz="2800" b="1" i="1" dirty="0" smtClean="0">
                <a:solidFill>
                  <a:srgbClr val="FF9900"/>
                </a:solidFill>
              </a:rPr>
              <a:t>PhotoView 360</a:t>
            </a:r>
          </a:p>
        </p:txBody>
      </p:sp>
      <p:sp>
        <p:nvSpPr>
          <p:cNvPr id="7171" name="Date Placeholder 2"/>
          <p:cNvSpPr>
            <a:spLocks noGrp="1"/>
          </p:cNvSpPr>
          <p:nvPr>
            <p:ph type="dt" sz="quarter" idx="10"/>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Ken Youssefi</a:t>
            </a:r>
          </a:p>
        </p:txBody>
      </p:sp>
      <p:sp>
        <p:nvSpPr>
          <p:cNvPr id="7172" name="Footer Placeholder 3"/>
          <p:cNvSpPr>
            <a:spLocks noGrp="1"/>
          </p:cNvSpPr>
          <p:nvPr>
            <p:ph type="ftr"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mtClean="0"/>
              <a:t>Introduction to Engineering – E 10</a:t>
            </a:r>
          </a:p>
        </p:txBody>
      </p:sp>
      <p:sp>
        <p:nvSpPr>
          <p:cNvPr id="7173" name="Slide Number Placehold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fld id="{59CD21E2-F72E-4297-AFDB-7623FEC57BC5}" type="slidenum">
              <a:rPr lang="en-US" smtClean="0"/>
              <a:pPr eaLnBrk="1" hangingPunct="1"/>
              <a:t>6</a:t>
            </a:fld>
            <a:endParaRPr lang="en-US" smtClean="0"/>
          </a:p>
        </p:txBody>
      </p:sp>
      <p:sp>
        <p:nvSpPr>
          <p:cNvPr id="7176" name="Text Box 6"/>
          <p:cNvSpPr txBox="1">
            <a:spLocks noChangeArrowheads="1"/>
          </p:cNvSpPr>
          <p:nvPr/>
        </p:nvSpPr>
        <p:spPr bwMode="auto">
          <a:xfrm>
            <a:off x="458787" y="869950"/>
            <a:ext cx="6468485" cy="430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sz="2200" dirty="0">
                <a:solidFill>
                  <a:srgbClr val="FFFF00"/>
                </a:solidFill>
              </a:rPr>
              <a:t>Select </a:t>
            </a:r>
            <a:r>
              <a:rPr lang="en-US" sz="2200" b="1" i="1" dirty="0" smtClean="0">
                <a:solidFill>
                  <a:srgbClr val="FFFF00"/>
                </a:solidFill>
              </a:rPr>
              <a:t>Tools</a:t>
            </a:r>
            <a:r>
              <a:rPr lang="en-US" sz="2200" dirty="0" smtClean="0">
                <a:solidFill>
                  <a:srgbClr val="FFFF00"/>
                </a:solidFill>
              </a:rPr>
              <a:t> </a:t>
            </a:r>
            <a:r>
              <a:rPr lang="en-US" sz="2200" dirty="0">
                <a:solidFill>
                  <a:srgbClr val="FFFF00"/>
                </a:solidFill>
              </a:rPr>
              <a:t>→ </a:t>
            </a:r>
            <a:r>
              <a:rPr lang="en-US" sz="2200" b="1" i="1" dirty="0">
                <a:solidFill>
                  <a:srgbClr val="FFFF00"/>
                </a:solidFill>
              </a:rPr>
              <a:t>Add-Ins</a:t>
            </a:r>
            <a:r>
              <a:rPr lang="en-US" sz="2200" dirty="0">
                <a:solidFill>
                  <a:srgbClr val="FFFF00"/>
                </a:solidFill>
              </a:rPr>
              <a:t> → </a:t>
            </a:r>
            <a:r>
              <a:rPr lang="en-US" sz="2200" dirty="0" smtClean="0">
                <a:solidFill>
                  <a:srgbClr val="FFFF00"/>
                </a:solidFill>
              </a:rPr>
              <a:t>add </a:t>
            </a:r>
            <a:r>
              <a:rPr lang="en-US" sz="2200" b="1" i="1" dirty="0" smtClean="0">
                <a:solidFill>
                  <a:srgbClr val="FFFF00"/>
                </a:solidFill>
              </a:rPr>
              <a:t>PhotoView 360</a:t>
            </a:r>
            <a:endParaRPr lang="en-US" sz="2200" b="1" i="1" dirty="0">
              <a:solidFill>
                <a:srgbClr val="FFFF00"/>
              </a:solidFill>
            </a:endParaRPr>
          </a:p>
        </p:txBody>
      </p:sp>
      <p:sp>
        <p:nvSpPr>
          <p:cNvPr id="7177" name="Text Box 9"/>
          <p:cNvSpPr txBox="1">
            <a:spLocks noChangeArrowheads="1"/>
          </p:cNvSpPr>
          <p:nvPr/>
        </p:nvSpPr>
        <p:spPr bwMode="auto">
          <a:xfrm>
            <a:off x="3138488" y="3952875"/>
            <a:ext cx="1728787"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pPr>
            <a:r>
              <a:rPr lang="en-US">
                <a:solidFill>
                  <a:srgbClr val="FFFF00"/>
                </a:solidFill>
              </a:rPr>
              <a:t>Check to load at start up</a:t>
            </a:r>
          </a:p>
        </p:txBody>
      </p:sp>
      <p:pic>
        <p:nvPicPr>
          <p:cNvPr id="7180" name="Picture 1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228109" y="1620983"/>
            <a:ext cx="5631543" cy="12337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81" name="Picture 13"/>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27710" y="1496292"/>
            <a:ext cx="3061855" cy="46966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3" name="Straight Arrow Connector 2"/>
          <p:cNvCxnSpPr/>
          <p:nvPr/>
        </p:nvCxnSpPr>
        <p:spPr>
          <a:xfrm flipH="1" flipV="1">
            <a:off x="2743200" y="2909455"/>
            <a:ext cx="817418" cy="955963"/>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7018276" y="1576327"/>
            <a:ext cx="787400" cy="506413"/>
          </a:xfrm>
          <a:prstGeom prst="ellipse">
            <a:avLst/>
          </a:prstGeom>
          <a:solidFill>
            <a:srgbClr val="FF0000">
              <a:alpha val="23137"/>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Rendering in SolidWorks</a:t>
            </a:r>
            <a:endParaRPr lang="en-US" b="1" i="1"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7</a:t>
            </a:fld>
            <a:endParaRPr lang="en-US"/>
          </a:p>
        </p:txBody>
      </p:sp>
      <p:pic>
        <p:nvPicPr>
          <p:cNvPr id="30722"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560779" y="1575460"/>
            <a:ext cx="2104571"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29"/>
          <p:cNvSpPr txBox="1">
            <a:spLocks noChangeArrowheads="1"/>
          </p:cNvSpPr>
          <p:nvPr/>
        </p:nvSpPr>
        <p:spPr bwMode="auto">
          <a:xfrm>
            <a:off x="450850" y="815975"/>
            <a:ext cx="2995613" cy="430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200" dirty="0">
                <a:solidFill>
                  <a:srgbClr val="FFFF00"/>
                </a:solidFill>
              </a:rPr>
              <a:t>Rendering </a:t>
            </a:r>
            <a:r>
              <a:rPr lang="en-US" sz="2200" dirty="0" smtClean="0">
                <a:solidFill>
                  <a:srgbClr val="FFFF00"/>
                </a:solidFill>
              </a:rPr>
              <a:t>Menu</a:t>
            </a:r>
            <a:endParaRPr lang="en-US" sz="2200" dirty="0">
              <a:solidFill>
                <a:srgbClr val="FFFF00"/>
              </a:solidFill>
            </a:endParaRPr>
          </a:p>
        </p:txBody>
      </p:sp>
      <p:grpSp>
        <p:nvGrpSpPr>
          <p:cNvPr id="10" name="Group 25"/>
          <p:cNvGrpSpPr>
            <a:grpSpLocks/>
          </p:cNvGrpSpPr>
          <p:nvPr/>
        </p:nvGrpSpPr>
        <p:grpSpPr bwMode="auto">
          <a:xfrm>
            <a:off x="301481" y="4685867"/>
            <a:ext cx="3743324" cy="1327150"/>
            <a:chOff x="3159" y="2399"/>
            <a:chExt cx="2358" cy="836"/>
          </a:xfrm>
        </p:grpSpPr>
        <p:sp>
          <p:nvSpPr>
            <p:cNvPr id="11" name="Text Box 13"/>
            <p:cNvSpPr txBox="1">
              <a:spLocks noChangeArrowheads="1"/>
            </p:cNvSpPr>
            <p:nvPr/>
          </p:nvSpPr>
          <p:spPr bwMode="auto">
            <a:xfrm>
              <a:off x="3159" y="2399"/>
              <a:ext cx="2358" cy="2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FontTx/>
                <a:buChar char="•"/>
              </a:pPr>
              <a:r>
                <a:rPr lang="en-US" dirty="0">
                  <a:solidFill>
                    <a:srgbClr val="FFFF00"/>
                  </a:solidFill>
                </a:rPr>
                <a:t>Apply </a:t>
              </a:r>
              <a:r>
                <a:rPr lang="en-US" dirty="0" smtClean="0">
                  <a:solidFill>
                    <a:srgbClr val="FFFF00"/>
                  </a:solidFill>
                </a:rPr>
                <a:t>Appearance (material)</a:t>
              </a:r>
              <a:endParaRPr lang="en-US" dirty="0">
                <a:solidFill>
                  <a:srgbClr val="FFFF00"/>
                </a:solidFill>
              </a:endParaRPr>
            </a:p>
          </p:txBody>
        </p:sp>
        <p:sp>
          <p:nvSpPr>
            <p:cNvPr id="12" name="Text Box 14"/>
            <p:cNvSpPr txBox="1">
              <a:spLocks noChangeArrowheads="1"/>
            </p:cNvSpPr>
            <p:nvPr/>
          </p:nvSpPr>
          <p:spPr bwMode="auto">
            <a:xfrm>
              <a:off x="3159" y="2710"/>
              <a:ext cx="2341"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FontTx/>
                <a:buChar char="•"/>
              </a:pPr>
              <a:r>
                <a:rPr lang="en-US" dirty="0">
                  <a:solidFill>
                    <a:srgbClr val="FFFF00"/>
                  </a:solidFill>
                </a:rPr>
                <a:t>Select </a:t>
              </a:r>
              <a:r>
                <a:rPr lang="en-US" dirty="0" smtClean="0">
                  <a:solidFill>
                    <a:srgbClr val="FFFF00"/>
                  </a:solidFill>
                </a:rPr>
                <a:t>Scene </a:t>
              </a:r>
              <a:r>
                <a:rPr lang="en-US" dirty="0">
                  <a:solidFill>
                    <a:srgbClr val="FFFF00"/>
                  </a:solidFill>
                </a:rPr>
                <a:t>or </a:t>
              </a:r>
              <a:r>
                <a:rPr lang="en-US" dirty="0" smtClean="0">
                  <a:solidFill>
                    <a:srgbClr val="FFFF00"/>
                  </a:solidFill>
                </a:rPr>
                <a:t>Environment</a:t>
              </a:r>
              <a:endParaRPr lang="en-US" dirty="0">
                <a:solidFill>
                  <a:srgbClr val="FFFF00"/>
                </a:solidFill>
              </a:endParaRPr>
            </a:p>
          </p:txBody>
        </p:sp>
        <p:sp>
          <p:nvSpPr>
            <p:cNvPr id="13" name="Text Box 15"/>
            <p:cNvSpPr txBox="1">
              <a:spLocks noChangeArrowheads="1"/>
            </p:cNvSpPr>
            <p:nvPr/>
          </p:nvSpPr>
          <p:spPr bwMode="auto">
            <a:xfrm>
              <a:off x="3159" y="3004"/>
              <a:ext cx="1974"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FontTx/>
                <a:buChar char="•"/>
              </a:pPr>
              <a:r>
                <a:rPr lang="en-US" dirty="0">
                  <a:solidFill>
                    <a:srgbClr val="FFFF00"/>
                  </a:solidFill>
                </a:rPr>
                <a:t>Choose </a:t>
              </a:r>
              <a:r>
                <a:rPr lang="en-US" dirty="0" smtClean="0">
                  <a:solidFill>
                    <a:srgbClr val="FFFF00"/>
                  </a:solidFill>
                </a:rPr>
                <a:t>Lighting</a:t>
              </a:r>
              <a:endParaRPr lang="en-US" dirty="0">
                <a:solidFill>
                  <a:srgbClr val="FFFF00"/>
                </a:solidFill>
              </a:endParaRPr>
            </a:p>
          </p:txBody>
        </p:sp>
      </p:grpSp>
      <p:grpSp>
        <p:nvGrpSpPr>
          <p:cNvPr id="20" name="Group 19"/>
          <p:cNvGrpSpPr/>
          <p:nvPr/>
        </p:nvGrpSpPr>
        <p:grpSpPr>
          <a:xfrm>
            <a:off x="6899563" y="595746"/>
            <a:ext cx="2036619" cy="5915890"/>
            <a:chOff x="6899563" y="595746"/>
            <a:chExt cx="2036619" cy="5915890"/>
          </a:xfrm>
        </p:grpSpPr>
        <p:pic>
          <p:nvPicPr>
            <p:cNvPr id="30725"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899563" y="1025236"/>
              <a:ext cx="1953491"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TextBox 17"/>
            <p:cNvSpPr txBox="1"/>
            <p:nvPr/>
          </p:nvSpPr>
          <p:spPr>
            <a:xfrm>
              <a:off x="6982691" y="595746"/>
              <a:ext cx="1953491" cy="369332"/>
            </a:xfrm>
            <a:prstGeom prst="rect">
              <a:avLst/>
            </a:prstGeom>
            <a:noFill/>
          </p:spPr>
          <p:txBody>
            <a:bodyPr wrap="square" rtlCol="0">
              <a:spAutoFit/>
            </a:bodyPr>
            <a:lstStyle/>
            <a:p>
              <a:r>
                <a:rPr lang="en-US" dirty="0" smtClean="0">
                  <a:solidFill>
                    <a:srgbClr val="FFFF00"/>
                  </a:solidFill>
                </a:rPr>
                <a:t>Select material</a:t>
              </a:r>
              <a:endParaRPr lang="en-US" dirty="0">
                <a:solidFill>
                  <a:srgbClr val="FFFF00"/>
                </a:solidFill>
              </a:endParaRPr>
            </a:p>
          </p:txBody>
        </p:sp>
      </p:grpSp>
      <p:grpSp>
        <p:nvGrpSpPr>
          <p:cNvPr id="16" name="Group 15"/>
          <p:cNvGrpSpPr/>
          <p:nvPr/>
        </p:nvGrpSpPr>
        <p:grpSpPr>
          <a:xfrm>
            <a:off x="1898073" y="912420"/>
            <a:ext cx="4351646" cy="5718629"/>
            <a:chOff x="1898073" y="912420"/>
            <a:chExt cx="4351646" cy="5718629"/>
          </a:xfrm>
        </p:grpSpPr>
        <p:pic>
          <p:nvPicPr>
            <p:cNvPr id="9"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4217719" y="912420"/>
              <a:ext cx="2032000" cy="57186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4" name="Group 13"/>
            <p:cNvGrpSpPr/>
            <p:nvPr/>
          </p:nvGrpSpPr>
          <p:grpSpPr>
            <a:xfrm>
              <a:off x="1898073" y="1427020"/>
              <a:ext cx="2715490" cy="1494395"/>
              <a:chOff x="1898073" y="1427020"/>
              <a:chExt cx="2715490" cy="1494395"/>
            </a:xfrm>
          </p:grpSpPr>
          <p:sp>
            <p:nvSpPr>
              <p:cNvPr id="19" name="Text Box 13"/>
              <p:cNvSpPr txBox="1">
                <a:spLocks noChangeArrowheads="1"/>
              </p:cNvSpPr>
              <p:nvPr/>
            </p:nvSpPr>
            <p:spPr bwMode="auto">
              <a:xfrm>
                <a:off x="2365808" y="1998085"/>
                <a:ext cx="2247755"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spcBef>
                    <a:spcPct val="50000"/>
                  </a:spcBef>
                  <a:buFontTx/>
                  <a:buChar char="•"/>
                </a:pPr>
                <a:r>
                  <a:rPr lang="en-US" dirty="0" smtClean="0">
                    <a:solidFill>
                      <a:srgbClr val="FFFF00"/>
                    </a:solidFill>
                  </a:rPr>
                  <a:t>Choose appearance (material)</a:t>
                </a:r>
                <a:endParaRPr lang="en-US" dirty="0">
                  <a:solidFill>
                    <a:srgbClr val="FFFF00"/>
                  </a:solidFill>
                </a:endParaRPr>
              </a:p>
            </p:txBody>
          </p:sp>
          <p:cxnSp>
            <p:nvCxnSpPr>
              <p:cNvPr id="15" name="Straight Arrow Connector 14"/>
              <p:cNvCxnSpPr/>
              <p:nvPr/>
            </p:nvCxnSpPr>
            <p:spPr>
              <a:xfrm flipV="1">
                <a:off x="1898073" y="1427020"/>
                <a:ext cx="2563091" cy="637307"/>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pic>
        <p:nvPicPr>
          <p:cNvPr id="30724" name="Picture 4"/>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4292930" y="1126836"/>
            <a:ext cx="1857829" cy="27794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062664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0724"/>
                                        </p:tgtEl>
                                        <p:attrNameLst>
                                          <p:attrName>style.visibility</p:attrName>
                                        </p:attrNameLst>
                                      </p:cBhvr>
                                      <p:to>
                                        <p:strVal val="visible"/>
                                      </p:to>
                                    </p:set>
                                    <p:animEffect transition="in" filter="fade">
                                      <p:cBhvr>
                                        <p:cTn id="17" dur="500"/>
                                        <p:tgtEl>
                                          <p:spTgt spid="30724"/>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fade">
                                      <p:cBhvr>
                                        <p:cTn id="22" dur="1000"/>
                                        <p:tgtEl>
                                          <p:spTgt spid="20"/>
                                        </p:tgtEl>
                                      </p:cBhvr>
                                    </p:animEffect>
                                    <p:anim calcmode="lin" valueType="num">
                                      <p:cBhvr>
                                        <p:cTn id="23" dur="1000" fill="hold"/>
                                        <p:tgtEl>
                                          <p:spTgt spid="20"/>
                                        </p:tgtEl>
                                        <p:attrNameLst>
                                          <p:attrName>ppt_x</p:attrName>
                                        </p:attrNameLst>
                                      </p:cBhvr>
                                      <p:tavLst>
                                        <p:tav tm="0">
                                          <p:val>
                                            <p:strVal val="#ppt_x"/>
                                          </p:val>
                                        </p:tav>
                                        <p:tav tm="100000">
                                          <p:val>
                                            <p:strVal val="#ppt_x"/>
                                          </p:val>
                                        </p:tav>
                                      </p:tavLst>
                                    </p:anim>
                                    <p:anim calcmode="lin" valueType="num">
                                      <p:cBhvr>
                                        <p:cTn id="24"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Rendering - Appearance</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8</a:t>
            </a:fld>
            <a:endParaRPr lang="en-US"/>
          </a:p>
        </p:txBody>
      </p:sp>
      <p:pic>
        <p:nvPicPr>
          <p:cNvPr id="31746"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3499922" y="1025237"/>
            <a:ext cx="3306155" cy="26185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7" name="Group 6"/>
          <p:cNvGrpSpPr/>
          <p:nvPr/>
        </p:nvGrpSpPr>
        <p:grpSpPr>
          <a:xfrm>
            <a:off x="6899563" y="595746"/>
            <a:ext cx="2036619" cy="5915890"/>
            <a:chOff x="6899563" y="595746"/>
            <a:chExt cx="2036619" cy="5915890"/>
          </a:xfrm>
        </p:grpSpPr>
        <p:pic>
          <p:nvPicPr>
            <p:cNvPr id="8" name="Picture 5"/>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a:stretch/>
          </p:blipFill>
          <p:spPr bwMode="auto">
            <a:xfrm>
              <a:off x="6899563" y="1025236"/>
              <a:ext cx="1953491" cy="548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6982691" y="595746"/>
              <a:ext cx="1953491" cy="369332"/>
            </a:xfrm>
            <a:prstGeom prst="rect">
              <a:avLst/>
            </a:prstGeom>
            <a:noFill/>
          </p:spPr>
          <p:txBody>
            <a:bodyPr wrap="square" rtlCol="0">
              <a:spAutoFit/>
            </a:bodyPr>
            <a:lstStyle/>
            <a:p>
              <a:r>
                <a:rPr lang="en-US" dirty="0" smtClean="0">
                  <a:solidFill>
                    <a:srgbClr val="FFFF00"/>
                  </a:solidFill>
                </a:rPr>
                <a:t>Select material</a:t>
              </a:r>
              <a:endParaRPr lang="en-US" dirty="0">
                <a:solidFill>
                  <a:srgbClr val="FFFF00"/>
                </a:solidFill>
              </a:endParaRPr>
            </a:p>
          </p:txBody>
        </p:sp>
      </p:grpSp>
      <p:sp>
        <p:nvSpPr>
          <p:cNvPr id="10" name="TextBox 9"/>
          <p:cNvSpPr txBox="1"/>
          <p:nvPr/>
        </p:nvSpPr>
        <p:spPr>
          <a:xfrm>
            <a:off x="4031672" y="3616038"/>
            <a:ext cx="1953491" cy="369332"/>
          </a:xfrm>
          <a:prstGeom prst="rect">
            <a:avLst/>
          </a:prstGeom>
          <a:noFill/>
        </p:spPr>
        <p:txBody>
          <a:bodyPr wrap="square" rtlCol="0">
            <a:spAutoFit/>
          </a:bodyPr>
          <a:lstStyle/>
          <a:p>
            <a:r>
              <a:rPr lang="en-US" dirty="0" smtClean="0">
                <a:solidFill>
                  <a:srgbClr val="FFFF00"/>
                </a:solidFill>
              </a:rPr>
              <a:t>Drag and drop</a:t>
            </a:r>
            <a:endParaRPr lang="en-US" dirty="0">
              <a:solidFill>
                <a:srgbClr val="FFFF00"/>
              </a:solidFill>
            </a:endParaRPr>
          </a:p>
        </p:txBody>
      </p:sp>
      <p:cxnSp>
        <p:nvCxnSpPr>
          <p:cNvPr id="11" name="Straight Arrow Connector 10"/>
          <p:cNvCxnSpPr/>
          <p:nvPr/>
        </p:nvCxnSpPr>
        <p:spPr>
          <a:xfrm flipH="1" flipV="1">
            <a:off x="5486400" y="3006436"/>
            <a:ext cx="1704109" cy="2396838"/>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pic>
        <p:nvPicPr>
          <p:cNvPr id="15"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a:stretch/>
        </p:blipFill>
        <p:spPr bwMode="auto">
          <a:xfrm>
            <a:off x="3020291" y="4176157"/>
            <a:ext cx="3103418" cy="2541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19" name="Group 18"/>
          <p:cNvGrpSpPr/>
          <p:nvPr/>
        </p:nvGrpSpPr>
        <p:grpSpPr>
          <a:xfrm>
            <a:off x="166253" y="540326"/>
            <a:ext cx="3463637" cy="5886863"/>
            <a:chOff x="166253" y="540326"/>
            <a:chExt cx="3463637" cy="5886863"/>
          </a:xfrm>
        </p:grpSpPr>
        <p:pic>
          <p:nvPicPr>
            <p:cNvPr id="31747"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a:stretch/>
          </p:blipFill>
          <p:spPr bwMode="auto">
            <a:xfrm>
              <a:off x="374073" y="1525978"/>
              <a:ext cx="2154711" cy="49012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6" name="TextBox 15"/>
            <p:cNvSpPr txBox="1"/>
            <p:nvPr/>
          </p:nvSpPr>
          <p:spPr>
            <a:xfrm>
              <a:off x="166253" y="540326"/>
              <a:ext cx="3463637" cy="923330"/>
            </a:xfrm>
            <a:prstGeom prst="rect">
              <a:avLst/>
            </a:prstGeom>
            <a:noFill/>
          </p:spPr>
          <p:txBody>
            <a:bodyPr wrap="square" rtlCol="0">
              <a:spAutoFit/>
            </a:bodyPr>
            <a:lstStyle/>
            <a:p>
              <a:r>
                <a:rPr lang="en-US" dirty="0" smtClean="0">
                  <a:solidFill>
                    <a:srgbClr val="FFFF00"/>
                  </a:solidFill>
                </a:rPr>
                <a:t>The selection applies to the part by default. Surface, face and feature can also be selected </a:t>
              </a:r>
              <a:endParaRPr lang="en-US" dirty="0">
                <a:solidFill>
                  <a:srgbClr val="FFFF00"/>
                </a:solidFill>
              </a:endParaRPr>
            </a:p>
          </p:txBody>
        </p:sp>
        <p:cxnSp>
          <p:nvCxnSpPr>
            <p:cNvPr id="14" name="Straight Arrow Connector 13"/>
            <p:cNvCxnSpPr>
              <a:stCxn id="16" idx="2"/>
            </p:cNvCxnSpPr>
            <p:nvPr/>
          </p:nvCxnSpPr>
          <p:spPr>
            <a:xfrm flipH="1">
              <a:off x="1149927" y="1463656"/>
              <a:ext cx="748145" cy="206925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450975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Rendering – Surface Finish</a:t>
            </a:r>
            <a:endParaRPr lang="en-US" dirty="0"/>
          </a:p>
        </p:txBody>
      </p:sp>
      <p:sp>
        <p:nvSpPr>
          <p:cNvPr id="3" name="Date Placeholder 2"/>
          <p:cNvSpPr>
            <a:spLocks noGrp="1"/>
          </p:cNvSpPr>
          <p:nvPr>
            <p:ph type="dt" sz="half" idx="10"/>
          </p:nvPr>
        </p:nvSpPr>
        <p:spPr/>
        <p:txBody>
          <a:bodyPr/>
          <a:lstStyle/>
          <a:p>
            <a:pPr>
              <a:defRPr/>
            </a:pPr>
            <a:r>
              <a:rPr lang="en-US" smtClean="0"/>
              <a:t>Ken Youssefi</a:t>
            </a:r>
            <a:endParaRPr lang="en-US"/>
          </a:p>
        </p:txBody>
      </p:sp>
      <p:sp>
        <p:nvSpPr>
          <p:cNvPr id="4" name="Footer Placeholder 3"/>
          <p:cNvSpPr>
            <a:spLocks noGrp="1"/>
          </p:cNvSpPr>
          <p:nvPr>
            <p:ph type="ftr" sz="quarter" idx="11"/>
          </p:nvPr>
        </p:nvSpPr>
        <p:spPr/>
        <p:txBody>
          <a:bodyPr/>
          <a:lstStyle/>
          <a:p>
            <a:pPr>
              <a:defRPr/>
            </a:pPr>
            <a:r>
              <a:rPr lang="en-US" smtClean="0"/>
              <a:t>Introduction to Engineering – E 10</a:t>
            </a:r>
            <a:endParaRPr lang="en-US" dirty="0"/>
          </a:p>
        </p:txBody>
      </p:sp>
      <p:sp>
        <p:nvSpPr>
          <p:cNvPr id="5" name="Slide Number Placeholder 4"/>
          <p:cNvSpPr>
            <a:spLocks noGrp="1"/>
          </p:cNvSpPr>
          <p:nvPr>
            <p:ph type="sldNum" sz="quarter" idx="12"/>
          </p:nvPr>
        </p:nvSpPr>
        <p:spPr/>
        <p:txBody>
          <a:bodyPr/>
          <a:lstStyle/>
          <a:p>
            <a:pPr>
              <a:defRPr/>
            </a:pPr>
            <a:fld id="{F981F18A-8954-4753-B611-6D45534C4595}" type="slidenum">
              <a:rPr lang="en-US" smtClean="0"/>
              <a:pPr>
                <a:defRPr/>
              </a:pPr>
              <a:t>9</a:t>
            </a:fld>
            <a:endParaRPr lang="en-US"/>
          </a:p>
        </p:txBody>
      </p:sp>
      <p:pic>
        <p:nvPicPr>
          <p:cNvPr id="32770"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a:stretch/>
        </p:blipFill>
        <p:spPr bwMode="auto">
          <a:xfrm>
            <a:off x="1008742" y="1165762"/>
            <a:ext cx="7692571" cy="52211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3671455" y="1607127"/>
            <a:ext cx="3879272" cy="923330"/>
          </a:xfrm>
          <a:prstGeom prst="rect">
            <a:avLst/>
          </a:prstGeom>
          <a:noFill/>
        </p:spPr>
        <p:txBody>
          <a:bodyPr wrap="square" rtlCol="0">
            <a:spAutoFit/>
          </a:bodyPr>
          <a:lstStyle/>
          <a:p>
            <a:r>
              <a:rPr lang="en-US" dirty="0" smtClean="0"/>
              <a:t>To assign a surface finish: select Advance option and choose a surface finish</a:t>
            </a:r>
            <a:endParaRPr lang="en-US" dirty="0"/>
          </a:p>
        </p:txBody>
      </p:sp>
      <p:cxnSp>
        <p:nvCxnSpPr>
          <p:cNvPr id="8" name="Straight Arrow Connector 7"/>
          <p:cNvCxnSpPr/>
          <p:nvPr/>
        </p:nvCxnSpPr>
        <p:spPr>
          <a:xfrm flipH="1">
            <a:off x="2784764" y="1801091"/>
            <a:ext cx="665018" cy="96982"/>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H="1">
            <a:off x="2286000" y="2576945"/>
            <a:ext cx="1828800" cy="78971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7118397"/>
      </p:ext>
    </p:extLst>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563</Words>
  <Application>Microsoft Office PowerPoint</Application>
  <PresentationFormat>On-screen Show (4:3)</PresentationFormat>
  <Paragraphs>106</Paragraphs>
  <Slides>20</Slides>
  <Notes>0</Notes>
  <HiddenSlides>0</HiddenSlides>
  <MMClips>0</MMClips>
  <ScaleCrop>false</ScaleCrop>
  <HeadingPairs>
    <vt:vector size="4" baseType="variant">
      <vt:variant>
        <vt:lpstr>Theme</vt:lpstr>
      </vt:variant>
      <vt:variant>
        <vt:i4>1</vt:i4>
      </vt:variant>
      <vt:variant>
        <vt:lpstr>Slide Titles</vt:lpstr>
      </vt:variant>
      <vt:variant>
        <vt:i4>20</vt:i4>
      </vt:variant>
    </vt:vector>
  </HeadingPairs>
  <TitlesOfParts>
    <vt:vector size="21" baseType="lpstr">
      <vt:lpstr>Default Design</vt:lpstr>
      <vt:lpstr>PowerPoint Presentation</vt:lpstr>
      <vt:lpstr>PowerPoint Presentation</vt:lpstr>
      <vt:lpstr>PowerPoint Presentation</vt:lpstr>
      <vt:lpstr>PowerPoint Presentation</vt:lpstr>
      <vt:lpstr>PowerPoint Presentation</vt:lpstr>
      <vt:lpstr>PhotoView 360</vt:lpstr>
      <vt:lpstr>Rendering in SolidWorks</vt:lpstr>
      <vt:lpstr>Rendering - Appearance</vt:lpstr>
      <vt:lpstr>Rendering – Surface Finish</vt:lpstr>
      <vt:lpstr>Rendering – Scene (background)</vt:lpstr>
      <vt:lpstr>Rendering</vt:lpstr>
      <vt:lpstr>Rendering - Background</vt:lpstr>
      <vt:lpstr>PowerPoint Presentation</vt:lpstr>
      <vt:lpstr>Rendering - Lights</vt:lpstr>
      <vt:lpstr>Rendering - Lights</vt:lpstr>
      <vt:lpstr>Rendering – Lights</vt:lpstr>
      <vt:lpstr>Previewing Renders</vt:lpstr>
      <vt:lpstr>PowerPoint Presentation</vt:lpstr>
      <vt:lpstr>Render Image Size and Format</vt:lpstr>
      <vt:lpstr>Final Render</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2014-09-12T06:05:43Z</dcterms:created>
  <dcterms:modified xsi:type="dcterms:W3CDTF">2014-09-12T06:36:12Z</dcterms:modified>
</cp:coreProperties>
</file>