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68" r:id="rId2"/>
    <p:sldId id="256" r:id="rId3"/>
    <p:sldId id="269" r:id="rId4"/>
    <p:sldId id="257" r:id="rId5"/>
    <p:sldId id="259" r:id="rId6"/>
    <p:sldId id="270" r:id="rId7"/>
    <p:sldId id="271" r:id="rId8"/>
    <p:sldId id="272" r:id="rId9"/>
    <p:sldId id="260" r:id="rId10"/>
    <p:sldId id="261" r:id="rId11"/>
    <p:sldId id="262" r:id="rId12"/>
    <p:sldId id="263" r:id="rId13"/>
    <p:sldId id="264" r:id="rId14"/>
    <p:sldId id="266" r:id="rId15"/>
    <p:sldId id="267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00"/>
    <a:srgbClr val="FF0000"/>
    <a:srgbClr val="0000FF"/>
    <a:srgbClr val="4F81BD"/>
    <a:srgbClr val="C0504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46F165-07CC-40F0-93C4-956ED29F1401}" type="datetimeFigureOut">
              <a:rPr lang="en-US" smtClean="0"/>
              <a:t>9/11/2014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4E7A6-F859-4B7E-8537-28C036140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075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89700"/>
            <a:ext cx="2133600" cy="23177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3500"/>
            <a:ext cx="2895600" cy="307975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41362"/>
          </a:xfrm>
        </p:spPr>
        <p:txBody>
          <a:bodyPr/>
          <a:lstStyle>
            <a:lvl1pPr>
              <a:defRPr sz="2800"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SolidWorks</a:t>
            </a:r>
            <a:endParaRPr lang="en-US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18" y="1094508"/>
            <a:ext cx="8763281" cy="492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93273" y="484909"/>
            <a:ext cx="1440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Select </a:t>
            </a:r>
            <a:r>
              <a:rPr lang="en-US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File</a:t>
            </a:r>
            <a:endParaRPr lang="en-US" sz="20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191491" y="831273"/>
            <a:ext cx="401782" cy="31865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3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80" y="820211"/>
            <a:ext cx="7196903" cy="573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437652" y="2212912"/>
            <a:ext cx="1997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Select Features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1595423" y="1847790"/>
            <a:ext cx="1800665" cy="5236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72" y="253224"/>
            <a:ext cx="9192902" cy="635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67089" y="2771335"/>
            <a:ext cx="1730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thickness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 flipV="1">
            <a:off x="2940148" y="3024553"/>
            <a:ext cx="900332" cy="78779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74" y="2757267"/>
            <a:ext cx="1828800" cy="125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900" y="1885059"/>
            <a:ext cx="5580631" cy="471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038279" y="1535510"/>
            <a:ext cx="2264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00FF"/>
                </a:solidFill>
              </a:rPr>
              <a:t>Extrusion</a:t>
            </a:r>
            <a:r>
              <a:rPr lang="en-US" sz="2400" dirty="0" smtClean="0">
                <a:solidFill>
                  <a:srgbClr val="0000FF"/>
                </a:solidFill>
              </a:rPr>
              <a:t>, select </a:t>
            </a:r>
            <a:r>
              <a:rPr lang="en-US" sz="2400" b="1" i="1" dirty="0" smtClean="0">
                <a:solidFill>
                  <a:srgbClr val="0000FF"/>
                </a:solidFill>
              </a:rPr>
              <a:t>Blind</a:t>
            </a:r>
            <a:r>
              <a:rPr lang="en-US" sz="2400" dirty="0" smtClean="0">
                <a:solidFill>
                  <a:srgbClr val="0000FF"/>
                </a:solidFill>
              </a:rPr>
              <a:t> and assign a thickness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6586"/>
            <a:ext cx="8918917" cy="567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6947" y="3995225"/>
            <a:ext cx="1631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Thin feature in Extrusion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181686" y="4797083"/>
            <a:ext cx="787791" cy="7596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60619" y="2632363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Thickness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743200" y="2923309"/>
            <a:ext cx="789709" cy="8451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826327" y="152400"/>
            <a:ext cx="43503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FF9900"/>
                </a:solidFill>
              </a:rPr>
              <a:t>Hollowing out as you Extrude</a:t>
            </a:r>
            <a:endParaRPr lang="en-US" sz="2200" b="1" i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59"/>
            <a:ext cx="9144000" cy="610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298744" y="1771890"/>
            <a:ext cx="4194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00FF"/>
                </a:solidFill>
              </a:rPr>
              <a:t>Revolve, </a:t>
            </a:r>
            <a:r>
              <a:rPr lang="en-US" sz="2400" dirty="0" smtClean="0">
                <a:solidFill>
                  <a:srgbClr val="0000FF"/>
                </a:solidFill>
              </a:rPr>
              <a:t>select axis of rotation and amount of rotation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2997" y="2445226"/>
            <a:ext cx="1547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a line to revolve about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6506308" y="3003453"/>
            <a:ext cx="1209822" cy="11394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31520" y="717452"/>
            <a:ext cx="562708" cy="548640"/>
          </a:xfrm>
          <a:prstGeom prst="rect">
            <a:avLst/>
          </a:prstGeom>
          <a:solidFill>
            <a:srgbClr val="C0504D">
              <a:alpha val="2509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63371" y="4178105"/>
            <a:ext cx="1786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Select the Revolve option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10" name="Straight Arrow Connector 9"/>
          <p:cNvCxnSpPr>
            <a:endCxn id="7" idx="2"/>
          </p:cNvCxnSpPr>
          <p:nvPr/>
        </p:nvCxnSpPr>
        <p:spPr>
          <a:xfrm rot="16200000" flipV="1">
            <a:off x="14068" y="2264899"/>
            <a:ext cx="3179299" cy="11816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52" y="2518117"/>
            <a:ext cx="5176911" cy="3854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37" y="182880"/>
            <a:ext cx="6589486" cy="62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430128" y="1308295"/>
            <a:ext cx="25181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To make a hole at the top, select Sketch, select top surface and draw a circle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13" y="675249"/>
            <a:ext cx="6720114" cy="5542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289454" y="2025745"/>
            <a:ext cx="2082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Select Extruded Cut option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4023360" y="1505242"/>
            <a:ext cx="1505243" cy="6049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819" y="2700997"/>
            <a:ext cx="3883098" cy="278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F</a:t>
            </a:r>
            <a:r>
              <a:rPr lang="en-US" b="1" i="1" dirty="0" smtClean="0"/>
              <a:t>eatures</a:t>
            </a:r>
            <a:endParaRPr lang="en-US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8544" y="1482430"/>
            <a:ext cx="8764623" cy="164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6364" y="831273"/>
            <a:ext cx="2479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Feature Menu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21673" y="1953485"/>
            <a:ext cx="6220691" cy="2321149"/>
            <a:chOff x="221673" y="2133600"/>
            <a:chExt cx="6220691" cy="2321149"/>
          </a:xfrm>
        </p:grpSpPr>
        <p:sp>
          <p:nvSpPr>
            <p:cNvPr id="10" name="TextBox 9"/>
            <p:cNvSpPr txBox="1"/>
            <p:nvPr/>
          </p:nvSpPr>
          <p:spPr>
            <a:xfrm>
              <a:off x="1233055" y="3685308"/>
              <a:ext cx="37407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solidFill>
                    <a:srgbClr val="FFC000"/>
                  </a:solidFill>
                </a:rPr>
                <a:t>Solid making commands, a two dimensional sketch is needed</a:t>
              </a:r>
              <a:endParaRPr lang="en-US" sz="2200" dirty="0">
                <a:solidFill>
                  <a:srgbClr val="FFC00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1673" y="2133600"/>
              <a:ext cx="6220691" cy="817418"/>
            </a:xfrm>
            <a:prstGeom prst="rect">
              <a:avLst/>
            </a:prstGeom>
            <a:solidFill>
              <a:srgbClr val="FF9900">
                <a:alpha val="30196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28252" y="4779818"/>
            <a:ext cx="8091056" cy="1657816"/>
            <a:chOff x="928252" y="4779818"/>
            <a:chExt cx="8091056" cy="1657816"/>
          </a:xfrm>
        </p:grpSpPr>
        <p:grpSp>
          <p:nvGrpSpPr>
            <p:cNvPr id="30" name="Group 29"/>
            <p:cNvGrpSpPr/>
            <p:nvPr/>
          </p:nvGrpSpPr>
          <p:grpSpPr>
            <a:xfrm>
              <a:off x="928254" y="4779818"/>
              <a:ext cx="3269668" cy="729557"/>
              <a:chOff x="928254" y="4779818"/>
              <a:chExt cx="3269668" cy="729557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928254" y="4779818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Extrude – create (unite or join)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942104" y="5140043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Extrude – cut (subtract)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928252" y="5708077"/>
              <a:ext cx="3269668" cy="729557"/>
              <a:chOff x="928252" y="5708077"/>
              <a:chExt cx="3269668" cy="729557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928252" y="5708077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Revolve– create (unite or join)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942102" y="6068302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Revolve – cut (subtract)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</p:grpSp>
        <p:grpSp>
          <p:nvGrpSpPr>
            <p:cNvPr id="3072" name="Group 3071"/>
            <p:cNvGrpSpPr/>
            <p:nvPr/>
          </p:nvGrpSpPr>
          <p:grpSpPr>
            <a:xfrm>
              <a:off x="4558145" y="4779818"/>
              <a:ext cx="3269668" cy="729557"/>
              <a:chOff x="4558145" y="4849090"/>
              <a:chExt cx="3269668" cy="729557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558145" y="4849090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Sweep – create (unite or join)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571995" y="5209315"/>
                <a:ext cx="325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Sweep – cut (subtract)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</p:grpSp>
        <p:grpSp>
          <p:nvGrpSpPr>
            <p:cNvPr id="3073" name="Group 3072"/>
            <p:cNvGrpSpPr/>
            <p:nvPr/>
          </p:nvGrpSpPr>
          <p:grpSpPr>
            <a:xfrm>
              <a:off x="4544289" y="5708077"/>
              <a:ext cx="4475019" cy="729557"/>
              <a:chOff x="4544289" y="5818909"/>
              <a:chExt cx="4475019" cy="72955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544289" y="5818909"/>
                <a:ext cx="4475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Loft (sweep and blend)– create (unite or join)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558139" y="6179134"/>
                <a:ext cx="42533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C000"/>
                    </a:solidFill>
                  </a:rPr>
                  <a:t>Loft (sweep and blend – cut (subtract)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865418" y="568036"/>
            <a:ext cx="5430987" cy="3637327"/>
            <a:chOff x="3865418" y="568036"/>
            <a:chExt cx="5430987" cy="3637327"/>
          </a:xfrm>
        </p:grpSpPr>
        <p:grpSp>
          <p:nvGrpSpPr>
            <p:cNvPr id="12" name="Group 11"/>
            <p:cNvGrpSpPr/>
            <p:nvPr/>
          </p:nvGrpSpPr>
          <p:grpSpPr>
            <a:xfrm>
              <a:off x="6442364" y="1967340"/>
              <a:ext cx="2479963" cy="2238023"/>
              <a:chOff x="6442364" y="2147455"/>
              <a:chExt cx="2479963" cy="223802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442364" y="3616037"/>
                <a:ext cx="24799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FF00"/>
                    </a:solidFill>
                  </a:rPr>
                  <a:t>Applied features, no need for a sketch</a:t>
                </a:r>
                <a:endParaRPr lang="en-US" sz="22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456218" y="2147455"/>
                <a:ext cx="2438400" cy="845127"/>
              </a:xfrm>
              <a:prstGeom prst="rect">
                <a:avLst/>
              </a:prstGeom>
              <a:solidFill>
                <a:srgbClr val="FFFF00">
                  <a:alpha val="30196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>
            <a:xfrm>
              <a:off x="4322618" y="1052945"/>
              <a:ext cx="2299855" cy="9698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865418" y="568036"/>
              <a:ext cx="247996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solidFill>
                    <a:srgbClr val="FFFF00"/>
                  </a:solidFill>
                </a:rPr>
                <a:t>Fillet (round edges)</a:t>
              </a:r>
              <a:endParaRPr lang="en-US" sz="2200" dirty="0">
                <a:solidFill>
                  <a:srgbClr val="FFFF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791205" y="955963"/>
              <a:ext cx="35052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solidFill>
                    <a:srgbClr val="FFFF00"/>
                  </a:solidFill>
                </a:rPr>
                <a:t>Pattern (circular and linear)</a:t>
              </a:r>
              <a:endParaRPr lang="en-US" sz="2200" dirty="0">
                <a:solidFill>
                  <a:srgbClr val="FFFF00"/>
                </a:solidFill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6109855" y="1316182"/>
              <a:ext cx="997524" cy="63731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591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95022"/>
            <a:ext cx="8229600" cy="741362"/>
          </a:xfrm>
        </p:spPr>
        <p:txBody>
          <a:bodyPr/>
          <a:lstStyle/>
          <a:p>
            <a:r>
              <a:rPr lang="en-US" b="1" i="1" dirty="0" smtClean="0"/>
              <a:t>Display Menu</a:t>
            </a:r>
            <a:endParaRPr lang="en-US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5069" y="2130961"/>
            <a:ext cx="6528325" cy="696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092534" y="4623458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Wireframe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2534" y="3215572"/>
            <a:ext cx="1524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Shaded view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2534" y="2809174"/>
            <a:ext cx="3151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Shaded view with edges shown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92534" y="4173516"/>
            <a:ext cx="386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Solid with hidden lines shown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92534" y="3680030"/>
            <a:ext cx="2353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Solid not shaded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07819" y="1163781"/>
            <a:ext cx="1953491" cy="1187533"/>
            <a:chOff x="207819" y="1163781"/>
            <a:chExt cx="1953491" cy="1187533"/>
          </a:xfrm>
        </p:grpSpPr>
        <p:sp>
          <p:nvSpPr>
            <p:cNvPr id="6" name="TextBox 5"/>
            <p:cNvSpPr txBox="1"/>
            <p:nvPr/>
          </p:nvSpPr>
          <p:spPr>
            <a:xfrm>
              <a:off x="207819" y="1163781"/>
              <a:ext cx="19534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Zooms the model to fit the screen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1" name="Straight Arrow Connector 10"/>
            <p:cNvCxnSpPr>
              <a:stCxn id="6" idx="2"/>
            </p:cNvCxnSpPr>
            <p:nvPr/>
          </p:nvCxnSpPr>
          <p:spPr>
            <a:xfrm>
              <a:off x="1184565" y="1810112"/>
              <a:ext cx="600692" cy="54120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665018" y="2627086"/>
            <a:ext cx="1953491" cy="1510498"/>
            <a:chOff x="665018" y="2627086"/>
            <a:chExt cx="1953491" cy="1510498"/>
          </a:xfrm>
        </p:grpSpPr>
        <p:sp>
          <p:nvSpPr>
            <p:cNvPr id="8" name="TextBox 7"/>
            <p:cNvSpPr txBox="1"/>
            <p:nvPr/>
          </p:nvSpPr>
          <p:spPr>
            <a:xfrm>
              <a:off x="665018" y="3214254"/>
              <a:ext cx="19534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Zooms to a specified area by opening a window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1756229" y="2627086"/>
              <a:ext cx="580571" cy="609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2753756" y="1027875"/>
            <a:ext cx="1953491" cy="1308925"/>
            <a:chOff x="2753756" y="1027875"/>
            <a:chExt cx="1953491" cy="1308925"/>
          </a:xfrm>
        </p:grpSpPr>
        <p:sp>
          <p:nvSpPr>
            <p:cNvPr id="9" name="TextBox 8"/>
            <p:cNvSpPr txBox="1"/>
            <p:nvPr/>
          </p:nvSpPr>
          <p:spPr>
            <a:xfrm>
              <a:off x="2753756" y="1027875"/>
              <a:ext cx="19534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Displays the previous view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815771" y="1741714"/>
              <a:ext cx="537029" cy="59508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784763" y="2656114"/>
            <a:ext cx="1524001" cy="1481562"/>
            <a:chOff x="2784763" y="2656114"/>
            <a:chExt cx="1524001" cy="1481562"/>
          </a:xfrm>
        </p:grpSpPr>
        <p:sp>
          <p:nvSpPr>
            <p:cNvPr id="10" name="TextBox 9"/>
            <p:cNvSpPr txBox="1"/>
            <p:nvPr/>
          </p:nvSpPr>
          <p:spPr>
            <a:xfrm>
              <a:off x="2784763" y="3491345"/>
              <a:ext cx="1524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Scrolls the view, Pan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V="1">
              <a:off x="2989943" y="2656114"/>
              <a:ext cx="290286" cy="8128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368804" y="1306945"/>
            <a:ext cx="1848589" cy="4008906"/>
            <a:chOff x="4368804" y="1306945"/>
            <a:chExt cx="1848589" cy="4008906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368804" y="2238843"/>
              <a:ext cx="696681" cy="3077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4693392" y="1306945"/>
              <a:ext cx="15240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Display style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H="1">
              <a:off x="4818743" y="1770743"/>
              <a:ext cx="435428" cy="52251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1059543" y="5689600"/>
            <a:ext cx="7126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solidFill>
                  <a:srgbClr val="FF9900"/>
                </a:solidFill>
              </a:rPr>
              <a:t>To rotate the model on the screen</a:t>
            </a:r>
            <a:r>
              <a:rPr lang="en-US" sz="2200" b="1" dirty="0" smtClean="0">
                <a:solidFill>
                  <a:srgbClr val="FF9900"/>
                </a:solidFill>
              </a:rPr>
              <a:t>: </a:t>
            </a:r>
            <a:r>
              <a:rPr lang="en-US" sz="2200" b="1" dirty="0" smtClean="0">
                <a:solidFill>
                  <a:srgbClr val="FFC000"/>
                </a:solidFill>
              </a:rPr>
              <a:t>hold the middle mouse button down and move the mouse</a:t>
            </a:r>
            <a:endParaRPr lang="en-US" sz="2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9090" y="699654"/>
            <a:ext cx="5915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Select File 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 New  Part </a:t>
            </a:r>
            <a:r>
              <a:rPr lang="en-US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(already selected</a:t>
            </a:r>
            <a:r>
              <a:rPr lang="en-US" sz="2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endParaRPr lang="en-US" sz="24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Part Modeling</a:t>
            </a:r>
            <a:endParaRPr lang="en-US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58686" y="1454728"/>
            <a:ext cx="6356335" cy="415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Sketcher Layout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0774" y="900575"/>
            <a:ext cx="8897257" cy="583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62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5651" y="0"/>
            <a:ext cx="8423564" cy="6633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50" y="67992"/>
            <a:ext cx="13239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86559" y="1704110"/>
            <a:ext cx="231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Select </a:t>
            </a:r>
            <a:r>
              <a:rPr lang="en-US" b="1" i="1" dirty="0" smtClean="0">
                <a:solidFill>
                  <a:srgbClr val="FF0000"/>
                </a:solidFill>
              </a:rPr>
              <a:t>Sketch</a:t>
            </a:r>
            <a:r>
              <a:rPr lang="en-US" dirty="0" smtClean="0">
                <a:solidFill>
                  <a:srgbClr val="FF0000"/>
                </a:solidFill>
              </a:rPr>
              <a:t> and choose </a:t>
            </a:r>
            <a:r>
              <a:rPr lang="en-US" b="1" i="1" dirty="0" smtClean="0">
                <a:solidFill>
                  <a:srgbClr val="FF0000"/>
                </a:solidFill>
              </a:rPr>
              <a:t>Sketch (2D)</a:t>
            </a:r>
            <a:endParaRPr lang="en-US" b="1" i="1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872852" y="775855"/>
            <a:ext cx="2285984" cy="94210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1454727" y="1246911"/>
            <a:ext cx="1676400" cy="47105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0115" y="757751"/>
            <a:ext cx="8825345" cy="555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576461" y="5437913"/>
            <a:ext cx="243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Principle planes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091" y="3530248"/>
            <a:ext cx="213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00FF"/>
                </a:solidFill>
              </a:rPr>
              <a:t>Part manager, keeps track of all your work (modeling)</a:t>
            </a:r>
            <a:endParaRPr lang="en-US" sz="2200" dirty="0">
              <a:solidFill>
                <a:srgbClr val="0000FF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1595091" y="3225448"/>
            <a:ext cx="1143000" cy="2286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0800000">
            <a:off x="1942093" y="1428301"/>
            <a:ext cx="1828800" cy="9144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16613" y="2157476"/>
            <a:ext cx="1676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0000FF"/>
                </a:solidFill>
              </a:rPr>
              <a:t>Sketch tools</a:t>
            </a:r>
            <a:endParaRPr lang="en-US" sz="2200" dirty="0">
              <a:solidFill>
                <a:srgbClr val="0000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Start Sketching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77895" y="6026715"/>
            <a:ext cx="2133600" cy="32067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Sketching</a:t>
            </a:r>
            <a:endParaRPr lang="en-US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8546" y="845127"/>
            <a:ext cx="2770909" cy="4461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4019" y="1287810"/>
            <a:ext cx="3380509" cy="2119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46086" y="651158"/>
            <a:ext cx="3269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Draw using the sketch tools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881774" y="4126005"/>
            <a:ext cx="4793644" cy="2546957"/>
            <a:chOff x="4114829" y="4042877"/>
            <a:chExt cx="4793644" cy="2546957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61067" y="4042877"/>
              <a:ext cx="2931885" cy="15187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4114829" y="5666504"/>
              <a:ext cx="479364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00"/>
                  </a:solidFill>
                </a:rPr>
                <a:t>Make sure the new line snaps to the end of the previous line (indicated by the large circle), do not guess the location</a:t>
              </a:r>
              <a:endParaRPr lang="en-US" dirty="0">
                <a:solidFill>
                  <a:srgbClr val="FFFF00"/>
                </a:solidFill>
              </a:endParaRPr>
            </a:p>
          </p:txBody>
        </p:sp>
        <p:cxnSp>
          <p:nvCxnSpPr>
            <p:cNvPr id="17" name="Straight Arrow Connector 16"/>
            <p:cNvCxnSpPr>
              <a:stCxn id="19" idx="0"/>
            </p:cNvCxnSpPr>
            <p:nvPr/>
          </p:nvCxnSpPr>
          <p:spPr>
            <a:xfrm flipV="1">
              <a:off x="6511651" y="4959927"/>
              <a:ext cx="429476" cy="70657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978042" y="2408054"/>
            <a:ext cx="5902713" cy="1882114"/>
            <a:chOff x="3241287" y="2324924"/>
            <a:chExt cx="5902713" cy="1882114"/>
          </a:xfrm>
        </p:grpSpPr>
        <p:grpSp>
          <p:nvGrpSpPr>
            <p:cNvPr id="21" name="Group 20"/>
            <p:cNvGrpSpPr/>
            <p:nvPr/>
          </p:nvGrpSpPr>
          <p:grpSpPr>
            <a:xfrm>
              <a:off x="3241287" y="2324924"/>
              <a:ext cx="5902713" cy="1882114"/>
              <a:chOff x="3241287" y="2324924"/>
              <a:chExt cx="5902713" cy="1882114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241287" y="3477487"/>
                <a:ext cx="18149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FF00"/>
                    </a:solidFill>
                  </a:rPr>
                  <a:t>Origin (0,0)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 flipV="1">
                <a:off x="3629214" y="2867886"/>
                <a:ext cx="429491" cy="55418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4959250" y="3338940"/>
                <a:ext cx="25914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FF00"/>
                    </a:solidFill>
                  </a:rPr>
                  <a:t>Feedback from sketcher, vertical and horizontal 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flipH="1" flipV="1">
                <a:off x="5167068" y="3006431"/>
                <a:ext cx="651164" cy="29094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V="1">
                <a:off x="5859796" y="2341413"/>
                <a:ext cx="277090" cy="94210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125" name="Picture 5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6516914" y="2324924"/>
                <a:ext cx="2385621" cy="9836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7744024" y="3837706"/>
                <a:ext cx="13999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FF00"/>
                    </a:solidFill>
                  </a:rPr>
                  <a:t>Midpoint</a:t>
                </a:r>
                <a:endParaRPr lang="en-US" dirty="0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26" name="Straight Arrow Connector 25"/>
            <p:cNvCxnSpPr/>
            <p:nvPr/>
          </p:nvCxnSpPr>
          <p:spPr>
            <a:xfrm flipH="1" flipV="1">
              <a:off x="7703127" y="2895600"/>
              <a:ext cx="630049" cy="89580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369132" y="290951"/>
            <a:ext cx="2525486" cy="1799772"/>
            <a:chOff x="6369132" y="290951"/>
            <a:chExt cx="2525486" cy="179977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69132" y="290951"/>
              <a:ext cx="2525486" cy="1799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412182" y="429491"/>
              <a:ext cx="1163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Tangent</a:t>
              </a:r>
              <a:endParaRPr lang="en-US" dirty="0"/>
            </a:p>
          </p:txBody>
        </p:sp>
        <p:cxnSp>
          <p:nvCxnSpPr>
            <p:cNvPr id="14" name="Straight Arrow Connector 13"/>
            <p:cNvCxnSpPr>
              <a:stCxn id="9" idx="1"/>
            </p:cNvCxnSpPr>
            <p:nvPr/>
          </p:nvCxnSpPr>
          <p:spPr>
            <a:xfrm flipH="1">
              <a:off x="7010400" y="614157"/>
              <a:ext cx="401782" cy="2171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0116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Units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27175" y="0"/>
            <a:ext cx="18439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0529" y="842149"/>
            <a:ext cx="4967720" cy="1267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07686" y="526463"/>
            <a:ext cx="4905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To assign units, select </a:t>
            </a:r>
            <a:r>
              <a:rPr lang="en-US" b="1" i="1" dirty="0" smtClean="0">
                <a:solidFill>
                  <a:srgbClr val="FFFF00"/>
                </a:solidFill>
              </a:rPr>
              <a:t>Tools</a:t>
            </a:r>
            <a:r>
              <a:rPr lang="en-US" dirty="0" smtClean="0">
                <a:solidFill>
                  <a:srgbClr val="FFFF00"/>
                </a:solidFill>
              </a:rPr>
              <a:t> and then </a:t>
            </a:r>
            <a:r>
              <a:rPr lang="en-US" b="1" i="1" dirty="0" smtClean="0">
                <a:solidFill>
                  <a:srgbClr val="FFFF00"/>
                </a:solidFill>
              </a:rPr>
              <a:t>Options</a:t>
            </a:r>
            <a:endParaRPr lang="en-US" b="1" i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02181" y="955955"/>
            <a:ext cx="457200" cy="193965"/>
          </a:xfrm>
          <a:prstGeom prst="rect">
            <a:avLst/>
          </a:prstGeom>
          <a:solidFill>
            <a:srgbClr val="FF0000">
              <a:alpha val="25098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453746" y="6567055"/>
            <a:ext cx="1440871" cy="207821"/>
          </a:xfrm>
          <a:prstGeom prst="rect">
            <a:avLst/>
          </a:prstGeom>
          <a:solidFill>
            <a:srgbClr val="FF0000">
              <a:alpha val="25098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33828" y="1850571"/>
            <a:ext cx="6676571" cy="5007429"/>
            <a:chOff x="333828" y="1850571"/>
            <a:chExt cx="6676571" cy="5007429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33828" y="1850571"/>
              <a:ext cx="6676571" cy="50074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920158" y="2535373"/>
              <a:ext cx="303482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Select </a:t>
              </a:r>
              <a:r>
                <a:rPr lang="en-US" b="1" i="1" dirty="0" smtClean="0">
                  <a:solidFill>
                    <a:srgbClr val="FF0000"/>
                  </a:solidFill>
                </a:rPr>
                <a:t>Document Properties, Units </a:t>
              </a:r>
              <a:r>
                <a:rPr lang="en-US" dirty="0" smtClean="0">
                  <a:solidFill>
                    <a:srgbClr val="FF0000"/>
                  </a:solidFill>
                </a:rPr>
                <a:t>and</a:t>
              </a:r>
              <a:r>
                <a:rPr lang="en-US" b="1" i="1" dirty="0" smtClean="0">
                  <a:solidFill>
                    <a:srgbClr val="FF0000"/>
                  </a:solidFill>
                </a:rPr>
                <a:t> </a:t>
              </a:r>
              <a:r>
                <a:rPr lang="en-US" dirty="0" smtClean="0">
                  <a:solidFill>
                    <a:srgbClr val="FF0000"/>
                  </a:solidFill>
                </a:rPr>
                <a:t>choose the </a:t>
              </a:r>
              <a:r>
                <a:rPr lang="en-US" b="1" i="1" dirty="0" smtClean="0">
                  <a:solidFill>
                    <a:srgbClr val="FF0000"/>
                  </a:solidFill>
                </a:rPr>
                <a:t>Unit system </a:t>
              </a:r>
              <a:r>
                <a:rPr lang="en-US" dirty="0" smtClean="0">
                  <a:solidFill>
                    <a:srgbClr val="FF0000"/>
                  </a:solidFill>
                </a:rPr>
                <a:t>desired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801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Dimensioning</a:t>
            </a:r>
            <a:endParaRPr lang="en-US" b="1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072" y="2335488"/>
            <a:ext cx="3734789" cy="36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02573" y="1299361"/>
            <a:ext cx="3887066" cy="122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4958" y="858980"/>
            <a:ext cx="3976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To dimension, select </a:t>
            </a:r>
            <a:r>
              <a:rPr lang="en-US" b="1" i="1" dirty="0" smtClean="0">
                <a:solidFill>
                  <a:srgbClr val="FFFF00"/>
                </a:solidFill>
              </a:rPr>
              <a:t>Smart Dimension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smtClean="0">
                <a:solidFill>
                  <a:srgbClr val="FFFF00"/>
                </a:solidFill>
              </a:rPr>
              <a:t>click on the line, drag to a desired location, click again and enter value</a:t>
            </a:r>
            <a:endParaRPr lang="en-US" b="1" i="1" dirty="0">
              <a:solidFill>
                <a:srgbClr val="FFFF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23855" y="1191498"/>
            <a:ext cx="1246909" cy="7204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25504" y="3352798"/>
            <a:ext cx="2161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To edit dimension</a:t>
            </a:r>
            <a:r>
              <a:rPr lang="en-US" sz="2000" dirty="0" smtClean="0">
                <a:solidFill>
                  <a:srgbClr val="FFFF00"/>
                </a:solidFill>
              </a:rPr>
              <a:t>,  double click the value and enter the new value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6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8468" y="918493"/>
            <a:ext cx="7242629" cy="573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83382" y="5181003"/>
            <a:ext cx="298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Right click for other option like dimensioning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362178" y="2409667"/>
            <a:ext cx="181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Exit sketch</a:t>
            </a:r>
            <a:endParaRPr lang="en-US" sz="2000" dirty="0">
              <a:solidFill>
                <a:srgbClr val="0000FF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1420838" y="1664081"/>
            <a:ext cx="2053883" cy="74558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a Solid from the Sketch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On-screen Show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SolidWorks</vt:lpstr>
      <vt:lpstr>Part Modeling</vt:lpstr>
      <vt:lpstr>Sketcher Layout</vt:lpstr>
      <vt:lpstr>PowerPoint Presentation</vt:lpstr>
      <vt:lpstr>Start Sketching</vt:lpstr>
      <vt:lpstr>Sketching</vt:lpstr>
      <vt:lpstr>Assigning Units</vt:lpstr>
      <vt:lpstr>Dimensioning</vt:lpstr>
      <vt:lpstr>Making a Solid from the Sketch</vt:lpstr>
      <vt:lpstr>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Features</vt:lpstr>
      <vt:lpstr>Display Menu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2014-09-12T06:02:14Z</dcterms:created>
  <dcterms:modified xsi:type="dcterms:W3CDTF">2014-09-12T06:03:10Z</dcterms:modified>
</cp:coreProperties>
</file>