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8" r:id="rId2"/>
    <p:sldId id="276" r:id="rId3"/>
    <p:sldId id="277" r:id="rId4"/>
    <p:sldId id="257" r:id="rId5"/>
    <p:sldId id="275" r:id="rId6"/>
    <p:sldId id="268" r:id="rId7"/>
    <p:sldId id="269" r:id="rId8"/>
    <p:sldId id="270" r:id="rId9"/>
    <p:sldId id="271" r:id="rId10"/>
    <p:sldId id="272" r:id="rId11"/>
    <p:sldId id="273" r:id="rId12"/>
    <p:sldId id="274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0000FF"/>
    <a:srgbClr val="FF0000"/>
    <a:srgbClr val="FF9900"/>
    <a:srgbClr val="FF6600"/>
    <a:srgbClr val="99FF33"/>
    <a:srgbClr val="66FF33"/>
    <a:srgbClr val="BBE0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502" y="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EF4BCC7-9913-49D3-8E66-032683D1EF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4523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Ken Youssefi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Introduction to Engineering – E10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699ED8-3464-4CBB-B6F2-4D4A67D408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209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Ken Youssefi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Introduction to Engineering – E10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5F9E26-2C59-4D2C-89AA-05F3513D45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455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Ken Youssefi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Introduction to Engineering – E10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717E12-0710-44CD-B835-9AAA37D77E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903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Ken Youssefi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Introduction to Engineering – E10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D2CAA9-AE1D-4803-9512-DC2B974FC3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767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Ken Youssefi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Introduction to Engineering – E10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14AFE6-6EC3-4249-820D-4078834014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217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54062"/>
          </a:xfrm>
        </p:spPr>
        <p:txBody>
          <a:bodyPr/>
          <a:lstStyle>
            <a:lvl1pPr>
              <a:defRPr sz="2800">
                <a:solidFill>
                  <a:srgbClr val="FF99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Ken Youssefi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Introduction to Engineering – E10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EDDC3E-AAA2-4929-ADCA-E33D5F6AFC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532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76"/>
            </a:gs>
            <a:gs pos="100000">
              <a:srgbClr val="0000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92875"/>
            <a:ext cx="2133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Ken Youssefi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62713"/>
            <a:ext cx="2895600" cy="25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Introduction to Engineering – E10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48425"/>
            <a:ext cx="213360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1AA2AFF-6E3D-44FA-AE1A-B6F3928272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Construction of Reference Planes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Ken Youssefi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Introduction to Engineering – E10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699ED8-3464-4CBB-B6F2-4D4A67D4085A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60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8195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800" smtClean="0"/>
              <a:t>Ken Youssefi</a:t>
            </a:r>
          </a:p>
        </p:txBody>
      </p:sp>
      <p:sp>
        <p:nvSpPr>
          <p:cNvPr id="8196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800" smtClean="0"/>
              <a:t>Introduction to Engineering – E10</a:t>
            </a:r>
          </a:p>
        </p:txBody>
      </p:sp>
      <p:sp>
        <p:nvSpPr>
          <p:cNvPr id="8197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A7416BFB-F6E9-4B86-A495-8824D10B9182}" type="slidenum">
              <a:rPr lang="en-US" altLang="en-US" sz="1000" smtClean="0"/>
              <a:pPr eaLnBrk="1" hangingPunct="1"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000" smtClean="0"/>
          </a:p>
        </p:txBody>
      </p:sp>
      <p:pic>
        <p:nvPicPr>
          <p:cNvPr id="81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70513" cy="4929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199" name="TextBox 5"/>
          <p:cNvSpPr txBox="1">
            <a:spLocks noChangeArrowheads="1"/>
          </p:cNvSpPr>
          <p:nvPr/>
        </p:nvSpPr>
        <p:spPr bwMode="auto">
          <a:xfrm>
            <a:off x="5527675" y="817563"/>
            <a:ext cx="3394075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200">
                <a:solidFill>
                  <a:srgbClr val="FFFF00"/>
                </a:solidFill>
              </a:rPr>
              <a:t>Reference plane at a specified angle with respect to another plane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2286000"/>
            <a:ext cx="2632075" cy="346075"/>
          </a:xfrm>
          <a:prstGeom prst="rect">
            <a:avLst/>
          </a:prstGeom>
          <a:solidFill>
            <a:srgbClr val="FF0000">
              <a:alpha val="25098"/>
            </a:srgbClr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166688" y="2730500"/>
            <a:ext cx="8977312" cy="4127500"/>
            <a:chOff x="166251" y="2730005"/>
            <a:chExt cx="8977749" cy="4127995"/>
          </a:xfrm>
        </p:grpSpPr>
        <p:pic>
          <p:nvPicPr>
            <p:cNvPr id="8202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2115" y="2730005"/>
              <a:ext cx="5471885" cy="41279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203" name="TextBox 9"/>
            <p:cNvSpPr txBox="1">
              <a:spLocks noChangeArrowheads="1"/>
            </p:cNvSpPr>
            <p:nvPr/>
          </p:nvSpPr>
          <p:spPr bwMode="auto">
            <a:xfrm>
              <a:off x="166251" y="5458691"/>
              <a:ext cx="3394364" cy="1107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200">
                  <a:solidFill>
                    <a:srgbClr val="FFFF00"/>
                  </a:solidFill>
                </a:rPr>
                <a:t>Reference plane tangent to a curve at a specified point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9219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800" smtClean="0"/>
              <a:t>Ken Youssefi</a:t>
            </a:r>
          </a:p>
        </p:txBody>
      </p:sp>
      <p:sp>
        <p:nvSpPr>
          <p:cNvPr id="9220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800" smtClean="0"/>
              <a:t>Introduction to Engineering – E10</a:t>
            </a:r>
          </a:p>
        </p:txBody>
      </p:sp>
      <p:sp>
        <p:nvSpPr>
          <p:cNvPr id="9221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F1C3088B-B3B6-4D0A-A2DB-D49C90B88D80}" type="slidenum">
              <a:rPr lang="en-US" altLang="en-US" sz="1000" smtClean="0"/>
              <a:pPr eaLnBrk="1" hangingPunct="1"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000" smtClean="0"/>
          </a:p>
        </p:txBody>
      </p:sp>
      <p:pic>
        <p:nvPicPr>
          <p:cNvPr id="92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9700"/>
            <a:ext cx="3222625" cy="3402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23" name="TextBox 5"/>
          <p:cNvSpPr txBox="1">
            <a:spLocks noChangeArrowheads="1"/>
          </p:cNvSpPr>
          <p:nvPr/>
        </p:nvSpPr>
        <p:spPr bwMode="auto">
          <a:xfrm>
            <a:off x="2160588" y="554038"/>
            <a:ext cx="5683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A</a:t>
            </a:r>
          </a:p>
        </p:txBody>
      </p:sp>
      <p:sp>
        <p:nvSpPr>
          <p:cNvPr id="7" name="Oval 6"/>
          <p:cNvSpPr/>
          <p:nvPr/>
        </p:nvSpPr>
        <p:spPr>
          <a:xfrm>
            <a:off x="2092325" y="650875"/>
            <a:ext cx="46038" cy="460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225" name="TextBox 7"/>
          <p:cNvSpPr txBox="1">
            <a:spLocks noChangeArrowheads="1"/>
          </p:cNvSpPr>
          <p:nvPr/>
        </p:nvSpPr>
        <p:spPr bwMode="auto">
          <a:xfrm>
            <a:off x="3408076" y="443634"/>
            <a:ext cx="299272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rgbClr val="FFFF00"/>
                </a:solidFill>
              </a:rPr>
              <a:t>Cut an object at a desired location (point A) with a specified angle</a:t>
            </a:r>
          </a:p>
        </p:txBody>
      </p:sp>
      <p:sp>
        <p:nvSpPr>
          <p:cNvPr id="9226" name="TextBox 8"/>
          <p:cNvSpPr txBox="1">
            <a:spLocks noChangeArrowheads="1"/>
          </p:cNvSpPr>
          <p:nvPr/>
        </p:nvSpPr>
        <p:spPr bwMode="auto">
          <a:xfrm>
            <a:off x="207963" y="3505200"/>
            <a:ext cx="317182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rgbClr val="FFFF00"/>
                </a:solidFill>
              </a:rPr>
              <a:t>Select the top plane as a sketch plane and locate point A. Pass a line thru point A</a:t>
            </a:r>
          </a:p>
        </p:txBody>
      </p:sp>
      <p:grpSp>
        <p:nvGrpSpPr>
          <p:cNvPr id="23" name="Group 22"/>
          <p:cNvGrpSpPr>
            <a:grpSpLocks/>
          </p:cNvGrpSpPr>
          <p:nvPr/>
        </p:nvGrpSpPr>
        <p:grpSpPr bwMode="auto">
          <a:xfrm>
            <a:off x="180253" y="2244293"/>
            <a:ext cx="8991310" cy="4627562"/>
            <a:chOff x="249376" y="2230582"/>
            <a:chExt cx="8991606" cy="4627418"/>
          </a:xfrm>
        </p:grpSpPr>
        <p:pic>
          <p:nvPicPr>
            <p:cNvPr id="9228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4364" y="2230582"/>
              <a:ext cx="5749636" cy="46274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229" name="TextBox 12"/>
            <p:cNvSpPr txBox="1">
              <a:spLocks noChangeArrowheads="1"/>
            </p:cNvSpPr>
            <p:nvPr/>
          </p:nvSpPr>
          <p:spPr bwMode="auto">
            <a:xfrm>
              <a:off x="249376" y="5126214"/>
              <a:ext cx="3338953" cy="1323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000" dirty="0">
                  <a:solidFill>
                    <a:srgbClr val="FFFF00"/>
                  </a:solidFill>
                </a:rPr>
                <a:t>Create a reference plane (cutting plane) by selecting the top surface and the line passing thru A</a:t>
              </a:r>
            </a:p>
          </p:txBody>
        </p:sp>
        <p:sp>
          <p:nvSpPr>
            <p:cNvPr id="9230" name="TextBox 9"/>
            <p:cNvSpPr txBox="1">
              <a:spLocks noChangeArrowheads="1"/>
            </p:cNvSpPr>
            <p:nvPr/>
          </p:nvSpPr>
          <p:spPr bwMode="auto">
            <a:xfrm>
              <a:off x="8174183" y="3519054"/>
              <a:ext cx="1066799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/>
                <a:t>Top surface</a:t>
              </a:r>
            </a:p>
          </p:txBody>
        </p:sp>
        <p:sp>
          <p:nvSpPr>
            <p:cNvPr id="9231" name="TextBox 14"/>
            <p:cNvSpPr txBox="1">
              <a:spLocks noChangeArrowheads="1"/>
            </p:cNvSpPr>
            <p:nvPr/>
          </p:nvSpPr>
          <p:spPr bwMode="auto">
            <a:xfrm>
              <a:off x="6303819" y="3269670"/>
              <a:ext cx="141316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/>
                <a:t>Line thru A</a:t>
              </a:r>
            </a:p>
          </p:txBody>
        </p:sp>
        <p:sp>
          <p:nvSpPr>
            <p:cNvPr id="9232" name="TextBox 15"/>
            <p:cNvSpPr txBox="1">
              <a:spLocks noChangeArrowheads="1"/>
            </p:cNvSpPr>
            <p:nvPr/>
          </p:nvSpPr>
          <p:spPr bwMode="auto">
            <a:xfrm>
              <a:off x="6511647" y="2424547"/>
              <a:ext cx="969808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/>
                <a:t>Cutting plane</a:t>
              </a:r>
            </a:p>
          </p:txBody>
        </p:sp>
        <p:cxnSp>
          <p:nvCxnSpPr>
            <p:cNvPr id="17" name="Straight Arrow Connector 16"/>
            <p:cNvCxnSpPr/>
            <p:nvPr/>
          </p:nvCxnSpPr>
          <p:spPr>
            <a:xfrm flipH="1" flipV="1">
              <a:off x="8147158" y="3324335"/>
              <a:ext cx="249246" cy="166683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34" name="TextBox 20"/>
            <p:cNvSpPr txBox="1">
              <a:spLocks noChangeArrowheads="1"/>
            </p:cNvSpPr>
            <p:nvPr/>
          </p:nvSpPr>
          <p:spPr bwMode="auto">
            <a:xfrm>
              <a:off x="8264226" y="3075714"/>
              <a:ext cx="53340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A</a:t>
              </a:r>
            </a:p>
          </p:txBody>
        </p:sp>
        <p:cxnSp>
          <p:nvCxnSpPr>
            <p:cNvPr id="19" name="Straight Arrow Connector 18"/>
            <p:cNvCxnSpPr/>
            <p:nvPr/>
          </p:nvCxnSpPr>
          <p:spPr>
            <a:xfrm flipV="1">
              <a:off x="7274005" y="2632207"/>
              <a:ext cx="692173" cy="152395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 flipV="1">
              <a:off x="7315281" y="2936997"/>
              <a:ext cx="581044" cy="387338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9" t="21857" r="15058" b="12359"/>
          <a:stretch/>
        </p:blipFill>
        <p:spPr bwMode="auto">
          <a:xfrm>
            <a:off x="6373091" y="0"/>
            <a:ext cx="2327564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10243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800" smtClean="0"/>
              <a:t>Ken Youssefi</a:t>
            </a:r>
          </a:p>
        </p:txBody>
      </p:sp>
      <p:sp>
        <p:nvSpPr>
          <p:cNvPr id="10244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800" smtClean="0"/>
              <a:t>Introduction to Engineering – E10</a:t>
            </a:r>
          </a:p>
        </p:txBody>
      </p:sp>
      <p:sp>
        <p:nvSpPr>
          <p:cNvPr id="1024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5898273F-4EDB-4756-8B53-33E0BB2FD858}" type="slidenum">
              <a:rPr lang="en-US" altLang="en-US" sz="1000" smtClean="0"/>
              <a:pPr eaLnBrk="1" hangingPunct="1"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000" smtClean="0"/>
          </a:p>
        </p:txBody>
      </p:sp>
      <p:pic>
        <p:nvPicPr>
          <p:cNvPr id="1024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54550" cy="3665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82963"/>
            <a:ext cx="3033713" cy="347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1953491" y="-101600"/>
            <a:ext cx="7190509" cy="5999163"/>
            <a:chOff x="1953491" y="-101600"/>
            <a:chExt cx="7190509" cy="5999163"/>
          </a:xfrm>
        </p:grpSpPr>
        <p:grpSp>
          <p:nvGrpSpPr>
            <p:cNvPr id="9" name="Group 8"/>
            <p:cNvGrpSpPr>
              <a:grpSpLocks/>
            </p:cNvGrpSpPr>
            <p:nvPr/>
          </p:nvGrpSpPr>
          <p:grpSpPr bwMode="auto">
            <a:xfrm>
              <a:off x="4100513" y="-101600"/>
              <a:ext cx="5043487" cy="5999163"/>
              <a:chOff x="4100946" y="-101600"/>
              <a:chExt cx="5043053" cy="5998803"/>
            </a:xfrm>
          </p:grpSpPr>
          <p:pic>
            <p:nvPicPr>
              <p:cNvPr id="10249" name="Picture 2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53462" y="-101600"/>
                <a:ext cx="4890537" cy="529705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0250" name="TextBox 6"/>
              <p:cNvSpPr txBox="1">
                <a:spLocks noChangeArrowheads="1"/>
              </p:cNvSpPr>
              <p:nvPr/>
            </p:nvSpPr>
            <p:spPr bwMode="auto">
              <a:xfrm>
                <a:off x="4100946" y="5250872"/>
                <a:ext cx="4696690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800" dirty="0">
                    <a:solidFill>
                      <a:srgbClr val="FFFF00"/>
                    </a:solidFill>
                  </a:rPr>
                  <a:t>Select cutting tool (plane) and cut </a:t>
                </a:r>
                <a:r>
                  <a:rPr lang="en-US" altLang="en-US" sz="1800" dirty="0" smtClean="0">
                    <a:solidFill>
                      <a:srgbClr val="FFFF00"/>
                    </a:solidFill>
                  </a:rPr>
                  <a:t>the part </a:t>
                </a:r>
                <a:r>
                  <a:rPr lang="en-US" altLang="en-US" sz="1800" dirty="0">
                    <a:solidFill>
                      <a:srgbClr val="FFFF00"/>
                    </a:solidFill>
                  </a:rPr>
                  <a:t>(cylinder). Choose the section to </a:t>
                </a:r>
                <a:r>
                  <a:rPr lang="en-US" altLang="en-US" sz="1800" dirty="0" smtClean="0">
                    <a:solidFill>
                      <a:srgbClr val="FFFF00"/>
                    </a:solidFill>
                  </a:rPr>
                  <a:t>erase.</a:t>
                </a:r>
                <a:endParaRPr lang="en-US" altLang="en-US" sz="1800" dirty="0">
                  <a:solidFill>
                    <a:srgbClr val="FFFF00"/>
                  </a:solidFill>
                </a:endParaRPr>
              </a:p>
            </p:txBody>
          </p:sp>
        </p:grpSp>
        <p:cxnSp>
          <p:nvCxnSpPr>
            <p:cNvPr id="3" name="Straight Arrow Connector 2"/>
            <p:cNvCxnSpPr/>
            <p:nvPr/>
          </p:nvCxnSpPr>
          <p:spPr>
            <a:xfrm flipH="1">
              <a:off x="1953491" y="1357745"/>
              <a:ext cx="2382982" cy="170411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Ken Youssefi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Introduction to Engineering – E10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699ED8-3464-4CBB-B6F2-4D4A67D4085A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57" t="18453" r="18455" b="13889"/>
          <a:stretch/>
        </p:blipFill>
        <p:spPr bwMode="auto">
          <a:xfrm>
            <a:off x="92360" y="1058225"/>
            <a:ext cx="5421745" cy="4370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46364" y="304800"/>
            <a:ext cx="533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FF00"/>
                </a:solidFill>
              </a:rPr>
              <a:t>Principal planes (front, top, right side)</a:t>
            </a:r>
            <a:endParaRPr lang="en-US" sz="2400" dirty="0">
              <a:solidFill>
                <a:srgbClr val="FFFF00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5098472" y="1995054"/>
            <a:ext cx="3837710" cy="4420034"/>
            <a:chOff x="5098472" y="1995054"/>
            <a:chExt cx="3837710" cy="4420034"/>
          </a:xfrm>
        </p:grpSpPr>
        <p:grpSp>
          <p:nvGrpSpPr>
            <p:cNvPr id="2" name="Group 1"/>
            <p:cNvGrpSpPr/>
            <p:nvPr/>
          </p:nvGrpSpPr>
          <p:grpSpPr>
            <a:xfrm>
              <a:off x="5098472" y="1995054"/>
              <a:ext cx="3837710" cy="4420034"/>
              <a:chOff x="5098472" y="1995054"/>
              <a:chExt cx="3837710" cy="4420034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5666510" y="1995054"/>
                <a:ext cx="326967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solidFill>
                      <a:srgbClr val="FFFF00"/>
                    </a:solidFill>
                  </a:rPr>
                  <a:t>Any flat surface of the object could be used as a sketch plane</a:t>
                </a:r>
                <a:endParaRPr lang="en-US" sz="2400" dirty="0">
                  <a:solidFill>
                    <a:srgbClr val="FFFF00"/>
                  </a:solidFill>
                </a:endParaRPr>
              </a:p>
            </p:txBody>
          </p:sp>
          <p:pic>
            <p:nvPicPr>
              <p:cNvPr id="10" name="Picture 2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5134" t="49014" b="5321"/>
              <a:stretch/>
            </p:blipFill>
            <p:spPr bwMode="auto">
              <a:xfrm>
                <a:off x="5098472" y="3297382"/>
                <a:ext cx="3828259" cy="311770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cxnSp>
          <p:nvCxnSpPr>
            <p:cNvPr id="8" name="Straight Arrow Connector 7"/>
            <p:cNvCxnSpPr/>
            <p:nvPr/>
          </p:nvCxnSpPr>
          <p:spPr>
            <a:xfrm>
              <a:off x="7786255" y="3200400"/>
              <a:ext cx="180109" cy="2008909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flipH="1">
              <a:off x="6954982" y="3228109"/>
              <a:ext cx="845127" cy="1385455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52191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Ken Youssefi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Introduction to Engineering – E10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EDDC3E-AAA2-4929-ADCA-E33D5F6AFCDA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0746" y="43178"/>
            <a:ext cx="6312783" cy="2108352"/>
          </a:xfrm>
          <a:prstGeom prst="rect">
            <a:avLst/>
          </a:prstGeom>
        </p:spPr>
      </p:pic>
      <p:sp>
        <p:nvSpPr>
          <p:cNvPr id="9" name="TextBox 18"/>
          <p:cNvSpPr txBox="1">
            <a:spLocks noChangeArrowheads="1"/>
          </p:cNvSpPr>
          <p:nvPr/>
        </p:nvSpPr>
        <p:spPr bwMode="auto">
          <a:xfrm>
            <a:off x="6672950" y="261080"/>
            <a:ext cx="31035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rgbClr val="FFFF00"/>
                </a:solidFill>
              </a:rPr>
              <a:t>Creating reference (Datum) planes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400515" y="2114004"/>
            <a:ext cx="5105444" cy="4743996"/>
            <a:chOff x="400515" y="2114004"/>
            <a:chExt cx="5105444" cy="4743996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0515" y="2114004"/>
              <a:ext cx="5105444" cy="4743996"/>
            </a:xfrm>
            <a:prstGeom prst="rect">
              <a:avLst/>
            </a:prstGeom>
          </p:spPr>
        </p:pic>
        <p:sp>
          <p:nvSpPr>
            <p:cNvPr id="10" name="TextBox 3"/>
            <p:cNvSpPr txBox="1">
              <a:spLocks noChangeArrowheads="1"/>
            </p:cNvSpPr>
            <p:nvPr/>
          </p:nvSpPr>
          <p:spPr bwMode="auto">
            <a:xfrm>
              <a:off x="930406" y="4504884"/>
              <a:ext cx="2472917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600" dirty="0">
                  <a:solidFill>
                    <a:srgbClr val="0000FF"/>
                  </a:solidFill>
                </a:rPr>
                <a:t>Right click in the menu area and select Reference Geometry</a:t>
              </a:r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 flipH="1">
              <a:off x="1569639" y="5320145"/>
              <a:ext cx="342288" cy="948629"/>
            </a:xfrm>
            <a:prstGeom prst="straightConnector1">
              <a:avLst/>
            </a:prstGeom>
            <a:ln w="1905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>
            <a:off x="5905891" y="1968306"/>
            <a:ext cx="3011015" cy="3405382"/>
            <a:chOff x="5905891" y="1968306"/>
            <a:chExt cx="3011015" cy="3405382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905891" y="2492536"/>
              <a:ext cx="2441543" cy="2881152"/>
            </a:xfrm>
            <a:prstGeom prst="rect">
              <a:avLst/>
            </a:prstGeom>
          </p:spPr>
        </p:pic>
        <p:sp>
          <p:nvSpPr>
            <p:cNvPr id="14" name="Text Box 7"/>
            <p:cNvSpPr txBox="1">
              <a:spLocks noChangeArrowheads="1"/>
            </p:cNvSpPr>
            <p:nvPr/>
          </p:nvSpPr>
          <p:spPr bwMode="auto">
            <a:xfrm>
              <a:off x="6862681" y="1968306"/>
              <a:ext cx="2054225" cy="3694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800" dirty="0">
                  <a:solidFill>
                    <a:srgbClr val="FFFF00"/>
                  </a:solidFill>
                </a:rPr>
                <a:t>Reference plane</a:t>
              </a:r>
            </a:p>
          </p:txBody>
        </p:sp>
        <p:cxnSp>
          <p:nvCxnSpPr>
            <p:cNvPr id="16" name="Straight Arrow Connector 15"/>
            <p:cNvCxnSpPr>
              <a:stCxn id="14" idx="2"/>
            </p:cNvCxnSpPr>
            <p:nvPr/>
          </p:nvCxnSpPr>
          <p:spPr>
            <a:xfrm flipH="1">
              <a:off x="6801439" y="2337782"/>
              <a:ext cx="1088355" cy="148950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03817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800" smtClean="0"/>
              <a:t>Ken Youssefi</a:t>
            </a:r>
          </a:p>
        </p:txBody>
      </p:sp>
      <p:sp>
        <p:nvSpPr>
          <p:cNvPr id="2051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800" smtClean="0"/>
              <a:t>Introduction to Engineering – E10</a:t>
            </a:r>
          </a:p>
        </p:txBody>
      </p:sp>
      <p:sp>
        <p:nvSpPr>
          <p:cNvPr id="205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206372F3-5DF2-4CEB-9E1B-A5A3F36518AE}" type="slidenum">
              <a:rPr lang="en-US" altLang="en-US" sz="1000" smtClean="0"/>
              <a:pPr eaLnBrk="1" hangingPunct="1"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000" smtClean="0"/>
          </a:p>
        </p:txBody>
      </p:sp>
      <p:sp>
        <p:nvSpPr>
          <p:cNvPr id="205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98438"/>
            <a:ext cx="8229600" cy="792162"/>
          </a:xfrm>
        </p:spPr>
        <p:txBody>
          <a:bodyPr/>
          <a:lstStyle/>
          <a:p>
            <a:pPr eaLnBrk="1" hangingPunct="1"/>
            <a:r>
              <a:rPr lang="en-US" altLang="en-US" b="1" i="1" smtClean="0"/>
              <a:t>Reference Features</a:t>
            </a:r>
          </a:p>
        </p:txBody>
      </p:sp>
      <p:sp>
        <p:nvSpPr>
          <p:cNvPr id="2054" name="Text Box 3"/>
          <p:cNvSpPr txBox="1">
            <a:spLocks noChangeArrowheads="1"/>
          </p:cNvSpPr>
          <p:nvPr/>
        </p:nvSpPr>
        <p:spPr bwMode="auto">
          <a:xfrm>
            <a:off x="457200" y="1127125"/>
            <a:ext cx="682783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>
                <a:solidFill>
                  <a:schemeClr val="accent1"/>
                </a:solidFill>
              </a:rPr>
              <a:t>The reasons you may need Reference features</a:t>
            </a:r>
          </a:p>
        </p:txBody>
      </p:sp>
      <p:sp>
        <p:nvSpPr>
          <p:cNvPr id="2055" name="Text Box 4"/>
          <p:cNvSpPr txBox="1">
            <a:spLocks noChangeArrowheads="1"/>
          </p:cNvSpPr>
          <p:nvPr/>
        </p:nvSpPr>
        <p:spPr bwMode="auto">
          <a:xfrm>
            <a:off x="762000" y="1828800"/>
            <a:ext cx="7980363" cy="76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Char char="v"/>
            </a:pPr>
            <a:r>
              <a:rPr lang="en-US" altLang="en-US" sz="2200">
                <a:solidFill>
                  <a:srgbClr val="FFFF00"/>
                </a:solidFill>
              </a:rPr>
              <a:t>To locate a sketch for a new feature where a model surface is not available; </a:t>
            </a:r>
            <a:r>
              <a:rPr lang="en-US" altLang="en-US" sz="2200" i="1">
                <a:solidFill>
                  <a:srgbClr val="FFFF00"/>
                </a:solidFill>
              </a:rPr>
              <a:t>construct a reference plane to sketch.</a:t>
            </a: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762000" y="2759075"/>
            <a:ext cx="8147050" cy="76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Char char="v"/>
            </a:pPr>
            <a:r>
              <a:rPr lang="en-US" altLang="en-US" sz="2200">
                <a:solidFill>
                  <a:srgbClr val="FFFFCC"/>
                </a:solidFill>
              </a:rPr>
              <a:t>To establish a plane or an edge for dimensioning; construct </a:t>
            </a:r>
            <a:r>
              <a:rPr lang="en-US" altLang="en-US" sz="2200" i="1">
                <a:solidFill>
                  <a:srgbClr val="FFFFCC"/>
                </a:solidFill>
              </a:rPr>
              <a:t>reference plane or reference axis.</a:t>
            </a: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762000" y="3690938"/>
            <a:ext cx="8118475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Char char="v"/>
            </a:pPr>
            <a:r>
              <a:rPr lang="en-US" altLang="en-US" sz="2200">
                <a:solidFill>
                  <a:srgbClr val="FFFF00"/>
                </a:solidFill>
              </a:rPr>
              <a:t>To provide a point for rotating or an axis for revolving features or patterns; </a:t>
            </a:r>
            <a:r>
              <a:rPr lang="en-US" altLang="en-US" sz="2200" i="1">
                <a:solidFill>
                  <a:srgbClr val="FFFF00"/>
                </a:solidFill>
              </a:rPr>
              <a:t>construct reference point or reference axis</a:t>
            </a:r>
            <a:endParaRPr lang="en-US" altLang="en-US" sz="2200"/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762000" y="4959350"/>
            <a:ext cx="7758113" cy="76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Char char="v"/>
            </a:pPr>
            <a:r>
              <a:rPr lang="en-US" altLang="en-US" sz="2200">
                <a:solidFill>
                  <a:srgbClr val="FFFFCC"/>
                </a:solidFill>
              </a:rPr>
              <a:t>To establish an intermediate position that is required to define other reference plane; </a:t>
            </a:r>
            <a:r>
              <a:rPr lang="en-US" altLang="en-US" sz="2200" i="1">
                <a:solidFill>
                  <a:srgbClr val="FFFFCC"/>
                </a:solidFill>
              </a:rPr>
              <a:t>construct a reference plane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/>
      <p:bldP spid="5126" grpId="0"/>
      <p:bldP spid="51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/>
              <a:t>Constructing Reference Planes</a:t>
            </a:r>
            <a:endParaRPr lang="en-US" b="1" i="1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Ken Youssefi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Introduction to Engineering – E10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EDDC3E-AAA2-4929-ADCA-E33D5F6AFCDA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161354" y="1967368"/>
            <a:ext cx="51399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FF00"/>
                </a:solidFill>
              </a:rPr>
              <a:t>S</a:t>
            </a:r>
            <a:r>
              <a:rPr lang="en-US" sz="2800" dirty="0" smtClean="0">
                <a:solidFill>
                  <a:srgbClr val="FFFF00"/>
                </a:solidFill>
              </a:rPr>
              <a:t>electing three points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61354" y="2655477"/>
            <a:ext cx="52092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FF00"/>
                </a:solidFill>
              </a:rPr>
              <a:t>S</a:t>
            </a:r>
            <a:r>
              <a:rPr lang="en-US" sz="2800" dirty="0" smtClean="0">
                <a:solidFill>
                  <a:srgbClr val="FFFF00"/>
                </a:solidFill>
              </a:rPr>
              <a:t>electing two parallel lines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61354" y="3343586"/>
            <a:ext cx="55002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FFFF00"/>
                </a:solidFill>
              </a:rPr>
              <a:t>Selecting two intersecting lines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61353" y="4031695"/>
            <a:ext cx="494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FF00"/>
                </a:solidFill>
              </a:rPr>
              <a:t>S</a:t>
            </a:r>
            <a:r>
              <a:rPr lang="en-US" sz="2800" dirty="0" smtClean="0">
                <a:solidFill>
                  <a:srgbClr val="FFFF00"/>
                </a:solidFill>
              </a:rPr>
              <a:t>electing a point and a line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793924" y="1138444"/>
            <a:ext cx="59645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A plane can be uniquely defined by: 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097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457200" y="66675"/>
            <a:ext cx="8229600" cy="598488"/>
          </a:xfrm>
        </p:spPr>
        <p:txBody>
          <a:bodyPr/>
          <a:lstStyle/>
          <a:p>
            <a:pPr eaLnBrk="1" hangingPunct="1"/>
            <a:r>
              <a:rPr lang="en-US" altLang="en-US" b="1" i="1" smtClean="0">
                <a:solidFill>
                  <a:srgbClr val="FF6600"/>
                </a:solidFill>
              </a:rPr>
              <a:t>Reference Plane</a:t>
            </a:r>
          </a:p>
        </p:txBody>
      </p:sp>
      <p:sp>
        <p:nvSpPr>
          <p:cNvPr id="4099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800" smtClean="0"/>
              <a:t>Ken Youssefi</a:t>
            </a:r>
          </a:p>
        </p:txBody>
      </p:sp>
      <p:sp>
        <p:nvSpPr>
          <p:cNvPr id="4100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800" smtClean="0"/>
              <a:t>Introduction to Engineering – E10</a:t>
            </a:r>
          </a:p>
        </p:txBody>
      </p:sp>
      <p:sp>
        <p:nvSpPr>
          <p:cNvPr id="4101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BD7F149-7F6C-4464-9DA1-F390957DCB38}" type="slidenum">
              <a:rPr lang="en-US" altLang="en-US" sz="1000" smtClean="0"/>
              <a:pPr eaLnBrk="1" hangingPunct="1"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000" smtClean="0"/>
          </a:p>
        </p:txBody>
      </p:sp>
      <p:pic>
        <p:nvPicPr>
          <p:cNvPr id="41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21"/>
          <a:stretch>
            <a:fillRect/>
          </a:stretch>
        </p:blipFill>
        <p:spPr bwMode="auto">
          <a:xfrm>
            <a:off x="1524000" y="2036763"/>
            <a:ext cx="6181725" cy="468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03" name="Text Box 5"/>
          <p:cNvSpPr txBox="1">
            <a:spLocks noChangeArrowheads="1"/>
          </p:cNvSpPr>
          <p:nvPr/>
        </p:nvSpPr>
        <p:spPr bwMode="auto">
          <a:xfrm>
            <a:off x="636588" y="647700"/>
            <a:ext cx="8229600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 dirty="0">
                <a:solidFill>
                  <a:srgbClr val="FFFF00"/>
                </a:solidFill>
              </a:rPr>
              <a:t>Reference plane is a rectangular plane that is tied to the model parametrically and is </a:t>
            </a:r>
            <a:r>
              <a:rPr lang="en-US" altLang="en-US" sz="2000" b="1" dirty="0">
                <a:solidFill>
                  <a:schemeClr val="bg1"/>
                </a:solidFill>
              </a:rPr>
              <a:t>infinitely large</a:t>
            </a:r>
            <a:r>
              <a:rPr lang="en-US" altLang="en-US" sz="2000" dirty="0">
                <a:solidFill>
                  <a:srgbClr val="FFFF00"/>
                </a:solidFill>
              </a:rPr>
              <a:t>. There is no limit on the number of reference planes and they can be used to create new sketches for feature operations.</a:t>
            </a:r>
            <a:r>
              <a:rPr lang="en-US" altLang="en-US" sz="2000" dirty="0"/>
              <a:t> 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82" t="20362" r="50687" b="69155"/>
          <a:stretch/>
        </p:blipFill>
        <p:spPr bwMode="auto">
          <a:xfrm>
            <a:off x="5015345" y="3352798"/>
            <a:ext cx="1496291" cy="720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2249" y="2999541"/>
            <a:ext cx="3044465" cy="350514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71620" y="3406673"/>
            <a:ext cx="2050332" cy="2419502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 flipH="1" flipV="1">
            <a:off x="3139126" y="3525625"/>
            <a:ext cx="2224727" cy="100866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5123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800" smtClean="0"/>
              <a:t>Ken Youssefi</a:t>
            </a:r>
          </a:p>
        </p:txBody>
      </p:sp>
      <p:sp>
        <p:nvSpPr>
          <p:cNvPr id="5124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800" smtClean="0"/>
              <a:t>Introduction to Engineering – E10</a:t>
            </a:r>
          </a:p>
        </p:txBody>
      </p:sp>
      <p:sp>
        <p:nvSpPr>
          <p:cNvPr id="512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B43CA7B-E989-42C2-A42C-8859EA00139D}" type="slidenum">
              <a:rPr lang="en-US" altLang="en-US" sz="1000" smtClean="0"/>
              <a:pPr eaLnBrk="1" hangingPunct="1"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000" smtClean="0"/>
          </a:p>
        </p:txBody>
      </p:sp>
      <p:pic>
        <p:nvPicPr>
          <p:cNvPr id="51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458788"/>
            <a:ext cx="4516438" cy="3090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7" name="TextBox 5"/>
          <p:cNvSpPr txBox="1">
            <a:spLocks noChangeArrowheads="1"/>
          </p:cNvSpPr>
          <p:nvPr/>
        </p:nvSpPr>
        <p:spPr bwMode="auto">
          <a:xfrm>
            <a:off x="4918075" y="166688"/>
            <a:ext cx="37687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FF00"/>
                </a:solidFill>
              </a:rPr>
              <a:t>Select three points to create a reference plane</a:t>
            </a:r>
          </a:p>
        </p:txBody>
      </p:sp>
      <p:sp>
        <p:nvSpPr>
          <p:cNvPr id="5128" name="TextBox 6"/>
          <p:cNvSpPr txBox="1">
            <a:spLocks noChangeArrowheads="1"/>
          </p:cNvSpPr>
          <p:nvPr/>
        </p:nvSpPr>
        <p:spPr bwMode="auto">
          <a:xfrm>
            <a:off x="2590800" y="1301750"/>
            <a:ext cx="14271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1</a:t>
            </a:r>
            <a:r>
              <a:rPr lang="en-US" altLang="en-US" sz="1800" baseline="30000"/>
              <a:t>st</a:t>
            </a:r>
            <a:r>
              <a:rPr lang="en-US" altLang="en-US" sz="1800"/>
              <a:t> point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2881313" y="1649413"/>
            <a:ext cx="415925" cy="34607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H="1">
            <a:off x="1025236" y="1510145"/>
            <a:ext cx="1524000" cy="8312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200025" y="3549650"/>
            <a:ext cx="4891088" cy="3135313"/>
            <a:chOff x="200025" y="3549650"/>
            <a:chExt cx="4891088" cy="3135313"/>
          </a:xfrm>
        </p:grpSpPr>
        <p:grpSp>
          <p:nvGrpSpPr>
            <p:cNvPr id="14" name="Group 13"/>
            <p:cNvGrpSpPr>
              <a:grpSpLocks/>
            </p:cNvGrpSpPr>
            <p:nvPr/>
          </p:nvGrpSpPr>
          <p:grpSpPr bwMode="auto">
            <a:xfrm>
              <a:off x="200025" y="3549650"/>
              <a:ext cx="4891088" cy="3135313"/>
              <a:chOff x="200025" y="3549650"/>
              <a:chExt cx="4891088" cy="3135313"/>
            </a:xfrm>
          </p:grpSpPr>
          <p:pic>
            <p:nvPicPr>
              <p:cNvPr id="5141" name="Picture 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0025" y="3549650"/>
                <a:ext cx="4891088" cy="31353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5142" name="TextBox 17"/>
              <p:cNvSpPr txBox="1">
                <a:spLocks noChangeArrowheads="1"/>
              </p:cNvSpPr>
              <p:nvPr/>
            </p:nvSpPr>
            <p:spPr bwMode="auto">
              <a:xfrm>
                <a:off x="2840182" y="4142509"/>
                <a:ext cx="1427018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800"/>
                  <a:t>2</a:t>
                </a:r>
                <a:r>
                  <a:rPr lang="en-US" altLang="en-US" sz="1800" baseline="30000"/>
                  <a:t>nd</a:t>
                </a:r>
                <a:r>
                  <a:rPr lang="en-US" altLang="en-US" sz="1800"/>
                  <a:t> point</a:t>
                </a:r>
              </a:p>
            </p:txBody>
          </p:sp>
          <p:cxnSp>
            <p:nvCxnSpPr>
              <p:cNvPr id="13" name="Straight Arrow Connector 12"/>
              <p:cNvCxnSpPr/>
              <p:nvPr/>
            </p:nvCxnSpPr>
            <p:spPr>
              <a:xfrm>
                <a:off x="3338513" y="4545013"/>
                <a:ext cx="846137" cy="290512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" name="Straight Arrow Connector 7"/>
            <p:cNvCxnSpPr/>
            <p:nvPr/>
          </p:nvCxnSpPr>
          <p:spPr>
            <a:xfrm flipH="1">
              <a:off x="1233055" y="4530436"/>
              <a:ext cx="1620981" cy="105294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/>
        </p:nvGrpSpPr>
        <p:grpSpPr>
          <a:xfrm>
            <a:off x="4413250" y="1427163"/>
            <a:ext cx="4730750" cy="4683125"/>
            <a:chOff x="4413250" y="1427163"/>
            <a:chExt cx="4730750" cy="4683125"/>
          </a:xfrm>
        </p:grpSpPr>
        <p:grpSp>
          <p:nvGrpSpPr>
            <p:cNvPr id="7" name="Group 6"/>
            <p:cNvGrpSpPr>
              <a:grpSpLocks/>
            </p:cNvGrpSpPr>
            <p:nvPr/>
          </p:nvGrpSpPr>
          <p:grpSpPr bwMode="auto">
            <a:xfrm>
              <a:off x="4413250" y="1427163"/>
              <a:ext cx="4730750" cy="4683125"/>
              <a:chOff x="4413250" y="1427011"/>
              <a:chExt cx="4730750" cy="4683733"/>
            </a:xfrm>
          </p:grpSpPr>
          <p:grpSp>
            <p:nvGrpSpPr>
              <p:cNvPr id="5132" name="Group 14"/>
              <p:cNvGrpSpPr>
                <a:grpSpLocks/>
              </p:cNvGrpSpPr>
              <p:nvPr/>
            </p:nvGrpSpPr>
            <p:grpSpPr bwMode="auto">
              <a:xfrm>
                <a:off x="4413250" y="2248628"/>
                <a:ext cx="4730750" cy="3862116"/>
                <a:chOff x="4413250" y="2068513"/>
                <a:chExt cx="4730750" cy="3862631"/>
              </a:xfrm>
            </p:grpSpPr>
            <p:grpSp>
              <p:nvGrpSpPr>
                <p:cNvPr id="5135" name="Group 4"/>
                <p:cNvGrpSpPr>
                  <a:grpSpLocks/>
                </p:cNvGrpSpPr>
                <p:nvPr/>
              </p:nvGrpSpPr>
              <p:grpSpPr bwMode="auto">
                <a:xfrm>
                  <a:off x="4413250" y="2068513"/>
                  <a:ext cx="4730750" cy="3862631"/>
                  <a:chOff x="4413250" y="2068513"/>
                  <a:chExt cx="4730750" cy="3862631"/>
                </a:xfrm>
              </p:grpSpPr>
              <p:pic>
                <p:nvPicPr>
                  <p:cNvPr id="5138" name="Picture 4"/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413250" y="2068513"/>
                    <a:ext cx="4730750" cy="296386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pic>
              <p:sp>
                <p:nvSpPr>
                  <p:cNvPr id="5139" name="TextBox 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957454" y="5223164"/>
                    <a:ext cx="3186545" cy="70798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n-US" sz="2000">
                        <a:solidFill>
                          <a:srgbClr val="FFFF00"/>
                        </a:solidFill>
                      </a:rPr>
                      <a:t>A unique plane is passing through the three points</a:t>
                    </a:r>
                  </a:p>
                </p:txBody>
              </p:sp>
              <p:cxnSp>
                <p:nvCxnSpPr>
                  <p:cNvPr id="4" name="Straight Arrow Connector 3"/>
                  <p:cNvCxnSpPr/>
                  <p:nvPr/>
                </p:nvCxnSpPr>
                <p:spPr>
                  <a:xfrm flipV="1">
                    <a:off x="7550150" y="3920840"/>
                    <a:ext cx="679450" cy="1232224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5136" name="TextBox 18"/>
                <p:cNvSpPr txBox="1">
                  <a:spLocks noChangeArrowheads="1"/>
                </p:cNvSpPr>
                <p:nvPr/>
              </p:nvSpPr>
              <p:spPr bwMode="auto">
                <a:xfrm>
                  <a:off x="7966376" y="4682836"/>
                  <a:ext cx="1163782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800"/>
                    <a:t>3</a:t>
                  </a:r>
                  <a:r>
                    <a:rPr lang="en-US" altLang="en-US" sz="1800" baseline="30000"/>
                    <a:t>rd</a:t>
                  </a:r>
                  <a:r>
                    <a:rPr lang="en-US" altLang="en-US" sz="1800"/>
                    <a:t> point</a:t>
                  </a:r>
                </a:p>
              </p:txBody>
            </p:sp>
            <p:cxnSp>
              <p:nvCxnSpPr>
                <p:cNvPr id="11" name="Straight Arrow Connector 10"/>
                <p:cNvCxnSpPr/>
                <p:nvPr/>
              </p:nvCxnSpPr>
              <p:spPr>
                <a:xfrm flipV="1">
                  <a:off x="8118475" y="4238424"/>
                  <a:ext cx="346075" cy="444617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" name="Straight Arrow Connector 2"/>
              <p:cNvCxnSpPr/>
              <p:nvPr/>
            </p:nvCxnSpPr>
            <p:spPr>
              <a:xfrm flipH="1">
                <a:off x="5846763" y="2106549"/>
                <a:ext cx="471487" cy="789089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34" name="TextBox 4"/>
              <p:cNvSpPr txBox="1">
                <a:spLocks noChangeArrowheads="1"/>
              </p:cNvSpPr>
              <p:nvPr/>
            </p:nvSpPr>
            <p:spPr bwMode="auto">
              <a:xfrm>
                <a:off x="4946072" y="1427011"/>
                <a:ext cx="4003963" cy="707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en-US" altLang="en-US" sz="2000">
                    <a:solidFill>
                      <a:srgbClr val="FFFF00"/>
                    </a:solidFill>
                  </a:rPr>
                  <a:t>Green indicates that the plane is fully defined.</a:t>
                </a:r>
              </a:p>
            </p:txBody>
          </p:sp>
        </p:grpSp>
        <p:cxnSp>
          <p:nvCxnSpPr>
            <p:cNvPr id="15" name="Straight Arrow Connector 14"/>
            <p:cNvCxnSpPr>
              <a:stCxn id="5136" idx="1"/>
            </p:cNvCxnSpPr>
            <p:nvPr/>
          </p:nvCxnSpPr>
          <p:spPr>
            <a:xfrm flipH="1" flipV="1">
              <a:off x="5500255" y="4973782"/>
              <a:ext cx="2466121" cy="7314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6147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800" smtClean="0"/>
              <a:t>Ken Youssefi</a:t>
            </a:r>
          </a:p>
        </p:txBody>
      </p:sp>
      <p:sp>
        <p:nvSpPr>
          <p:cNvPr id="6148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800" smtClean="0"/>
              <a:t>Introduction to Engineering – E10</a:t>
            </a:r>
          </a:p>
        </p:txBody>
      </p:sp>
      <p:sp>
        <p:nvSpPr>
          <p:cNvPr id="6149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84964758-B163-44E0-954C-75949359E66E}" type="slidenum">
              <a:rPr lang="en-US" altLang="en-US" sz="1000" smtClean="0"/>
              <a:pPr eaLnBrk="1" hangingPunct="1"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000" smtClean="0"/>
          </a:p>
        </p:txBody>
      </p:sp>
      <p:pic>
        <p:nvPicPr>
          <p:cNvPr id="61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3" y="144463"/>
            <a:ext cx="5664200" cy="338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51" name="Text Box 9"/>
          <p:cNvSpPr txBox="1">
            <a:spLocks noChangeArrowheads="1"/>
          </p:cNvSpPr>
          <p:nvPr/>
        </p:nvSpPr>
        <p:spPr bwMode="auto">
          <a:xfrm>
            <a:off x="6075363" y="1208088"/>
            <a:ext cx="3109912" cy="76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200">
                <a:solidFill>
                  <a:srgbClr val="FFFF00"/>
                </a:solidFill>
              </a:rPr>
              <a:t>Specify two lines to construct the plane</a:t>
            </a:r>
          </a:p>
        </p:txBody>
      </p:sp>
      <p:sp>
        <p:nvSpPr>
          <p:cNvPr id="6152" name="TextBox 5"/>
          <p:cNvSpPr txBox="1">
            <a:spLocks noChangeArrowheads="1"/>
          </p:cNvSpPr>
          <p:nvPr/>
        </p:nvSpPr>
        <p:spPr bwMode="auto">
          <a:xfrm>
            <a:off x="3255963" y="1022350"/>
            <a:ext cx="19954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Line (Edge) 1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3422650" y="1463675"/>
            <a:ext cx="360363" cy="51435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2432050" y="3373438"/>
            <a:ext cx="4992688" cy="3300412"/>
            <a:chOff x="2432050" y="3373438"/>
            <a:chExt cx="4992688" cy="3300412"/>
          </a:xfrm>
        </p:grpSpPr>
        <p:pic>
          <p:nvPicPr>
            <p:cNvPr id="6155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32050" y="3373438"/>
              <a:ext cx="4992688" cy="33004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156" name="TextBox 11"/>
            <p:cNvSpPr txBox="1">
              <a:spLocks noChangeArrowheads="1"/>
            </p:cNvSpPr>
            <p:nvPr/>
          </p:nvSpPr>
          <p:spPr bwMode="auto">
            <a:xfrm>
              <a:off x="5429250" y="4083050"/>
              <a:ext cx="1995488" cy="36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/>
                <a:t>Line (Edge) 2</a:t>
              </a:r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>
              <a:off x="6318250" y="4451350"/>
              <a:ext cx="539750" cy="1422400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7171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800" smtClean="0"/>
              <a:t>Ken Youssefi</a:t>
            </a:r>
          </a:p>
        </p:txBody>
      </p:sp>
      <p:sp>
        <p:nvSpPr>
          <p:cNvPr id="7172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800" smtClean="0"/>
              <a:t>Introduction to Engineering – E10</a:t>
            </a:r>
          </a:p>
        </p:txBody>
      </p:sp>
      <p:sp>
        <p:nvSpPr>
          <p:cNvPr id="7173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061D10B7-0C1F-47BC-AB8F-DD110973682E}" type="slidenum">
              <a:rPr lang="en-US" altLang="en-US" sz="1000" smtClean="0"/>
              <a:pPr eaLnBrk="1" hangingPunct="1"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000" smtClean="0"/>
          </a:p>
        </p:txBody>
      </p:sp>
      <p:pic>
        <p:nvPicPr>
          <p:cNvPr id="71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4710113" cy="424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75" name="TextBox 5"/>
          <p:cNvSpPr txBox="1">
            <a:spLocks noChangeArrowheads="1"/>
          </p:cNvSpPr>
          <p:nvPr/>
        </p:nvSpPr>
        <p:spPr bwMode="auto">
          <a:xfrm>
            <a:off x="5084763" y="650875"/>
            <a:ext cx="347662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200">
                <a:solidFill>
                  <a:srgbClr val="FFFF00"/>
                </a:solidFill>
              </a:rPr>
              <a:t>Parallel plane with a specified offset (20 mm)</a:t>
            </a:r>
          </a:p>
        </p:txBody>
      </p:sp>
      <p:sp>
        <p:nvSpPr>
          <p:cNvPr id="7176" name="TextBox 6"/>
          <p:cNvSpPr txBox="1">
            <a:spLocks noChangeArrowheads="1"/>
          </p:cNvSpPr>
          <p:nvPr/>
        </p:nvSpPr>
        <p:spPr bwMode="auto">
          <a:xfrm>
            <a:off x="2549525" y="3033713"/>
            <a:ext cx="21478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Select a face and specify the offset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H="1" flipV="1">
            <a:off x="3352800" y="1981200"/>
            <a:ext cx="346075" cy="9413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 flipV="1">
            <a:off x="1371600" y="2411413"/>
            <a:ext cx="1246188" cy="109378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/>
          <p:cNvGrpSpPr>
            <a:grpSpLocks/>
          </p:cNvGrpSpPr>
          <p:nvPr/>
        </p:nvGrpSpPr>
        <p:grpSpPr bwMode="auto">
          <a:xfrm>
            <a:off x="692150" y="2741613"/>
            <a:ext cx="8451850" cy="4116387"/>
            <a:chOff x="692727" y="2740868"/>
            <a:chExt cx="8451273" cy="4117132"/>
          </a:xfrm>
        </p:grpSpPr>
        <p:pic>
          <p:nvPicPr>
            <p:cNvPr id="7180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8764" y="2740868"/>
              <a:ext cx="4835236" cy="41171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181" name="TextBox 13"/>
            <p:cNvSpPr txBox="1">
              <a:spLocks noChangeArrowheads="1"/>
            </p:cNvSpPr>
            <p:nvPr/>
          </p:nvSpPr>
          <p:spPr bwMode="auto">
            <a:xfrm>
              <a:off x="692727" y="5417128"/>
              <a:ext cx="3477491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200">
                  <a:solidFill>
                    <a:srgbClr val="FFFF00"/>
                  </a:solidFill>
                </a:rPr>
                <a:t>Perpendicular to a plane and thru a selected line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323092" y="5721144"/>
              <a:ext cx="2382674" cy="250870"/>
            </a:xfrm>
            <a:prstGeom prst="rect">
              <a:avLst/>
            </a:prstGeom>
            <a:solidFill>
              <a:srgbClr val="FF0000">
                <a:alpha val="25098"/>
              </a:srgbClr>
            </a:solidFill>
            <a:ln w="95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364364" y="3823739"/>
              <a:ext cx="2382674" cy="249282"/>
            </a:xfrm>
            <a:prstGeom prst="rect">
              <a:avLst/>
            </a:prstGeom>
            <a:solidFill>
              <a:srgbClr val="FF0000">
                <a:alpha val="25098"/>
              </a:srgbClr>
            </a:solidFill>
            <a:ln w="95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1853</TotalTime>
  <Words>477</Words>
  <Application>Microsoft Office PowerPoint</Application>
  <PresentationFormat>On-screen Show (4:3)</PresentationFormat>
  <Paragraphs>79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Wingdings</vt:lpstr>
      <vt:lpstr>Default Design</vt:lpstr>
      <vt:lpstr>Construction of Reference Planes</vt:lpstr>
      <vt:lpstr>PowerPoint Presentation</vt:lpstr>
      <vt:lpstr>PowerPoint Presentation</vt:lpstr>
      <vt:lpstr>Reference Features</vt:lpstr>
      <vt:lpstr>Constructing Reference Planes</vt:lpstr>
      <vt:lpstr>Reference Plane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kyoussefi</dc:creator>
  <cp:lastModifiedBy>Ken Youssefi</cp:lastModifiedBy>
  <cp:revision>54</cp:revision>
  <cp:lastPrinted>1601-01-01T00:00:00Z</cp:lastPrinted>
  <dcterms:created xsi:type="dcterms:W3CDTF">1601-01-01T00:00:00Z</dcterms:created>
  <dcterms:modified xsi:type="dcterms:W3CDTF">2019-09-29T17:13:23Z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