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09" r:id="rId2"/>
    <p:sldId id="310" r:id="rId3"/>
    <p:sldId id="307" r:id="rId4"/>
    <p:sldId id="279" r:id="rId5"/>
    <p:sldId id="300" r:id="rId6"/>
    <p:sldId id="312" r:id="rId7"/>
    <p:sldId id="302" r:id="rId8"/>
    <p:sldId id="282" r:id="rId9"/>
    <p:sldId id="303" r:id="rId10"/>
    <p:sldId id="304" r:id="rId11"/>
    <p:sldId id="305" r:id="rId12"/>
    <p:sldId id="306" r:id="rId13"/>
    <p:sldId id="285" r:id="rId14"/>
    <p:sldId id="287" r:id="rId15"/>
    <p:sldId id="288" r:id="rId16"/>
    <p:sldId id="289" r:id="rId17"/>
    <p:sldId id="308" r:id="rId18"/>
    <p:sldId id="292" r:id="rId19"/>
    <p:sldId id="293" r:id="rId20"/>
    <p:sldId id="297" r:id="rId21"/>
    <p:sldId id="290" r:id="rId22"/>
    <p:sldId id="291" r:id="rId23"/>
    <p:sldId id="298" r:id="rId24"/>
    <p:sldId id="299" r:id="rId25"/>
    <p:sldId id="294" r:id="rId26"/>
    <p:sldId id="295" r:id="rId27"/>
    <p:sldId id="296" r:id="rId28"/>
    <p:sldId id="311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  <a:srgbClr val="3366FF"/>
    <a:srgbClr val="0099FF"/>
    <a:srgbClr val="FFFF00"/>
    <a:srgbClr val="FFFF99"/>
    <a:srgbClr val="3399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502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D3867BA-EEFE-473F-9C79-8CAB552E8F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6027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D3867BA-EEFE-473F-9C79-8CAB552E8FC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852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D3867BA-EEFE-473F-9C79-8CAB552E8FC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173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Ken Youssefi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Mechanical Engineering Dept.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763926-12DB-4F8D-ABD9-A0B3066A76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140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Ken Youssefi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Mechanical Engineering Dept.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E293F7-7B8E-4C59-B8EB-4F7A8693A9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822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Ken Youssefi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Mechanical Engineering Dept.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75668-1D52-4BAE-98EF-017DBF4C4D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039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Ken Youssefi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Mechanical Engineering Dept.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54D1F7-E945-4274-9A0D-5DFEEDE1B7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84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Ken Youssefi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Mechanical Engineering Dept.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0D7657-A125-44A5-A5AA-579D0A71BF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05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Ken Youssefi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Mechanical Engineering Dept.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665D7-957A-4B3B-8291-C1ABDF07BD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61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Ken Youssefi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Mechanical Engineering Dept.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125498-AFF3-49CB-BF95-2333D71118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417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Ken Youssefi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Mechanical Engineering Dept.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9C214-160C-499B-9180-955F1407C9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9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Ken Youssefi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Mechanical Engineering Dept.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C2F34F-C357-4E45-B699-1639B5D036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876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Ken Youssefi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Mechanical Engineering Dept.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D07739-2740-4715-BFA3-2D2233CDCC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859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Ken Youssefi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Mechanical Engineering Dept.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59A75-0DAE-486E-BC87-DEC9DEED62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784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8F"/>
            </a:gs>
            <a:gs pos="100000">
              <a:srgbClr val="0000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pPr>
              <a:defRPr/>
            </a:pPr>
            <a:r>
              <a:rPr lang="en-US"/>
              <a:t>Ken Youssefi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77000"/>
            <a:ext cx="2895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/>
            </a:lvl1pPr>
          </a:lstStyle>
          <a:p>
            <a:pPr>
              <a:defRPr/>
            </a:pPr>
            <a:r>
              <a:rPr lang="en-US"/>
              <a:t>Mechanical Engineering Dept.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0F8A146E-BD79-4730-8134-1FBE0FA9E9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Mechanical Engineering Dept..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165BBB-0919-46CE-99B4-1267A21E0AA9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111604" y="315798"/>
            <a:ext cx="57833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Product list is due next week </a:t>
            </a:r>
            <a:r>
              <a:rPr lang="en-US" sz="2800" dirty="0" smtClean="0">
                <a:solidFill>
                  <a:schemeClr val="bg1"/>
                </a:solidFill>
              </a:rPr>
              <a:t>Friday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Sept</a:t>
            </a:r>
            <a:r>
              <a:rPr lang="en-US" sz="2800" dirty="0" smtClean="0">
                <a:solidFill>
                  <a:schemeClr val="bg1"/>
                </a:solidFill>
              </a:rPr>
              <a:t>. 25 </a:t>
            </a:r>
            <a:r>
              <a:rPr lang="en-US" sz="2800" dirty="0" smtClean="0">
                <a:solidFill>
                  <a:schemeClr val="bg1"/>
                </a:solidFill>
              </a:rPr>
              <a:t>by </a:t>
            </a:r>
            <a:r>
              <a:rPr lang="en-US" sz="2800" dirty="0" smtClean="0">
                <a:solidFill>
                  <a:schemeClr val="bg1"/>
                </a:solidFill>
              </a:rPr>
              <a:t>11:59 </a:t>
            </a:r>
            <a:r>
              <a:rPr lang="en-US" sz="2800" dirty="0" smtClean="0">
                <a:solidFill>
                  <a:schemeClr val="bg1"/>
                </a:solidFill>
              </a:rPr>
              <a:t>pm</a:t>
            </a:r>
            <a:r>
              <a:rPr lang="en-US" sz="2800" dirty="0" smtClean="0">
                <a:solidFill>
                  <a:srgbClr val="FFFF00"/>
                </a:solidFill>
              </a:rPr>
              <a:t>. Upload your list to Canvas.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73171" y="1779930"/>
            <a:ext cx="67825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You are asked to come up with 5 ideas for either new products or modification of an existing product. </a:t>
            </a:r>
            <a:r>
              <a:rPr lang="en-US" sz="2400" u="sng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 </a:t>
            </a:r>
            <a:r>
              <a:rPr lang="en-US" sz="2400" u="sng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list should only be ideas that can be built physically</a:t>
            </a:r>
            <a:endParaRPr lang="en-US" sz="2400" dirty="0">
              <a:solidFill>
                <a:srgbClr val="FFFF00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72665" y="3439980"/>
            <a:ext cx="5569670" cy="3071994"/>
            <a:chOff x="2050330" y="3444694"/>
            <a:chExt cx="5569670" cy="3071994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18822" y="3444694"/>
              <a:ext cx="5501178" cy="3071994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050330" y="3780148"/>
              <a:ext cx="8672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√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059756" y="4790045"/>
              <a:ext cx="8672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√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050330" y="5784915"/>
              <a:ext cx="8672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√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050330" y="4428367"/>
              <a:ext cx="86726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FF0000"/>
                  </a:solidFill>
                </a:rPr>
                <a:t>X</a:t>
              </a:r>
              <a:endParaRPr lang="en-US" sz="1600" dirty="0">
                <a:solidFill>
                  <a:srgbClr val="FF0000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078608" y="5120798"/>
              <a:ext cx="32092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>
                  <a:solidFill>
                    <a:srgbClr val="FF0000"/>
                  </a:solidFill>
                </a:rPr>
                <a:t>X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122708" y="3657600"/>
            <a:ext cx="2922311" cy="2166179"/>
            <a:chOff x="6122708" y="3657600"/>
            <a:chExt cx="2922311" cy="216617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24637" y="4144766"/>
              <a:ext cx="2421314" cy="1679013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6122708" y="3657600"/>
              <a:ext cx="29223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FF00"/>
                  </a:solidFill>
                </a:rPr>
                <a:t>Not enough explanation</a:t>
              </a:r>
              <a:endParaRPr lang="en-US" dirty="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5208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Mechanical Engineering Dept.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C2F34F-C357-4E45-B699-1639B5D0362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6" y="442913"/>
            <a:ext cx="2603966" cy="45672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0900" y="709613"/>
            <a:ext cx="4514850" cy="31009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0909" y="3925887"/>
            <a:ext cx="3274832" cy="27955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05250" y="138112"/>
            <a:ext cx="3486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Loft without any guide curve</a:t>
            </a:r>
            <a:endParaRPr lang="en-US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90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Mechanical Engineering Dept.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C2F34F-C357-4E45-B699-1639B5D0362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" y="866774"/>
            <a:ext cx="2788437" cy="48577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5387" y="1033461"/>
            <a:ext cx="4770702" cy="27813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76725" y="504824"/>
            <a:ext cx="34861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FFFF00"/>
                </a:solidFill>
              </a:rPr>
              <a:t>Loft using a guide curve</a:t>
            </a:r>
            <a:endParaRPr lang="en-US" sz="2200" dirty="0">
              <a:solidFill>
                <a:srgbClr val="FFFF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3740039"/>
            <a:ext cx="4114800" cy="297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24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Mechanical Engineering Dept.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C2F34F-C357-4E45-B699-1639B5D0362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03" y="1"/>
            <a:ext cx="2318228" cy="4095749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583657" y="109265"/>
            <a:ext cx="4165914" cy="2978372"/>
            <a:chOff x="2583657" y="109265"/>
            <a:chExt cx="4165914" cy="297837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83657" y="109265"/>
              <a:ext cx="4114800" cy="2978372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464845" y="273705"/>
              <a:ext cx="228472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None or normal to Profile with 0 angle at both ends</a:t>
              </a:r>
              <a:endParaRPr lang="en-US" dirty="0"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0069" y="2515375"/>
            <a:ext cx="2214353" cy="42061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073420" y="273705"/>
            <a:ext cx="17848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End Constraints</a:t>
            </a:r>
            <a:endParaRPr lang="en-US" sz="2400" dirty="0">
              <a:solidFill>
                <a:srgbClr val="FFFF0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424362" y="3353381"/>
            <a:ext cx="3881438" cy="3101480"/>
            <a:chOff x="4424362" y="3353381"/>
            <a:chExt cx="3881438" cy="310148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24362" y="3353381"/>
              <a:ext cx="3881438" cy="310148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5905098" y="3397323"/>
              <a:ext cx="233664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N</a:t>
              </a:r>
              <a:r>
                <a:rPr lang="en-US" dirty="0" smtClean="0"/>
                <a:t>ormal to Profile with 0 angle at top but 20</a:t>
              </a:r>
              <a:r>
                <a:rPr lang="en-US" baseline="30000" dirty="0" smtClean="0"/>
                <a:t>o</a:t>
              </a:r>
              <a:r>
                <a:rPr lang="en-US" dirty="0" smtClean="0"/>
                <a:t> at the bottom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49163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/>
              <a:t>Ken Youssefi</a:t>
            </a:r>
          </a:p>
        </p:txBody>
      </p:sp>
      <p:sp>
        <p:nvSpPr>
          <p:cNvPr id="8195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/>
              <a:t>Mechanical Engineering Dept.</a:t>
            </a:r>
          </a:p>
        </p:txBody>
      </p:sp>
      <p:sp>
        <p:nvSpPr>
          <p:cNvPr id="819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62D08F8-4A71-4A7D-99F6-7505A1F86A76}" type="slidenum">
              <a:rPr lang="en-US" altLang="en-US" smtClean="0"/>
              <a:pPr eaLnBrk="1" hangingPunct="1"/>
              <a:t>13</a:t>
            </a:fld>
            <a:endParaRPr lang="en-US" altLang="en-US" smtClean="0"/>
          </a:p>
        </p:txBody>
      </p:sp>
      <p:sp>
        <p:nvSpPr>
          <p:cNvPr id="8197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/>
          <a:lstStyle/>
          <a:p>
            <a:pPr eaLnBrk="1" hangingPunct="1"/>
            <a:r>
              <a:rPr lang="en-US" altLang="en-US" sz="2800" b="1" i="1" dirty="0" smtClean="0">
                <a:solidFill>
                  <a:srgbClr val="FF9900"/>
                </a:solidFill>
              </a:rPr>
              <a:t>Loft Command in SW</a:t>
            </a:r>
          </a:p>
        </p:txBody>
      </p:sp>
      <p:pic>
        <p:nvPicPr>
          <p:cNvPr id="8203" name="Picture 11" descr="Picture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584200"/>
            <a:ext cx="3556000" cy="27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1" descr="Picture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141" y="1661319"/>
            <a:ext cx="2724150" cy="384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6135291" y="893762"/>
            <a:ext cx="2273301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>
                <a:solidFill>
                  <a:srgbClr val="FFFF00"/>
                </a:solidFill>
              </a:rPr>
              <a:t>Profile normal to the plane at </a:t>
            </a:r>
            <a:r>
              <a:rPr lang="en-US" altLang="en-US" dirty="0" smtClean="0">
                <a:solidFill>
                  <a:srgbClr val="FFFF00"/>
                </a:solidFill>
              </a:rPr>
              <a:t>one end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19" name="Line 23"/>
          <p:cNvSpPr>
            <a:spLocks noChangeShapeType="1"/>
          </p:cNvSpPr>
          <p:nvPr/>
        </p:nvSpPr>
        <p:spPr bwMode="auto">
          <a:xfrm flipH="1">
            <a:off x="5552281" y="1661320"/>
            <a:ext cx="1086644" cy="1104898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3726260" y="3025774"/>
            <a:ext cx="4889896" cy="3573463"/>
            <a:chOff x="3726260" y="3025774"/>
            <a:chExt cx="4889896" cy="3573463"/>
          </a:xfrm>
        </p:grpSpPr>
        <p:pic>
          <p:nvPicPr>
            <p:cNvPr id="21" name="Picture 14" descr="Picture1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1844" y="3025774"/>
              <a:ext cx="2754312" cy="3573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ext Box 15"/>
            <p:cNvSpPr txBox="1">
              <a:spLocks noChangeArrowheads="1"/>
            </p:cNvSpPr>
            <p:nvPr/>
          </p:nvSpPr>
          <p:spPr bwMode="auto">
            <a:xfrm>
              <a:off x="3726260" y="5957887"/>
              <a:ext cx="2382837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dirty="0">
                  <a:solidFill>
                    <a:srgbClr val="FFFF00"/>
                  </a:solidFill>
                </a:rPr>
                <a:t>Profile normal to the plane at </a:t>
              </a:r>
              <a:r>
                <a:rPr lang="en-US" altLang="en-US" dirty="0" smtClean="0">
                  <a:solidFill>
                    <a:srgbClr val="FFFF00"/>
                  </a:solidFill>
                </a:rPr>
                <a:t>both ends</a:t>
              </a:r>
              <a:endParaRPr lang="en-US" altLang="en-US" dirty="0">
                <a:solidFill>
                  <a:srgbClr val="FFFF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/>
              <a:t>Ken Youssefi</a:t>
            </a:r>
          </a:p>
        </p:txBody>
      </p:sp>
      <p:sp>
        <p:nvSpPr>
          <p:cNvPr id="10243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/>
              <a:t>Mechanical Engineering Dept.</a:t>
            </a:r>
          </a:p>
        </p:txBody>
      </p:sp>
      <p:sp>
        <p:nvSpPr>
          <p:cNvPr id="1024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1E3F4D0-73BA-475B-A672-7BB618F2FF50}" type="slidenum">
              <a:rPr lang="en-US" altLang="en-US" smtClean="0"/>
              <a:pPr eaLnBrk="1" hangingPunct="1"/>
              <a:t>14</a:t>
            </a:fld>
            <a:endParaRPr lang="en-US" altLang="en-US" smtClean="0"/>
          </a:p>
        </p:txBody>
      </p:sp>
      <p:sp>
        <p:nvSpPr>
          <p:cNvPr id="10245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4613"/>
            <a:ext cx="8229600" cy="768350"/>
          </a:xfrm>
        </p:spPr>
        <p:txBody>
          <a:bodyPr/>
          <a:lstStyle/>
          <a:p>
            <a:pPr eaLnBrk="1" hangingPunct="1"/>
            <a:r>
              <a:rPr lang="en-US" altLang="en-US" sz="2800" b="1" i="1" smtClean="0">
                <a:solidFill>
                  <a:srgbClr val="FF9900"/>
                </a:solidFill>
              </a:rPr>
              <a:t>Loft Command in SW</a:t>
            </a:r>
          </a:p>
        </p:txBody>
      </p:sp>
      <p:pic>
        <p:nvPicPr>
          <p:cNvPr id="59400" name="Picture 8" descr="Picture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125" y="1824831"/>
            <a:ext cx="3239308" cy="416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9" descr="Picture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082675"/>
            <a:ext cx="2951162" cy="454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9" name="Text Box 11"/>
          <p:cNvSpPr txBox="1">
            <a:spLocks noChangeArrowheads="1"/>
          </p:cNvSpPr>
          <p:nvPr/>
        </p:nvSpPr>
        <p:spPr bwMode="auto">
          <a:xfrm>
            <a:off x="4003675" y="944563"/>
            <a:ext cx="40465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solidFill>
                  <a:srgbClr val="FFFF00"/>
                </a:solidFill>
              </a:rPr>
              <a:t>Loft using a single Guide Curve.</a:t>
            </a:r>
          </a:p>
        </p:txBody>
      </p:sp>
      <p:sp>
        <p:nvSpPr>
          <p:cNvPr id="10250" name="Text Box 12"/>
          <p:cNvSpPr txBox="1">
            <a:spLocks noChangeArrowheads="1"/>
          </p:cNvSpPr>
          <p:nvPr/>
        </p:nvSpPr>
        <p:spPr bwMode="auto">
          <a:xfrm>
            <a:off x="1019175" y="1438275"/>
            <a:ext cx="13192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FF3300"/>
                </a:solidFill>
              </a:rPr>
              <a:t>Profile</a:t>
            </a:r>
          </a:p>
        </p:txBody>
      </p:sp>
      <p:sp>
        <p:nvSpPr>
          <p:cNvPr id="10251" name="Text Box 13"/>
          <p:cNvSpPr txBox="1">
            <a:spLocks noChangeArrowheads="1"/>
          </p:cNvSpPr>
          <p:nvPr/>
        </p:nvSpPr>
        <p:spPr bwMode="auto">
          <a:xfrm>
            <a:off x="1171575" y="4889500"/>
            <a:ext cx="13192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>
                <a:solidFill>
                  <a:srgbClr val="FF3300"/>
                </a:solidFill>
              </a:rPr>
              <a:t>Profile</a:t>
            </a:r>
          </a:p>
        </p:txBody>
      </p:sp>
      <p:sp>
        <p:nvSpPr>
          <p:cNvPr id="10252" name="Text Box 14"/>
          <p:cNvSpPr txBox="1">
            <a:spLocks noChangeArrowheads="1"/>
          </p:cNvSpPr>
          <p:nvPr/>
        </p:nvSpPr>
        <p:spPr bwMode="auto">
          <a:xfrm>
            <a:off x="1562100" y="3360738"/>
            <a:ext cx="17049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FF3300"/>
                </a:solidFill>
              </a:rPr>
              <a:t>Guide, 3D sketch</a:t>
            </a:r>
          </a:p>
        </p:txBody>
      </p:sp>
      <p:sp>
        <p:nvSpPr>
          <p:cNvPr id="10253" name="Line 15"/>
          <p:cNvSpPr>
            <a:spLocks noChangeShapeType="1"/>
          </p:cNvSpPr>
          <p:nvPr/>
        </p:nvSpPr>
        <p:spPr bwMode="auto">
          <a:xfrm flipH="1" flipV="1">
            <a:off x="1379538" y="4616450"/>
            <a:ext cx="179387" cy="300038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4" name="Line 16"/>
          <p:cNvSpPr>
            <a:spLocks noChangeShapeType="1"/>
          </p:cNvSpPr>
          <p:nvPr/>
        </p:nvSpPr>
        <p:spPr bwMode="auto">
          <a:xfrm>
            <a:off x="1528763" y="1768475"/>
            <a:ext cx="539750" cy="344488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5" name="Line 17"/>
          <p:cNvSpPr>
            <a:spLocks noChangeShapeType="1"/>
          </p:cNvSpPr>
          <p:nvPr/>
        </p:nvSpPr>
        <p:spPr bwMode="auto">
          <a:xfrm flipH="1" flipV="1">
            <a:off x="1498600" y="3178175"/>
            <a:ext cx="374650" cy="20955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9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/>
              <a:t>Ken Youssefi</a:t>
            </a:r>
          </a:p>
        </p:txBody>
      </p:sp>
      <p:sp>
        <p:nvSpPr>
          <p:cNvPr id="11267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/>
              <a:t>Mechanical Engineering Dept.</a:t>
            </a:r>
          </a:p>
        </p:txBody>
      </p:sp>
      <p:sp>
        <p:nvSpPr>
          <p:cNvPr id="1126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8566CDE-8D32-4CFB-8DCE-C0F9D159364A}" type="slidenum">
              <a:rPr lang="en-US" altLang="en-US" smtClean="0"/>
              <a:pPr eaLnBrk="1" hangingPunct="1"/>
              <a:t>15</a:t>
            </a:fld>
            <a:endParaRPr lang="en-US" altLang="en-US" smtClean="0"/>
          </a:p>
        </p:txBody>
      </p:sp>
      <p:sp>
        <p:nvSpPr>
          <p:cNvPr id="11269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88900"/>
            <a:ext cx="8229600" cy="603250"/>
          </a:xfrm>
        </p:spPr>
        <p:txBody>
          <a:bodyPr/>
          <a:lstStyle/>
          <a:p>
            <a:pPr eaLnBrk="1" hangingPunct="1"/>
            <a:r>
              <a:rPr lang="en-US" altLang="en-US" sz="2800" b="1" i="1" smtClean="0">
                <a:solidFill>
                  <a:srgbClr val="FF9900"/>
                </a:solidFill>
              </a:rPr>
              <a:t>Loft Command in SW</a:t>
            </a:r>
          </a:p>
        </p:txBody>
      </p:sp>
      <p:pic>
        <p:nvPicPr>
          <p:cNvPr id="11271" name="Picture 11" descr="Picture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908050"/>
            <a:ext cx="3041650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Text Box 15"/>
          <p:cNvSpPr txBox="1">
            <a:spLocks noChangeArrowheads="1"/>
          </p:cNvSpPr>
          <p:nvPr/>
        </p:nvSpPr>
        <p:spPr bwMode="auto">
          <a:xfrm>
            <a:off x="3106738" y="469900"/>
            <a:ext cx="40465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>
                <a:solidFill>
                  <a:srgbClr val="FFFF00"/>
                </a:solidFill>
              </a:rPr>
              <a:t>Loft using 4</a:t>
            </a:r>
            <a:r>
              <a:rPr lang="en-US" altLang="en-US" sz="2000" dirty="0" smtClean="0">
                <a:solidFill>
                  <a:srgbClr val="FFFF00"/>
                </a:solidFill>
              </a:rPr>
              <a:t> </a:t>
            </a:r>
            <a:r>
              <a:rPr lang="en-US" altLang="en-US" sz="2000" dirty="0">
                <a:solidFill>
                  <a:srgbClr val="FFFF00"/>
                </a:solidFill>
              </a:rPr>
              <a:t>Guide Curves.</a:t>
            </a:r>
          </a:p>
        </p:txBody>
      </p:sp>
      <p:sp>
        <p:nvSpPr>
          <p:cNvPr id="11273" name="Text Box 16"/>
          <p:cNvSpPr txBox="1">
            <a:spLocks noChangeArrowheads="1"/>
          </p:cNvSpPr>
          <p:nvPr/>
        </p:nvSpPr>
        <p:spPr bwMode="auto">
          <a:xfrm>
            <a:off x="1349375" y="3297238"/>
            <a:ext cx="9286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600">
                <a:solidFill>
                  <a:srgbClr val="FF3300"/>
                </a:solidFill>
              </a:rPr>
              <a:t>Guide 1</a:t>
            </a:r>
          </a:p>
        </p:txBody>
      </p:sp>
      <p:sp>
        <p:nvSpPr>
          <p:cNvPr id="11274" name="Text Box 17"/>
          <p:cNvSpPr txBox="1">
            <a:spLocks noChangeArrowheads="1"/>
          </p:cNvSpPr>
          <p:nvPr/>
        </p:nvSpPr>
        <p:spPr bwMode="auto">
          <a:xfrm>
            <a:off x="2101850" y="2865438"/>
            <a:ext cx="9286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600">
                <a:solidFill>
                  <a:srgbClr val="FF3300"/>
                </a:solidFill>
              </a:rPr>
              <a:t>Guide 2</a:t>
            </a:r>
          </a:p>
        </p:txBody>
      </p:sp>
      <p:sp>
        <p:nvSpPr>
          <p:cNvPr id="11275" name="Text Box 18"/>
          <p:cNvSpPr txBox="1">
            <a:spLocks noChangeArrowheads="1"/>
          </p:cNvSpPr>
          <p:nvPr/>
        </p:nvSpPr>
        <p:spPr bwMode="auto">
          <a:xfrm>
            <a:off x="2178050" y="1130300"/>
            <a:ext cx="9286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600">
                <a:solidFill>
                  <a:srgbClr val="FF3300"/>
                </a:solidFill>
              </a:rPr>
              <a:t>Guide 4</a:t>
            </a:r>
          </a:p>
        </p:txBody>
      </p:sp>
      <p:sp>
        <p:nvSpPr>
          <p:cNvPr id="11276" name="Text Box 19"/>
          <p:cNvSpPr txBox="1">
            <a:spLocks noChangeArrowheads="1"/>
          </p:cNvSpPr>
          <p:nvPr/>
        </p:nvSpPr>
        <p:spPr bwMode="auto">
          <a:xfrm>
            <a:off x="322263" y="1116013"/>
            <a:ext cx="9286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600">
                <a:solidFill>
                  <a:srgbClr val="FF3300"/>
                </a:solidFill>
              </a:rPr>
              <a:t>Guide 3</a:t>
            </a:r>
          </a:p>
        </p:txBody>
      </p:sp>
      <p:sp>
        <p:nvSpPr>
          <p:cNvPr id="11277" name="Line 20"/>
          <p:cNvSpPr>
            <a:spLocks noChangeShapeType="1"/>
          </p:cNvSpPr>
          <p:nvPr/>
        </p:nvSpPr>
        <p:spPr bwMode="auto">
          <a:xfrm flipH="1" flipV="1">
            <a:off x="900113" y="2608263"/>
            <a:ext cx="823912" cy="6889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8" name="Line 21"/>
          <p:cNvSpPr>
            <a:spLocks noChangeShapeType="1"/>
          </p:cNvSpPr>
          <p:nvPr/>
        </p:nvSpPr>
        <p:spPr bwMode="auto">
          <a:xfrm flipH="1" flipV="1">
            <a:off x="2098675" y="2413000"/>
            <a:ext cx="269875" cy="465138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9" name="Line 22"/>
          <p:cNvSpPr>
            <a:spLocks noChangeShapeType="1"/>
          </p:cNvSpPr>
          <p:nvPr/>
        </p:nvSpPr>
        <p:spPr bwMode="auto">
          <a:xfrm>
            <a:off x="704850" y="1454150"/>
            <a:ext cx="284163" cy="2698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0" name="Line 23"/>
          <p:cNvSpPr>
            <a:spLocks noChangeShapeType="1"/>
          </p:cNvSpPr>
          <p:nvPr/>
        </p:nvSpPr>
        <p:spPr bwMode="auto">
          <a:xfrm flipH="1">
            <a:off x="1679575" y="1468438"/>
            <a:ext cx="884238" cy="53975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2405063" y="3282950"/>
            <a:ext cx="2974975" cy="3144838"/>
            <a:chOff x="2026" y="772"/>
            <a:chExt cx="1874" cy="1981"/>
          </a:xfrm>
        </p:grpSpPr>
        <p:pic>
          <p:nvPicPr>
            <p:cNvPr id="11288" name="Picture 12" descr="Picture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6" y="772"/>
              <a:ext cx="1874" cy="19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89" name="Text Box 24"/>
            <p:cNvSpPr txBox="1">
              <a:spLocks noChangeArrowheads="1"/>
            </p:cNvSpPr>
            <p:nvPr/>
          </p:nvSpPr>
          <p:spPr bwMode="auto">
            <a:xfrm>
              <a:off x="2124" y="812"/>
              <a:ext cx="106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600">
                  <a:solidFill>
                    <a:srgbClr val="0000FF"/>
                  </a:solidFill>
                </a:rPr>
                <a:t>Guides 1,2</a:t>
              </a:r>
            </a:p>
          </p:txBody>
        </p:sp>
      </p:grp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5724525" y="866775"/>
            <a:ext cx="2962275" cy="3163888"/>
            <a:chOff x="3894" y="1018"/>
            <a:chExt cx="1866" cy="1993"/>
          </a:xfrm>
        </p:grpSpPr>
        <p:pic>
          <p:nvPicPr>
            <p:cNvPr id="11286" name="Picture 14" descr="Picture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4" y="1018"/>
              <a:ext cx="1866" cy="1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87" name="Text Box 25"/>
            <p:cNvSpPr txBox="1">
              <a:spLocks noChangeArrowheads="1"/>
            </p:cNvSpPr>
            <p:nvPr/>
          </p:nvSpPr>
          <p:spPr bwMode="auto">
            <a:xfrm>
              <a:off x="4776" y="1097"/>
              <a:ext cx="92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600">
                  <a:solidFill>
                    <a:srgbClr val="0000FF"/>
                  </a:solidFill>
                </a:rPr>
                <a:t>Guides 1,2,3</a:t>
              </a:r>
            </a:p>
          </p:txBody>
        </p:sp>
      </p:grp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5682456" y="3892551"/>
            <a:ext cx="3046412" cy="2650331"/>
            <a:chOff x="2757" y="2614"/>
            <a:chExt cx="1881" cy="1647"/>
          </a:xfrm>
        </p:grpSpPr>
        <p:pic>
          <p:nvPicPr>
            <p:cNvPr id="11284" name="Picture 13" descr="Picture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4" y="2614"/>
              <a:ext cx="1874" cy="16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85" name="Text Box 26"/>
            <p:cNvSpPr txBox="1">
              <a:spLocks noChangeArrowheads="1"/>
            </p:cNvSpPr>
            <p:nvPr/>
          </p:nvSpPr>
          <p:spPr bwMode="auto">
            <a:xfrm>
              <a:off x="2757" y="3883"/>
              <a:ext cx="106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600">
                  <a:solidFill>
                    <a:srgbClr val="0000FF"/>
                  </a:solidFill>
                </a:rPr>
                <a:t>Guides 1,2,3,4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/>
              <a:t>Ken Youssefi</a:t>
            </a:r>
          </a:p>
        </p:txBody>
      </p:sp>
      <p:sp>
        <p:nvSpPr>
          <p:cNvPr id="12291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/>
              <a:t>Mechanical Engineering Dept.</a:t>
            </a:r>
          </a:p>
        </p:txBody>
      </p:sp>
      <p:sp>
        <p:nvSpPr>
          <p:cNvPr id="1229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95946E4-244F-44C7-90BB-7DF3C9352322}" type="slidenum">
              <a:rPr lang="en-US" altLang="en-US" smtClean="0"/>
              <a:pPr eaLnBrk="1" hangingPunct="1"/>
              <a:t>16</a:t>
            </a:fld>
            <a:endParaRPr lang="en-US" altLang="en-US" smtClean="0"/>
          </a:p>
        </p:txBody>
      </p:sp>
      <p:sp>
        <p:nvSpPr>
          <p:cNvPr id="12293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79450"/>
          </a:xfrm>
        </p:spPr>
        <p:txBody>
          <a:bodyPr/>
          <a:lstStyle/>
          <a:p>
            <a:pPr eaLnBrk="1" hangingPunct="1"/>
            <a:r>
              <a:rPr lang="en-US" altLang="en-US" sz="2800" b="1" i="1" smtClean="0">
                <a:solidFill>
                  <a:srgbClr val="FF9900"/>
                </a:solidFill>
              </a:rPr>
              <a:t>Loft Command in SW</a:t>
            </a:r>
          </a:p>
        </p:txBody>
      </p:sp>
      <p:pic>
        <p:nvPicPr>
          <p:cNvPr id="63496" name="Picture 8" descr="Pictur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425" y="2309813"/>
            <a:ext cx="3898900" cy="406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9" descr="Pictur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38" y="1239838"/>
            <a:ext cx="3567112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6" name="Text Box 10"/>
          <p:cNvSpPr txBox="1">
            <a:spLocks noChangeArrowheads="1"/>
          </p:cNvSpPr>
          <p:nvPr/>
        </p:nvSpPr>
        <p:spPr bwMode="auto">
          <a:xfrm>
            <a:off x="4437063" y="1154113"/>
            <a:ext cx="35528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solidFill>
                  <a:srgbClr val="FFFF00"/>
                </a:solidFill>
              </a:rPr>
              <a:t>Merging a Loft with a feature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3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70719"/>
          </a:xfrm>
        </p:spPr>
        <p:txBody>
          <a:bodyPr/>
          <a:lstStyle/>
          <a:p>
            <a:r>
              <a:rPr lang="en-US" sz="3600" dirty="0" smtClean="0">
                <a:solidFill>
                  <a:srgbClr val="FFC000"/>
                </a:solidFill>
              </a:rPr>
              <a:t>Clicker Question 1</a:t>
            </a:r>
            <a:endParaRPr lang="en-US" sz="3600" dirty="0">
              <a:solidFill>
                <a:srgbClr val="FFC00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Mechanical Engineering Dept..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E60987-81E6-416F-8947-3D9A491FE38A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93510" y="1202038"/>
            <a:ext cx="73906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For the </a:t>
            </a:r>
            <a:r>
              <a:rPr lang="en-US" sz="2800" b="1" i="1" dirty="0" smtClean="0">
                <a:solidFill>
                  <a:srgbClr val="FFFF00"/>
                </a:solidFill>
              </a:rPr>
              <a:t>Loft</a:t>
            </a:r>
            <a:r>
              <a:rPr lang="en-US" sz="2800" dirty="0" smtClean="0">
                <a:solidFill>
                  <a:srgbClr val="FFFF00"/>
                </a:solidFill>
              </a:rPr>
              <a:t> command to work, which statement is true?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93508" y="2316116"/>
            <a:ext cx="75885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arenR"/>
            </a:pPr>
            <a:r>
              <a:rPr lang="en-US" sz="2400" dirty="0">
                <a:solidFill>
                  <a:schemeClr val="bg1"/>
                </a:solidFill>
              </a:rPr>
              <a:t>O</a:t>
            </a:r>
            <a:r>
              <a:rPr lang="en-US" sz="2400" dirty="0" smtClean="0">
                <a:solidFill>
                  <a:schemeClr val="bg1"/>
                </a:solidFill>
              </a:rPr>
              <a:t>ne profile and one path curve (guide) is required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3508" y="3016912"/>
            <a:ext cx="78603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B)  One profile and two path curves (guide) are required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93508" y="3717708"/>
            <a:ext cx="7334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C)  At least two profiles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93508" y="4418503"/>
            <a:ext cx="7202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D</a:t>
            </a:r>
            <a:r>
              <a:rPr lang="en-US" sz="2400" dirty="0" smtClean="0">
                <a:solidFill>
                  <a:schemeClr val="bg1"/>
                </a:solidFill>
              </a:rPr>
              <a:t>)  Multiple profiles and guide curves could be used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3508" y="5119298"/>
            <a:ext cx="6890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E)  C and D</a:t>
            </a:r>
          </a:p>
        </p:txBody>
      </p:sp>
    </p:spTree>
    <p:extLst>
      <p:ext uri="{BB962C8B-B14F-4D97-AF65-F5344CB8AC3E}">
        <p14:creationId xmlns:p14="http://schemas.microsoft.com/office/powerpoint/2010/main" val="240927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/>
              <a:t>Ken Youssefi</a:t>
            </a:r>
          </a:p>
        </p:txBody>
      </p:sp>
      <p:sp>
        <p:nvSpPr>
          <p:cNvPr id="13315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/>
              <a:t>Mechanical engineering Dept.</a:t>
            </a: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21BC65C-B315-4FC9-B699-1C134BA18C52}" type="slidenum">
              <a:rPr lang="en-US" altLang="en-US" smtClean="0"/>
              <a:pPr eaLnBrk="1" hangingPunct="1"/>
              <a:t>18</a:t>
            </a:fld>
            <a:endParaRPr lang="en-US" altLang="en-US" smtClean="0"/>
          </a:p>
        </p:txBody>
      </p:sp>
      <p:pic>
        <p:nvPicPr>
          <p:cNvPr id="13317" name="Picture 4" descr="wheel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" y="446088"/>
            <a:ext cx="7739063" cy="580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/>
              <a:t>Ken Youssefi</a:t>
            </a:r>
          </a:p>
        </p:txBody>
      </p:sp>
      <p:sp>
        <p:nvSpPr>
          <p:cNvPr id="14339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/>
              <a:t>Mechanical Engineering</a:t>
            </a: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D8DE65F-5D61-4E74-B508-EE1D986D5D30}" type="slidenum">
              <a:rPr lang="en-US" altLang="en-US" smtClean="0"/>
              <a:pPr eaLnBrk="1" hangingPunct="1"/>
              <a:t>19</a:t>
            </a:fld>
            <a:endParaRPr lang="en-US" altLang="en-US" smtClean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81454" y="464457"/>
            <a:ext cx="8225518" cy="663575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800" kern="0" dirty="0">
                <a:solidFill>
                  <a:srgbClr val="FFFF00"/>
                </a:solidFill>
                <a:latin typeface="+mn-lt"/>
                <a:cs typeface="+mn-cs"/>
              </a:rPr>
              <a:t>	10 spline sketches on </a:t>
            </a:r>
            <a:r>
              <a:rPr lang="en-US" sz="2800" kern="0" dirty="0" smtClean="0">
                <a:solidFill>
                  <a:srgbClr val="FFFF00"/>
                </a:solidFill>
                <a:latin typeface="+mn-lt"/>
                <a:cs typeface="+mn-cs"/>
              </a:rPr>
              <a:t>10 planes </a:t>
            </a:r>
            <a:r>
              <a:rPr lang="en-US" sz="2800" kern="0" dirty="0">
                <a:solidFill>
                  <a:srgbClr val="FFFF00"/>
                </a:solidFill>
                <a:latin typeface="+mn-lt"/>
                <a:cs typeface="+mn-cs"/>
              </a:rPr>
              <a:t>.3 inches apart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  <a:defRPr/>
            </a:pPr>
            <a:endParaRPr lang="en-US" sz="3200" kern="0" dirty="0">
              <a:latin typeface="+mn-lt"/>
              <a:cs typeface="+mn-cs"/>
            </a:endParaRPr>
          </a:p>
        </p:txBody>
      </p:sp>
      <p:pic>
        <p:nvPicPr>
          <p:cNvPr id="1434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92" t="12877" r="19261" b="10739"/>
          <a:stretch>
            <a:fillRect/>
          </a:stretch>
        </p:blipFill>
        <p:spPr bwMode="auto">
          <a:xfrm>
            <a:off x="2063750" y="1535113"/>
            <a:ext cx="4953000" cy="492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Mechanical Engineering Dept.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C2F34F-C357-4E45-B699-1639B5D0362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64" y="1067259"/>
            <a:ext cx="4929798" cy="46533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5657" y="1433996"/>
            <a:ext cx="4501500" cy="362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00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Mechanical Engineering Dept.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C2F34F-C357-4E45-B699-1639B5D03626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pic>
        <p:nvPicPr>
          <p:cNvPr id="5" name="Picture 1" descr="scan014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663" y="726648"/>
            <a:ext cx="5341937" cy="5659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282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57200" y="28575"/>
            <a:ext cx="8229600" cy="827088"/>
          </a:xfrm>
        </p:spPr>
        <p:txBody>
          <a:bodyPr/>
          <a:lstStyle/>
          <a:p>
            <a:r>
              <a:rPr lang="en-US" altLang="en-US" sz="2800" b="1" i="1" smtClean="0">
                <a:solidFill>
                  <a:srgbClr val="FFFF00"/>
                </a:solidFill>
              </a:rPr>
              <a:t>Example</a:t>
            </a:r>
          </a:p>
        </p:txBody>
      </p:sp>
      <p:sp>
        <p:nvSpPr>
          <p:cNvPr id="15363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/>
              <a:t>Ken Youssefi</a:t>
            </a:r>
          </a:p>
        </p:txBody>
      </p:sp>
      <p:sp>
        <p:nvSpPr>
          <p:cNvPr id="15364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/>
              <a:t>Mechanical Engineering Dept.</a:t>
            </a:r>
          </a:p>
        </p:txBody>
      </p:sp>
      <p:sp>
        <p:nvSpPr>
          <p:cNvPr id="1536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17B2C62-BE09-4B45-88E3-BA1C012A7C94}" type="slidenum">
              <a:rPr lang="en-US" altLang="en-US" smtClean="0"/>
              <a:pPr eaLnBrk="1" hangingPunct="1"/>
              <a:t>21</a:t>
            </a:fld>
            <a:endParaRPr lang="en-US" altLang="en-US" smtClean="0"/>
          </a:p>
        </p:txBody>
      </p:sp>
      <p:pic>
        <p:nvPicPr>
          <p:cNvPr id="15366" name="Content Placeholder 3" descr="Setuploft Spin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63" y="896938"/>
            <a:ext cx="7635875" cy="559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16387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/>
              <a:t>Ken Youssefi</a:t>
            </a:r>
          </a:p>
        </p:txBody>
      </p:sp>
      <p:sp>
        <p:nvSpPr>
          <p:cNvPr id="16388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/>
              <a:t>Mechanical Engineering Dept.</a:t>
            </a:r>
          </a:p>
        </p:txBody>
      </p:sp>
      <p:sp>
        <p:nvSpPr>
          <p:cNvPr id="1638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B9584C6-8698-4FEE-8E8D-B710F3C89938}" type="slidenum">
              <a:rPr lang="en-US" altLang="en-US" smtClean="0"/>
              <a:pPr eaLnBrk="1" hangingPunct="1"/>
              <a:t>22</a:t>
            </a:fld>
            <a:endParaRPr lang="en-US" altLang="en-US" smtClean="0"/>
          </a:p>
        </p:txBody>
      </p:sp>
      <p:pic>
        <p:nvPicPr>
          <p:cNvPr id="16390" name="Content Placeholder 3" descr="Loftinthemaking Spin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8500"/>
            <a:ext cx="4645025" cy="408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" descr="scan014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263" y="1728788"/>
            <a:ext cx="4587875" cy="486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Mechanical Engineering Dept.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49C214-160C-499B-9180-955F1407C900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pic>
        <p:nvPicPr>
          <p:cNvPr id="6" name="Picture 7" descr="Picture2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43" y="246743"/>
            <a:ext cx="8244584" cy="6279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876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Mechanical Engineering Dept.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49C214-160C-499B-9180-955F1407C900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pic>
        <p:nvPicPr>
          <p:cNvPr id="6" name="Picture 1" descr="scan014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82" y="446175"/>
            <a:ext cx="7859216" cy="6012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673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17411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/>
              <a:t>Ken Youssefi</a:t>
            </a:r>
          </a:p>
        </p:txBody>
      </p:sp>
      <p:sp>
        <p:nvSpPr>
          <p:cNvPr id="17412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/>
              <a:t>Mechanical Engineering Dept.</a:t>
            </a:r>
          </a:p>
        </p:txBody>
      </p:sp>
      <p:sp>
        <p:nvSpPr>
          <p:cNvPr id="1741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621EECC-A8BA-466C-B618-CB8F9076579A}" type="slidenum">
              <a:rPr lang="en-US" altLang="en-US" smtClean="0"/>
              <a:pPr eaLnBrk="1" hangingPunct="1"/>
              <a:t>25</a:t>
            </a:fld>
            <a:endParaRPr lang="en-US" altLang="en-US" smtClean="0"/>
          </a:p>
        </p:txBody>
      </p:sp>
      <p:pic>
        <p:nvPicPr>
          <p:cNvPr id="17414" name="Picture 3" descr="scan015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114" y="403583"/>
            <a:ext cx="5776685" cy="6056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18435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/>
              <a:t>Ken Youssefi</a:t>
            </a:r>
          </a:p>
        </p:txBody>
      </p:sp>
      <p:sp>
        <p:nvSpPr>
          <p:cNvPr id="18436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/>
              <a:t>Mechanical Engineering Dept.</a:t>
            </a:r>
          </a:p>
        </p:txBody>
      </p:sp>
      <p:sp>
        <p:nvSpPr>
          <p:cNvPr id="1843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02EC53D-A0D2-4FD8-B0B2-5EB89D99F987}" type="slidenum">
              <a:rPr lang="en-US" altLang="en-US" smtClean="0"/>
              <a:pPr eaLnBrk="1" hangingPunct="1"/>
              <a:t>26</a:t>
            </a:fld>
            <a:endParaRPr lang="en-US" altLang="en-US" smtClean="0"/>
          </a:p>
        </p:txBody>
      </p:sp>
      <p:pic>
        <p:nvPicPr>
          <p:cNvPr id="18438" name="Picture 1" descr="scan012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4763"/>
            <a:ext cx="4575175" cy="433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263" y="2509838"/>
            <a:ext cx="5138737" cy="411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TextBox 7"/>
          <p:cNvSpPr txBox="1">
            <a:spLocks noChangeArrowheads="1"/>
          </p:cNvSpPr>
          <p:nvPr/>
        </p:nvSpPr>
        <p:spPr bwMode="auto">
          <a:xfrm>
            <a:off x="4935538" y="3352800"/>
            <a:ext cx="1812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/>
              <a:t>Knife handle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19459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/>
              <a:t>Ken Youssefi</a:t>
            </a:r>
          </a:p>
        </p:txBody>
      </p:sp>
      <p:sp>
        <p:nvSpPr>
          <p:cNvPr id="19460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/>
              <a:t>Mechanical Engineering Dept.</a:t>
            </a:r>
          </a:p>
        </p:txBody>
      </p:sp>
      <p:sp>
        <p:nvSpPr>
          <p:cNvPr id="1946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9E921C7-CCD0-458A-8745-76E7306F0D85}" type="slidenum">
              <a:rPr lang="en-US" altLang="en-US" smtClean="0"/>
              <a:pPr eaLnBrk="1" hangingPunct="1"/>
              <a:t>27</a:t>
            </a:fld>
            <a:endParaRPr lang="en-US" altLang="en-US" smtClean="0"/>
          </a:p>
        </p:txBody>
      </p:sp>
      <p:pic>
        <p:nvPicPr>
          <p:cNvPr id="194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19663" cy="393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468563"/>
            <a:ext cx="54864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TextBox 8"/>
          <p:cNvSpPr txBox="1">
            <a:spLocks noChangeArrowheads="1"/>
          </p:cNvSpPr>
          <p:nvPr/>
        </p:nvSpPr>
        <p:spPr bwMode="auto">
          <a:xfrm>
            <a:off x="682625" y="1887538"/>
            <a:ext cx="14938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/>
              <a:t>Knife blade</a:t>
            </a:r>
          </a:p>
        </p:txBody>
      </p:sp>
      <p:sp>
        <p:nvSpPr>
          <p:cNvPr id="19465" name="TextBox 9"/>
          <p:cNvSpPr txBox="1">
            <a:spLocks noChangeArrowheads="1"/>
          </p:cNvSpPr>
          <p:nvPr/>
        </p:nvSpPr>
        <p:spPr bwMode="auto">
          <a:xfrm>
            <a:off x="4572000" y="3875088"/>
            <a:ext cx="14652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/>
              <a:t>Hand and wrist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70719"/>
          </a:xfrm>
        </p:spPr>
        <p:txBody>
          <a:bodyPr/>
          <a:lstStyle/>
          <a:p>
            <a:r>
              <a:rPr lang="en-US" sz="3600" dirty="0" smtClean="0">
                <a:solidFill>
                  <a:srgbClr val="FFC000"/>
                </a:solidFill>
              </a:rPr>
              <a:t>Clicker Question </a:t>
            </a:r>
            <a:r>
              <a:rPr lang="en-US" sz="3600" dirty="0">
                <a:solidFill>
                  <a:srgbClr val="FFC000"/>
                </a:solidFill>
              </a:rPr>
              <a:t>2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Mechanical Engineering Dept..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E60987-81E6-416F-8947-3D9A491FE38A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93510" y="1202038"/>
            <a:ext cx="73906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Which of the following statement(s) is true?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93510" y="2147646"/>
            <a:ext cx="7447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arenR"/>
            </a:pPr>
            <a:r>
              <a:rPr lang="en-US" sz="2400" dirty="0" smtClean="0">
                <a:solidFill>
                  <a:schemeClr val="bg1"/>
                </a:solidFill>
              </a:rPr>
              <a:t>Sweep requires one profile and two paths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3510" y="2857232"/>
            <a:ext cx="7139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B)  Sweep requires one profile and one path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93510" y="3566818"/>
            <a:ext cx="7191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C)  Loft requires at least two profiles and one path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93510" y="4276404"/>
            <a:ext cx="7723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D</a:t>
            </a:r>
            <a:r>
              <a:rPr lang="en-US" sz="2400" dirty="0" smtClean="0">
                <a:solidFill>
                  <a:schemeClr val="bg1"/>
                </a:solidFill>
              </a:rPr>
              <a:t>)  Guide curves could be used in both Sweep and Loft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3510" y="4985990"/>
            <a:ext cx="6890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E)  B, C and D</a:t>
            </a:r>
          </a:p>
        </p:txBody>
      </p:sp>
    </p:spTree>
    <p:extLst>
      <p:ext uri="{BB962C8B-B14F-4D97-AF65-F5344CB8AC3E}">
        <p14:creationId xmlns:p14="http://schemas.microsoft.com/office/powerpoint/2010/main" val="29701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Mechanical Engineering Dept.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63926-12DB-4F8D-ABD9-A0B3066A761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048" y="616363"/>
            <a:ext cx="3062288" cy="29915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25" y="857250"/>
            <a:ext cx="2130485" cy="5656262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2190750" y="857250"/>
            <a:ext cx="3470298" cy="3174429"/>
            <a:chOff x="2190750" y="857250"/>
            <a:chExt cx="3470298" cy="3174429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90750" y="857250"/>
              <a:ext cx="1866900" cy="2330291"/>
            </a:xfrm>
            <a:prstGeom prst="rect">
              <a:avLst/>
            </a:prstGeom>
          </p:spPr>
        </p:pic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2249510" y="3385348"/>
              <a:ext cx="341153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dirty="0" smtClean="0">
                  <a:solidFill>
                    <a:srgbClr val="FFFF00"/>
                  </a:solidFill>
                </a:rPr>
                <a:t>Circular Profile – automatically uses a circle as the Profile.</a:t>
              </a:r>
              <a:endParaRPr lang="en-US" altLang="en-US" dirty="0">
                <a:solidFill>
                  <a:srgbClr val="FFFF00"/>
                </a:solidFill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H="1" flipV="1">
              <a:off x="2806122" y="1948181"/>
              <a:ext cx="552451" cy="133826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Rectangle 4"/>
          <p:cNvSpPr txBox="1">
            <a:spLocks noChangeArrowheads="1"/>
          </p:cNvSpPr>
          <p:nvPr/>
        </p:nvSpPr>
        <p:spPr>
          <a:xfrm>
            <a:off x="457200" y="88900"/>
            <a:ext cx="8229600" cy="53181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800" b="1" i="1" kern="0" smtClean="0">
                <a:solidFill>
                  <a:srgbClr val="FF9900"/>
                </a:solidFill>
              </a:rPr>
              <a:t>Sweep Command in SW</a:t>
            </a:r>
            <a:endParaRPr lang="en-US" altLang="en-US" sz="2800" b="1" i="1" kern="0" dirty="0" smtClean="0">
              <a:solidFill>
                <a:srgbClr val="FF9900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5764" y="3685381"/>
            <a:ext cx="3073420" cy="298155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2088862" y="4543515"/>
            <a:ext cx="3572186" cy="1089347"/>
            <a:chOff x="937902" y="764219"/>
            <a:chExt cx="4372595" cy="1346299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37902" y="764219"/>
              <a:ext cx="4372595" cy="1346299"/>
            </a:xfrm>
            <a:prstGeom prst="rect">
              <a:avLst/>
            </a:prstGeom>
          </p:spPr>
        </p:pic>
        <p:sp>
          <p:nvSpPr>
            <p:cNvPr id="23" name="Rectangle 22"/>
            <p:cNvSpPr/>
            <p:nvPr/>
          </p:nvSpPr>
          <p:spPr>
            <a:xfrm>
              <a:off x="1988913" y="1088796"/>
              <a:ext cx="1566863" cy="278091"/>
            </a:xfrm>
            <a:prstGeom prst="rect">
              <a:avLst/>
            </a:prstGeom>
            <a:solidFill>
              <a:srgbClr val="FF0000">
                <a:alpha val="25098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25252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/>
              <a:t>Ken Youssefi</a:t>
            </a:r>
          </a:p>
        </p:txBody>
      </p:sp>
      <p:sp>
        <p:nvSpPr>
          <p:cNvPr id="2051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/>
              <a:t>Mechanical Engineering Dept.</a:t>
            </a:r>
          </a:p>
        </p:txBody>
      </p:sp>
      <p:sp>
        <p:nvSpPr>
          <p:cNvPr id="205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F1D8623-7CCA-40D7-A6F0-B51EB48EDDD2}" type="slidenum">
              <a:rPr lang="en-US" altLang="en-US" smtClean="0"/>
              <a:pPr eaLnBrk="1" hangingPunct="1"/>
              <a:t>4</a:t>
            </a:fld>
            <a:endParaRPr lang="en-US" altLang="en-US" smtClean="0"/>
          </a:p>
        </p:txBody>
      </p:sp>
      <p:sp>
        <p:nvSpPr>
          <p:cNvPr id="2053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88900"/>
            <a:ext cx="8229600" cy="531813"/>
          </a:xfrm>
        </p:spPr>
        <p:txBody>
          <a:bodyPr/>
          <a:lstStyle/>
          <a:p>
            <a:pPr eaLnBrk="1" hangingPunct="1"/>
            <a:r>
              <a:rPr lang="en-US" altLang="en-US" sz="2800" b="1" i="1" dirty="0" smtClean="0">
                <a:solidFill>
                  <a:srgbClr val="FF9900"/>
                </a:solidFill>
              </a:rPr>
              <a:t>Sweep Command in SW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645026" y="1704975"/>
            <a:ext cx="6190971" cy="4894262"/>
            <a:chOff x="122240" y="2633662"/>
            <a:chExt cx="4841648" cy="3883251"/>
          </a:xfrm>
        </p:grpSpPr>
        <p:grpSp>
          <p:nvGrpSpPr>
            <p:cNvPr id="2055" name="Group 22"/>
            <p:cNvGrpSpPr>
              <a:grpSpLocks/>
            </p:cNvGrpSpPr>
            <p:nvPr/>
          </p:nvGrpSpPr>
          <p:grpSpPr bwMode="auto">
            <a:xfrm>
              <a:off x="122240" y="2633662"/>
              <a:ext cx="4841648" cy="3883251"/>
              <a:chOff x="168" y="1366"/>
              <a:chExt cx="2792" cy="2139"/>
            </a:xfrm>
            <a:noFill/>
          </p:grpSpPr>
          <p:pic>
            <p:nvPicPr>
              <p:cNvPr id="2063" name="Picture 20" descr="Picture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8" y="1366"/>
                <a:ext cx="2792" cy="213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64" name="Text Box 11"/>
              <p:cNvSpPr txBox="1">
                <a:spLocks noChangeArrowheads="1"/>
              </p:cNvSpPr>
              <p:nvPr/>
            </p:nvSpPr>
            <p:spPr bwMode="auto">
              <a:xfrm>
                <a:off x="812" y="2266"/>
                <a:ext cx="491" cy="23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/>
                  <a:t>Path</a:t>
                </a:r>
              </a:p>
            </p:txBody>
          </p:sp>
          <p:sp>
            <p:nvSpPr>
              <p:cNvPr id="2065" name="Text Box 12"/>
              <p:cNvSpPr txBox="1">
                <a:spLocks noChangeArrowheads="1"/>
              </p:cNvSpPr>
              <p:nvPr/>
            </p:nvSpPr>
            <p:spPr bwMode="auto">
              <a:xfrm>
                <a:off x="1786" y="3004"/>
                <a:ext cx="699" cy="23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/>
                  <a:t>Profile</a:t>
                </a:r>
              </a:p>
            </p:txBody>
          </p:sp>
          <p:sp>
            <p:nvSpPr>
              <p:cNvPr id="2066" name="Line 13"/>
              <p:cNvSpPr>
                <a:spLocks noChangeShapeType="1"/>
              </p:cNvSpPr>
              <p:nvPr/>
            </p:nvSpPr>
            <p:spPr bwMode="auto">
              <a:xfrm flipV="1">
                <a:off x="1152" y="2096"/>
                <a:ext cx="302" cy="180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7" name="Line 14"/>
              <p:cNvSpPr>
                <a:spLocks noChangeShapeType="1"/>
              </p:cNvSpPr>
              <p:nvPr/>
            </p:nvSpPr>
            <p:spPr bwMode="auto">
              <a:xfrm flipV="1">
                <a:off x="2143" y="2644"/>
                <a:ext cx="312" cy="397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" name="Freeform 2"/>
            <p:cNvSpPr/>
            <p:nvPr/>
          </p:nvSpPr>
          <p:spPr>
            <a:xfrm>
              <a:off x="3637911" y="4456745"/>
              <a:ext cx="711456" cy="758289"/>
            </a:xfrm>
            <a:custGeom>
              <a:avLst/>
              <a:gdLst>
                <a:gd name="connsiteX0" fmla="*/ 105414 w 711456"/>
                <a:gd name="connsiteY0" fmla="*/ 658180 h 758289"/>
                <a:gd name="connsiteX1" fmla="*/ 210189 w 711456"/>
                <a:gd name="connsiteY1" fmla="*/ 724855 h 758289"/>
                <a:gd name="connsiteX2" fmla="*/ 462602 w 711456"/>
                <a:gd name="connsiteY2" fmla="*/ 758193 h 758289"/>
                <a:gd name="connsiteX3" fmla="*/ 653102 w 711456"/>
                <a:gd name="connsiteY3" fmla="*/ 715330 h 758289"/>
                <a:gd name="connsiteX4" fmla="*/ 705489 w 711456"/>
                <a:gd name="connsiteY4" fmla="*/ 672468 h 758289"/>
                <a:gd name="connsiteX5" fmla="*/ 705489 w 711456"/>
                <a:gd name="connsiteY5" fmla="*/ 629605 h 758289"/>
                <a:gd name="connsiteX6" fmla="*/ 662627 w 711456"/>
                <a:gd name="connsiteY6" fmla="*/ 620080 h 758289"/>
                <a:gd name="connsiteX7" fmla="*/ 495939 w 711456"/>
                <a:gd name="connsiteY7" fmla="*/ 539118 h 758289"/>
                <a:gd name="connsiteX8" fmla="*/ 424502 w 711456"/>
                <a:gd name="connsiteY8" fmla="*/ 448630 h 758289"/>
                <a:gd name="connsiteX9" fmla="*/ 410214 w 711456"/>
                <a:gd name="connsiteY9" fmla="*/ 258130 h 758289"/>
                <a:gd name="connsiteX10" fmla="*/ 381639 w 711456"/>
                <a:gd name="connsiteY10" fmla="*/ 81918 h 758289"/>
                <a:gd name="connsiteX11" fmla="*/ 248289 w 711456"/>
                <a:gd name="connsiteY11" fmla="*/ 955 h 758289"/>
                <a:gd name="connsiteX12" fmla="*/ 105414 w 711456"/>
                <a:gd name="connsiteY12" fmla="*/ 48580 h 758289"/>
                <a:gd name="connsiteX13" fmla="*/ 10164 w 711456"/>
                <a:gd name="connsiteY13" fmla="*/ 205743 h 758289"/>
                <a:gd name="connsiteX14" fmla="*/ 5402 w 711456"/>
                <a:gd name="connsiteY14" fmla="*/ 362905 h 758289"/>
                <a:gd name="connsiteX15" fmla="*/ 33977 w 711456"/>
                <a:gd name="connsiteY15" fmla="*/ 524830 h 758289"/>
                <a:gd name="connsiteX16" fmla="*/ 105414 w 711456"/>
                <a:gd name="connsiteY16" fmla="*/ 658180 h 758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11456" h="758289">
                  <a:moveTo>
                    <a:pt x="105414" y="658180"/>
                  </a:moveTo>
                  <a:cubicBezTo>
                    <a:pt x="134783" y="691517"/>
                    <a:pt x="150658" y="708186"/>
                    <a:pt x="210189" y="724855"/>
                  </a:cubicBezTo>
                  <a:cubicBezTo>
                    <a:pt x="269720" y="741524"/>
                    <a:pt x="388783" y="759780"/>
                    <a:pt x="462602" y="758193"/>
                  </a:cubicBezTo>
                  <a:cubicBezTo>
                    <a:pt x="536421" y="756606"/>
                    <a:pt x="612621" y="729617"/>
                    <a:pt x="653102" y="715330"/>
                  </a:cubicBezTo>
                  <a:cubicBezTo>
                    <a:pt x="693583" y="701043"/>
                    <a:pt x="696758" y="686755"/>
                    <a:pt x="705489" y="672468"/>
                  </a:cubicBezTo>
                  <a:cubicBezTo>
                    <a:pt x="714220" y="658181"/>
                    <a:pt x="712633" y="638336"/>
                    <a:pt x="705489" y="629605"/>
                  </a:cubicBezTo>
                  <a:cubicBezTo>
                    <a:pt x="698345" y="620874"/>
                    <a:pt x="697552" y="635161"/>
                    <a:pt x="662627" y="620080"/>
                  </a:cubicBezTo>
                  <a:cubicBezTo>
                    <a:pt x="627702" y="604999"/>
                    <a:pt x="535627" y="567693"/>
                    <a:pt x="495939" y="539118"/>
                  </a:cubicBezTo>
                  <a:cubicBezTo>
                    <a:pt x="456252" y="510543"/>
                    <a:pt x="438789" y="495461"/>
                    <a:pt x="424502" y="448630"/>
                  </a:cubicBezTo>
                  <a:cubicBezTo>
                    <a:pt x="410215" y="401799"/>
                    <a:pt x="417358" y="319249"/>
                    <a:pt x="410214" y="258130"/>
                  </a:cubicBezTo>
                  <a:cubicBezTo>
                    <a:pt x="403070" y="197011"/>
                    <a:pt x="408626" y="124780"/>
                    <a:pt x="381639" y="81918"/>
                  </a:cubicBezTo>
                  <a:cubicBezTo>
                    <a:pt x="354652" y="39056"/>
                    <a:pt x="294327" y="6511"/>
                    <a:pt x="248289" y="955"/>
                  </a:cubicBezTo>
                  <a:cubicBezTo>
                    <a:pt x="202252" y="-4601"/>
                    <a:pt x="145101" y="14449"/>
                    <a:pt x="105414" y="48580"/>
                  </a:cubicBezTo>
                  <a:cubicBezTo>
                    <a:pt x="65727" y="82711"/>
                    <a:pt x="26833" y="153355"/>
                    <a:pt x="10164" y="205743"/>
                  </a:cubicBezTo>
                  <a:cubicBezTo>
                    <a:pt x="-6505" y="258130"/>
                    <a:pt x="1433" y="309724"/>
                    <a:pt x="5402" y="362905"/>
                  </a:cubicBezTo>
                  <a:cubicBezTo>
                    <a:pt x="9371" y="416086"/>
                    <a:pt x="20483" y="478793"/>
                    <a:pt x="33977" y="524830"/>
                  </a:cubicBezTo>
                  <a:cubicBezTo>
                    <a:pt x="47471" y="570867"/>
                    <a:pt x="76045" y="624843"/>
                    <a:pt x="105414" y="658180"/>
                  </a:cubicBezTo>
                  <a:close/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930776" y="804334"/>
            <a:ext cx="5984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Sweep needs a profile (section) and a path (guide)</a:t>
            </a:r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76500" y="1204444"/>
            <a:ext cx="3876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The guide must intersect the section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Mechanical Engineering Dept.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49C214-160C-499B-9180-955F1407C900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925" y="297165"/>
            <a:ext cx="2373736" cy="6302072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3405188" y="923886"/>
            <a:ext cx="5206250" cy="4395827"/>
            <a:chOff x="3989061" y="1704936"/>
            <a:chExt cx="4787052" cy="4163125"/>
          </a:xfrm>
        </p:grpSpPr>
        <p:sp>
          <p:nvSpPr>
            <p:cNvPr id="8" name="Text Box 10"/>
            <p:cNvSpPr txBox="1">
              <a:spLocks noChangeArrowheads="1"/>
            </p:cNvSpPr>
            <p:nvPr/>
          </p:nvSpPr>
          <p:spPr bwMode="auto">
            <a:xfrm>
              <a:off x="4528009" y="1704936"/>
              <a:ext cx="38227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000" dirty="0">
                  <a:solidFill>
                    <a:srgbClr val="FFFF00"/>
                  </a:solidFill>
                </a:rPr>
                <a:t>Sweep using a profile, path and </a:t>
              </a:r>
              <a:r>
                <a:rPr lang="en-US" altLang="en-US" sz="2000" b="1" i="1" dirty="0">
                  <a:solidFill>
                    <a:srgbClr val="FFFF00"/>
                  </a:solidFill>
                </a:rPr>
                <a:t>Follow Path</a:t>
              </a:r>
              <a:r>
                <a:rPr lang="en-US" altLang="en-US" sz="2000" dirty="0">
                  <a:solidFill>
                    <a:srgbClr val="FFFF00"/>
                  </a:solidFill>
                </a:rPr>
                <a:t> option</a:t>
              </a:r>
            </a:p>
          </p:txBody>
        </p:sp>
        <p:pic>
          <p:nvPicPr>
            <p:cNvPr id="10" name="Picture 21" descr="Picture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9061" y="2703485"/>
              <a:ext cx="4787052" cy="3164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TextBox 6"/>
          <p:cNvSpPr txBox="1"/>
          <p:nvPr/>
        </p:nvSpPr>
        <p:spPr>
          <a:xfrm>
            <a:off x="1381120" y="1898620"/>
            <a:ext cx="13001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Profile (Sketch 5)</a:t>
            </a:r>
            <a:endParaRPr lang="en-US" sz="1100" dirty="0"/>
          </a:p>
        </p:txBody>
      </p:sp>
      <p:sp>
        <p:nvSpPr>
          <p:cNvPr id="14" name="TextBox 13"/>
          <p:cNvSpPr txBox="1"/>
          <p:nvPr/>
        </p:nvSpPr>
        <p:spPr>
          <a:xfrm>
            <a:off x="1381120" y="2182757"/>
            <a:ext cx="1300167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Path (Sketch 7)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49761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8500" y="224933"/>
            <a:ext cx="2463533" cy="635434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Mechanical Engineering Dept.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49C214-160C-499B-9180-955F1407C900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2071" y="5056096"/>
            <a:ext cx="2376459" cy="225192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687227" y="879918"/>
            <a:ext cx="4992498" cy="3946926"/>
            <a:chOff x="1832152" y="1125971"/>
            <a:chExt cx="6129870" cy="5517206"/>
          </a:xfrm>
        </p:grpSpPr>
        <p:grpSp>
          <p:nvGrpSpPr>
            <p:cNvPr id="7" name="Group 6"/>
            <p:cNvGrpSpPr>
              <a:grpSpLocks/>
            </p:cNvGrpSpPr>
            <p:nvPr/>
          </p:nvGrpSpPr>
          <p:grpSpPr bwMode="auto">
            <a:xfrm>
              <a:off x="3682122" y="1125971"/>
              <a:ext cx="4279900" cy="2754124"/>
              <a:chOff x="4758208" y="3930992"/>
              <a:chExt cx="3670300" cy="2395538"/>
            </a:xfrm>
          </p:grpSpPr>
          <p:pic>
            <p:nvPicPr>
              <p:cNvPr id="8" name="Picture 21" descr="Picture6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58208" y="3930992"/>
                <a:ext cx="3670300" cy="23955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" name="Text Box 13"/>
              <p:cNvSpPr txBox="1">
                <a:spLocks noChangeArrowheads="1"/>
              </p:cNvSpPr>
              <p:nvPr/>
            </p:nvSpPr>
            <p:spPr bwMode="auto">
              <a:xfrm>
                <a:off x="5544684" y="5447167"/>
                <a:ext cx="1619250" cy="336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1600">
                    <a:solidFill>
                      <a:srgbClr val="0000FF"/>
                    </a:solidFill>
                  </a:rPr>
                  <a:t>Follow Path</a:t>
                </a:r>
              </a:p>
            </p:txBody>
          </p:sp>
        </p:grpSp>
        <p:sp>
          <p:nvSpPr>
            <p:cNvPr id="14" name="Line 16"/>
            <p:cNvSpPr>
              <a:spLocks noChangeShapeType="1"/>
            </p:cNvSpPr>
            <p:nvPr/>
          </p:nvSpPr>
          <p:spPr bwMode="auto">
            <a:xfrm flipH="1">
              <a:off x="1832152" y="3477652"/>
              <a:ext cx="2275163" cy="3165525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Rectangle 4"/>
          <p:cNvSpPr txBox="1">
            <a:spLocks noChangeArrowheads="1"/>
          </p:cNvSpPr>
          <p:nvPr/>
        </p:nvSpPr>
        <p:spPr bwMode="auto">
          <a:xfrm>
            <a:off x="2874269" y="101209"/>
            <a:ext cx="5914118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800" b="1" i="1" kern="0" smtClean="0">
                <a:solidFill>
                  <a:srgbClr val="FF9900"/>
                </a:solidFill>
              </a:rPr>
              <a:t>Sweep Command in SW</a:t>
            </a:r>
            <a:endParaRPr lang="en-US" altLang="en-US" sz="2800" b="1" i="1" kern="0" dirty="0" smtClean="0">
              <a:solidFill>
                <a:srgbClr val="FF9900"/>
              </a:solidFill>
            </a:endParaRPr>
          </a:p>
        </p:txBody>
      </p:sp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3866683" y="512599"/>
            <a:ext cx="448627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200" dirty="0">
                <a:solidFill>
                  <a:srgbClr val="FFFF00"/>
                </a:solidFill>
              </a:rPr>
              <a:t>Sweeps using different Options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2009723" y="2645670"/>
            <a:ext cx="6619927" cy="2366417"/>
            <a:chOff x="2034422" y="2684788"/>
            <a:chExt cx="6595228" cy="2249460"/>
          </a:xfrm>
        </p:grpSpPr>
        <p:grpSp>
          <p:nvGrpSpPr>
            <p:cNvPr id="20" name="Group 4"/>
            <p:cNvGrpSpPr>
              <a:grpSpLocks/>
            </p:cNvGrpSpPr>
            <p:nvPr/>
          </p:nvGrpSpPr>
          <p:grpSpPr bwMode="auto">
            <a:xfrm>
              <a:off x="5073523" y="2684788"/>
              <a:ext cx="3556127" cy="2166506"/>
              <a:chOff x="4379913" y="1066800"/>
              <a:chExt cx="3597275" cy="2663825"/>
            </a:xfrm>
          </p:grpSpPr>
          <p:pic>
            <p:nvPicPr>
              <p:cNvPr id="21" name="Picture 19" descr="Picture8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79913" y="1066800"/>
                <a:ext cx="3597275" cy="266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" name="Text Box 14"/>
              <p:cNvSpPr txBox="1">
                <a:spLocks noChangeArrowheads="1"/>
              </p:cNvSpPr>
              <p:nvPr/>
            </p:nvSpPr>
            <p:spPr bwMode="auto">
              <a:xfrm>
                <a:off x="4379913" y="3107402"/>
                <a:ext cx="1619250" cy="5810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1600" dirty="0">
                    <a:solidFill>
                      <a:srgbClr val="0000FF"/>
                    </a:solidFill>
                  </a:rPr>
                  <a:t>Keep normal constant</a:t>
                </a:r>
              </a:p>
            </p:txBody>
          </p:sp>
        </p:grpSp>
        <p:sp>
          <p:nvSpPr>
            <p:cNvPr id="23" name="Line 16"/>
            <p:cNvSpPr>
              <a:spLocks noChangeShapeType="1"/>
            </p:cNvSpPr>
            <p:nvPr/>
          </p:nvSpPr>
          <p:spPr bwMode="auto">
            <a:xfrm flipH="1">
              <a:off x="2034422" y="4194144"/>
              <a:ext cx="3142099" cy="740104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1628" y="5080544"/>
            <a:ext cx="2322377" cy="721148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1393603" y="4903126"/>
            <a:ext cx="6064804" cy="1954874"/>
            <a:chOff x="1408273" y="4802826"/>
            <a:chExt cx="6064804" cy="1954874"/>
          </a:xfrm>
        </p:grpSpPr>
        <p:pic>
          <p:nvPicPr>
            <p:cNvPr id="11" name="Picture 22" descr="Picture7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2465" y="4802826"/>
              <a:ext cx="3960612" cy="19548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5351899" y="6096119"/>
              <a:ext cx="1651604" cy="3166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600">
                  <a:solidFill>
                    <a:srgbClr val="0000FF"/>
                  </a:solidFill>
                </a:rPr>
                <a:t>Twisted</a:t>
              </a:r>
            </a:p>
          </p:txBody>
        </p:sp>
        <p:sp>
          <p:nvSpPr>
            <p:cNvPr id="13" name="Line 16"/>
            <p:cNvSpPr>
              <a:spLocks noChangeShapeType="1"/>
            </p:cNvSpPr>
            <p:nvPr/>
          </p:nvSpPr>
          <p:spPr bwMode="auto">
            <a:xfrm flipH="1" flipV="1">
              <a:off x="1408273" y="5082930"/>
              <a:ext cx="2721113" cy="48452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5463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Mechanical Engineering Dept.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49C214-160C-499B-9180-955F1407C900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6" name="Picture 15" descr="Picture9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07151" y="1305833"/>
            <a:ext cx="4090783" cy="3890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364" y="287758"/>
            <a:ext cx="2373736" cy="6302072"/>
          </a:xfrm>
          <a:prstGeom prst="rect">
            <a:avLst/>
          </a:prstGeom>
        </p:spPr>
      </p:pic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4145983" y="4770794"/>
            <a:ext cx="19764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>
                <a:solidFill>
                  <a:srgbClr val="0000FF"/>
                </a:solidFill>
              </a:rPr>
              <a:t>Guide curve 1</a:t>
            </a:r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 flipH="1" flipV="1">
            <a:off x="4249169" y="4472496"/>
            <a:ext cx="580573" cy="290286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4758303" y="1879835"/>
            <a:ext cx="10234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>
                <a:solidFill>
                  <a:srgbClr val="0000FF"/>
                </a:solidFill>
              </a:rPr>
              <a:t>Profile</a:t>
            </a:r>
          </a:p>
        </p:txBody>
      </p:sp>
      <p:sp>
        <p:nvSpPr>
          <p:cNvPr id="11" name="Line 13"/>
          <p:cNvSpPr>
            <a:spLocks noChangeShapeType="1"/>
          </p:cNvSpPr>
          <p:nvPr/>
        </p:nvSpPr>
        <p:spPr bwMode="auto">
          <a:xfrm>
            <a:off x="5657055" y="2149408"/>
            <a:ext cx="539197" cy="2994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3224713" y="2797791"/>
            <a:ext cx="84459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>
                <a:solidFill>
                  <a:srgbClr val="0000FF"/>
                </a:solidFill>
              </a:rPr>
              <a:t>Path</a:t>
            </a:r>
          </a:p>
        </p:txBody>
      </p:sp>
      <p:sp>
        <p:nvSpPr>
          <p:cNvPr id="13" name="Line 12"/>
          <p:cNvSpPr>
            <a:spLocks noChangeShapeType="1"/>
          </p:cNvSpPr>
          <p:nvPr/>
        </p:nvSpPr>
        <p:spPr bwMode="auto">
          <a:xfrm>
            <a:off x="3864023" y="3069481"/>
            <a:ext cx="1113330" cy="352449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2121031" y="2337847"/>
            <a:ext cx="1103682" cy="520877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4"/>
          <p:cNvSpPr txBox="1">
            <a:spLocks noChangeArrowheads="1"/>
          </p:cNvSpPr>
          <p:nvPr/>
        </p:nvSpPr>
        <p:spPr bwMode="auto">
          <a:xfrm>
            <a:off x="1875934" y="47235"/>
            <a:ext cx="8229600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800" b="1" i="1" kern="0" smtClean="0">
                <a:solidFill>
                  <a:srgbClr val="FF9900"/>
                </a:solidFill>
              </a:rPr>
              <a:t>Sweep Command in SW</a:t>
            </a: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3472959" y="648898"/>
            <a:ext cx="51704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>
                <a:solidFill>
                  <a:srgbClr val="FFFF00"/>
                </a:solidFill>
              </a:rPr>
              <a:t>Sweep using a profile, path and one guide</a:t>
            </a:r>
          </a:p>
        </p:txBody>
      </p:sp>
      <p:pic>
        <p:nvPicPr>
          <p:cNvPr id="18" name="Picture 14" descr="Picture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241" y="3767839"/>
            <a:ext cx="3652980" cy="2856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407395" y="1860171"/>
            <a:ext cx="557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1</a:t>
            </a:r>
            <a:endParaRPr lang="en-US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5468086" y="1793275"/>
            <a:ext cx="557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1</a:t>
            </a:r>
            <a:endParaRPr lang="en-US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2422605" y="2154359"/>
            <a:ext cx="557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2</a:t>
            </a:r>
            <a:endParaRPr lang="en-US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3720192" y="2674776"/>
            <a:ext cx="557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2</a:t>
            </a:r>
            <a:endParaRPr lang="en-US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2418962" y="2797791"/>
            <a:ext cx="557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3</a:t>
            </a:r>
            <a:endParaRPr lang="en-US" sz="1600" dirty="0"/>
          </a:p>
        </p:txBody>
      </p:sp>
      <p:sp>
        <p:nvSpPr>
          <p:cNvPr id="23" name="TextBox 22"/>
          <p:cNvSpPr txBox="1"/>
          <p:nvPr/>
        </p:nvSpPr>
        <p:spPr>
          <a:xfrm>
            <a:off x="4886446" y="4533431"/>
            <a:ext cx="557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3</a:t>
            </a:r>
            <a:endParaRPr lang="en-US" sz="1600" dirty="0"/>
          </a:p>
        </p:txBody>
      </p:sp>
      <p:sp>
        <p:nvSpPr>
          <p:cNvPr id="24" name="TextBox 23"/>
          <p:cNvSpPr txBox="1"/>
          <p:nvPr/>
        </p:nvSpPr>
        <p:spPr>
          <a:xfrm>
            <a:off x="1077315" y="1885920"/>
            <a:ext cx="10789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Profile </a:t>
            </a:r>
            <a:endParaRPr lang="en-US" sz="900" dirty="0"/>
          </a:p>
        </p:txBody>
      </p:sp>
      <p:sp>
        <p:nvSpPr>
          <p:cNvPr id="25" name="TextBox 24"/>
          <p:cNvSpPr txBox="1"/>
          <p:nvPr/>
        </p:nvSpPr>
        <p:spPr>
          <a:xfrm>
            <a:off x="1070074" y="2743308"/>
            <a:ext cx="10789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Sketch11</a:t>
            </a:r>
            <a:endParaRPr lang="en-US" sz="900" dirty="0"/>
          </a:p>
        </p:txBody>
      </p:sp>
      <p:sp>
        <p:nvSpPr>
          <p:cNvPr id="26" name="TextBox 25"/>
          <p:cNvSpPr txBox="1"/>
          <p:nvPr/>
        </p:nvSpPr>
        <p:spPr>
          <a:xfrm>
            <a:off x="1061993" y="2173700"/>
            <a:ext cx="1078913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 dirty="0" smtClean="0"/>
              <a:t>Sketch10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285760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/>
              <a:t>Ken Youssefi</a:t>
            </a:r>
          </a:p>
        </p:txBody>
      </p:sp>
      <p:sp>
        <p:nvSpPr>
          <p:cNvPr id="5123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mtClean="0"/>
              <a:t>Mechanical Engineering Dept.</a:t>
            </a:r>
          </a:p>
        </p:txBody>
      </p:sp>
      <p:sp>
        <p:nvSpPr>
          <p:cNvPr id="512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24CC070-4F29-49E9-A59A-5C7860DA378A}" type="slidenum">
              <a:rPr lang="en-US" altLang="en-US" smtClean="0"/>
              <a:pPr eaLnBrk="1" hangingPunct="1"/>
              <a:t>8</a:t>
            </a:fld>
            <a:endParaRPr lang="en-US" altLang="en-US" smtClean="0"/>
          </a:p>
        </p:txBody>
      </p:sp>
      <p:sp>
        <p:nvSpPr>
          <p:cNvPr id="5125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03188"/>
            <a:ext cx="8229600" cy="617537"/>
          </a:xfrm>
        </p:spPr>
        <p:txBody>
          <a:bodyPr/>
          <a:lstStyle/>
          <a:p>
            <a:pPr eaLnBrk="1" hangingPunct="1"/>
            <a:r>
              <a:rPr lang="en-US" altLang="en-US" sz="3200" b="1" i="1" smtClean="0">
                <a:solidFill>
                  <a:srgbClr val="FF9900"/>
                </a:solidFill>
              </a:rPr>
              <a:t>Sweep Command in SW</a:t>
            </a:r>
          </a:p>
        </p:txBody>
      </p:sp>
      <p:pic>
        <p:nvPicPr>
          <p:cNvPr id="48138" name="Picture 10" descr="Picture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475" y="3875088"/>
            <a:ext cx="3311525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11" descr="Picture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1031875"/>
            <a:ext cx="3233737" cy="232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9" descr="Picture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363" y="1141413"/>
            <a:ext cx="5245100" cy="231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" name="Text Box 26"/>
          <p:cNvSpPr txBox="1">
            <a:spLocks noChangeArrowheads="1"/>
          </p:cNvSpPr>
          <p:nvPr/>
        </p:nvSpPr>
        <p:spPr bwMode="auto">
          <a:xfrm>
            <a:off x="2054225" y="604838"/>
            <a:ext cx="51704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solidFill>
                  <a:srgbClr val="FFFF00"/>
                </a:solidFill>
              </a:rPr>
              <a:t>Sweep using a profile, path and </a:t>
            </a:r>
            <a:r>
              <a:rPr lang="en-US" altLang="en-US" sz="2000" b="1">
                <a:solidFill>
                  <a:srgbClr val="FFFF00"/>
                </a:solidFill>
              </a:rPr>
              <a:t>two</a:t>
            </a:r>
            <a:r>
              <a:rPr lang="en-US" altLang="en-US" sz="2000">
                <a:solidFill>
                  <a:srgbClr val="FFFF00"/>
                </a:solidFill>
              </a:rPr>
              <a:t> guides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50464" y="3705519"/>
            <a:ext cx="2373736" cy="2955303"/>
            <a:chOff x="209127" y="3334044"/>
            <a:chExt cx="2373736" cy="2955303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/>
            <a:srcRect t="5456" b="47650"/>
            <a:stretch/>
          </p:blipFill>
          <p:spPr>
            <a:xfrm>
              <a:off x="209127" y="3334044"/>
              <a:ext cx="2373736" cy="2955303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700266" y="4609144"/>
              <a:ext cx="107891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/>
                <a:t>Profile 1</a:t>
              </a:r>
              <a:endParaRPr lang="en-US" sz="9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03441" y="4925085"/>
              <a:ext cx="1078913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900" dirty="0" smtClean="0"/>
                <a:t>Path 1</a:t>
              </a:r>
              <a:endParaRPr lang="en-US" sz="9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65341" y="5434650"/>
              <a:ext cx="10789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/>
                <a:t>Guide Curve 1</a:t>
              </a:r>
            </a:p>
            <a:p>
              <a:r>
                <a:rPr lang="en-US" sz="900" dirty="0" smtClean="0"/>
                <a:t>Guide Curve 2</a:t>
              </a:r>
              <a:endParaRPr lang="en-US" sz="9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8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Mechanical Engineering Dept.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49C214-160C-499B-9180-955F1407C900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457200" y="131763"/>
            <a:ext cx="8229600" cy="6858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800" b="1" i="1" kern="0" smtClean="0">
                <a:solidFill>
                  <a:srgbClr val="FF9900"/>
                </a:solidFill>
              </a:rPr>
              <a:t>Loft Command in SW</a:t>
            </a:r>
            <a:endParaRPr lang="en-US" altLang="en-US" sz="2800" b="1" i="1" kern="0" dirty="0" smtClean="0">
              <a:solidFill>
                <a:srgbClr val="FF9900"/>
              </a:solidFill>
            </a:endParaRPr>
          </a:p>
        </p:txBody>
      </p: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197643" y="555794"/>
            <a:ext cx="478631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 i="1" dirty="0">
                <a:solidFill>
                  <a:srgbClr val="FFFF00"/>
                </a:solidFill>
              </a:rPr>
              <a:t>Loft </a:t>
            </a:r>
            <a:r>
              <a:rPr lang="en-US" altLang="en-US" sz="2000" dirty="0">
                <a:solidFill>
                  <a:srgbClr val="FFFF00"/>
                </a:solidFill>
              </a:rPr>
              <a:t>command creates a surface or a solid by sweeping and blending using two or more different profiles.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4649081" y="649189"/>
            <a:ext cx="4372595" cy="1346299"/>
            <a:chOff x="937902" y="764219"/>
            <a:chExt cx="4372595" cy="134629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37902" y="764219"/>
              <a:ext cx="4372595" cy="1346299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1988914" y="1350740"/>
              <a:ext cx="1248396" cy="278091"/>
            </a:xfrm>
            <a:prstGeom prst="rect">
              <a:avLst/>
            </a:prstGeom>
            <a:solidFill>
              <a:srgbClr val="FF0000">
                <a:alpha val="25098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524000" y="2303265"/>
            <a:ext cx="5834062" cy="3942966"/>
            <a:chOff x="1524000" y="2303265"/>
            <a:chExt cx="5834062" cy="3942966"/>
          </a:xfrm>
        </p:grpSpPr>
        <p:grpSp>
          <p:nvGrpSpPr>
            <p:cNvPr id="21" name="Group 20"/>
            <p:cNvGrpSpPr/>
            <p:nvPr/>
          </p:nvGrpSpPr>
          <p:grpSpPr>
            <a:xfrm>
              <a:off x="1524000" y="2303265"/>
              <a:ext cx="5796272" cy="3942966"/>
              <a:chOff x="1524000" y="2303265"/>
              <a:chExt cx="5796272" cy="3942966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24000" y="2303265"/>
                <a:ext cx="5796272" cy="3942966"/>
              </a:xfrm>
              <a:prstGeom prst="rect">
                <a:avLst/>
              </a:prstGeom>
            </p:spPr>
          </p:pic>
          <p:sp>
            <p:nvSpPr>
              <p:cNvPr id="13" name="TextBox 12"/>
              <p:cNvSpPr txBox="1"/>
              <p:nvPr/>
            </p:nvSpPr>
            <p:spPr>
              <a:xfrm>
                <a:off x="3999000" y="2904430"/>
                <a:ext cx="130016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Profile 1</a:t>
                </a:r>
                <a:endParaRPr lang="en-US" sz="1400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5831682" y="5181432"/>
                <a:ext cx="130016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Profile 2</a:t>
                </a:r>
                <a:endParaRPr lang="en-US" sz="1400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3294146" y="4516696"/>
                <a:ext cx="130016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Guide curve</a:t>
                </a:r>
                <a:endParaRPr lang="en-US" sz="1400" dirty="0"/>
              </a:p>
            </p:txBody>
          </p:sp>
          <p:cxnSp>
            <p:nvCxnSpPr>
              <p:cNvPr id="19" name="Straight Arrow Connector 18"/>
              <p:cNvCxnSpPr/>
              <p:nvPr/>
            </p:nvCxnSpPr>
            <p:spPr>
              <a:xfrm flipV="1">
                <a:off x="4110038" y="4348164"/>
                <a:ext cx="539043" cy="227165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TextBox 21"/>
            <p:cNvSpPr txBox="1"/>
            <p:nvPr/>
          </p:nvSpPr>
          <p:spPr>
            <a:xfrm>
              <a:off x="5036343" y="3320641"/>
              <a:ext cx="2321719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Draw the guide curve first then create two reference planes at the ends of the guide curve perpendicular to the curve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50106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6707</TotalTime>
  <Words>662</Words>
  <Application>Microsoft Office PowerPoint</Application>
  <PresentationFormat>On-screen Show (4:3)</PresentationFormat>
  <Paragraphs>178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Times New Roman</vt:lpstr>
      <vt:lpstr>Wingdings</vt:lpstr>
      <vt:lpstr>Default Design</vt:lpstr>
      <vt:lpstr>PowerPoint Presentation</vt:lpstr>
      <vt:lpstr>PowerPoint Presentation</vt:lpstr>
      <vt:lpstr>PowerPoint Presentation</vt:lpstr>
      <vt:lpstr>Sweep Command in SW</vt:lpstr>
      <vt:lpstr>PowerPoint Presentation</vt:lpstr>
      <vt:lpstr>PowerPoint Presentation</vt:lpstr>
      <vt:lpstr>PowerPoint Presentation</vt:lpstr>
      <vt:lpstr>Sweep Command in SW</vt:lpstr>
      <vt:lpstr>PowerPoint Presentation</vt:lpstr>
      <vt:lpstr>PowerPoint Presentation</vt:lpstr>
      <vt:lpstr>PowerPoint Presentation</vt:lpstr>
      <vt:lpstr>PowerPoint Presentation</vt:lpstr>
      <vt:lpstr>Loft Command in SW</vt:lpstr>
      <vt:lpstr>Loft Command in SW</vt:lpstr>
      <vt:lpstr>Loft Command in SW</vt:lpstr>
      <vt:lpstr>Loft Command in SW</vt:lpstr>
      <vt:lpstr>Clicker Question 1</vt:lpstr>
      <vt:lpstr>PowerPoint Presentation</vt:lpstr>
      <vt:lpstr>PowerPoint Presentation</vt:lpstr>
      <vt:lpstr>PowerPoint Presentation</vt:lpstr>
      <vt:lpstr>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Clicker Question 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kyoussefi</dc:creator>
  <cp:lastModifiedBy>Ken Youssefi</cp:lastModifiedBy>
  <cp:revision>113</cp:revision>
  <cp:lastPrinted>1601-01-01T00:00:00Z</cp:lastPrinted>
  <dcterms:created xsi:type="dcterms:W3CDTF">1601-01-01T00:00:00Z</dcterms:created>
  <dcterms:modified xsi:type="dcterms:W3CDTF">2020-09-16T16:56:06Z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