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3" r:id="rId2"/>
    <p:sldId id="284" r:id="rId3"/>
    <p:sldId id="273" r:id="rId4"/>
    <p:sldId id="276" r:id="rId5"/>
    <p:sldId id="277" r:id="rId6"/>
    <p:sldId id="278" r:id="rId7"/>
    <p:sldId id="285" r:id="rId8"/>
    <p:sldId id="279" r:id="rId9"/>
    <p:sldId id="280" r:id="rId10"/>
    <p:sldId id="281" r:id="rId11"/>
    <p:sldId id="28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FF9900"/>
    <a:srgbClr val="FFFF00"/>
    <a:srgbClr val="4F81BD"/>
    <a:srgbClr val="C0504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001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46F165-07CC-40F0-93C4-956ED29F1401}" type="datetimeFigureOut">
              <a:rPr lang="en-US" smtClean="0"/>
              <a:t>7/24/2019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74E7A6-F859-4B7E-8537-28C036140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075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89700"/>
            <a:ext cx="2133600" cy="231775"/>
          </a:xfrm>
        </p:spPr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13500"/>
            <a:ext cx="2895600" cy="307975"/>
          </a:xfrm>
        </p:spPr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Introduction to Engineering – E26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741362"/>
          </a:xfrm>
        </p:spPr>
        <p:txBody>
          <a:bodyPr/>
          <a:lstStyle>
            <a:lvl1pPr>
              <a:defRPr sz="2800">
                <a:solidFill>
                  <a:srgbClr val="FF99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Introduction to Engineering – E26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4909" y="326593"/>
            <a:ext cx="8229600" cy="741362"/>
          </a:xfrm>
        </p:spPr>
        <p:txBody>
          <a:bodyPr>
            <a:normAutofit fontScale="90000"/>
          </a:bodyPr>
          <a:lstStyle/>
          <a:p>
            <a:r>
              <a:rPr lang="en-US" sz="3600" b="1" i="1" dirty="0" smtClean="0"/>
              <a:t>Manufacturing Process - Extrusion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-1288472" y="1963882"/>
            <a:ext cx="7772400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FF990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 smtClean="0"/>
          </a:p>
        </p:txBody>
      </p:sp>
      <p:pic>
        <p:nvPicPr>
          <p:cNvPr id="7" name="Picture 19" descr="ch15mazur&amp;user=sschmid&amp;doc=ch15ope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705" y="1288473"/>
            <a:ext cx="6245218" cy="4187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246907" y="5611091"/>
            <a:ext cx="6954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Parts have a uniform (constant) cross section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72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/>
              <a:t>Revolve Command</a:t>
            </a:r>
            <a:endParaRPr lang="en-US" b="1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1256" y="1457366"/>
            <a:ext cx="7189185" cy="4084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9490" y="651164"/>
            <a:ext cx="8229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Select the revolve command, choose the axis of rotation and the amount of rotation in degrees. The axis of revolution could be any line in the sketch.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44837" y="5098473"/>
            <a:ext cx="1939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Axis of rotation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4918364" y="4239491"/>
            <a:ext cx="1233054" cy="90054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08764" y="2646218"/>
            <a:ext cx="1565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Sketch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851564" y="2937163"/>
            <a:ext cx="387927" cy="38792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341418" y="1842655"/>
            <a:ext cx="2419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360 deg. revolution</a:t>
            </a: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99198" y="1451429"/>
            <a:ext cx="2772228" cy="2008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275773" y="4499429"/>
            <a:ext cx="4034970" cy="2207532"/>
            <a:chOff x="275773" y="4499429"/>
            <a:chExt cx="4034970" cy="2207532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75773" y="4499429"/>
              <a:ext cx="2510972" cy="22075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2902857" y="5675086"/>
              <a:ext cx="14078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</a:rPr>
                <a:t>180 deg. revolution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466998"/>
            <a:ext cx="2377390" cy="279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52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1" dirty="0" smtClean="0"/>
              <a:t>Revolve</a:t>
            </a:r>
            <a:endParaRPr lang="en-US" sz="3200" b="1" i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77490" y="1436181"/>
            <a:ext cx="3842985" cy="3011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78873" y="595745"/>
            <a:ext cx="78278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FFFF00"/>
                </a:solidFill>
              </a:rPr>
              <a:t>The part can be hollowed out by selecting the </a:t>
            </a:r>
            <a:r>
              <a:rPr lang="en-US" sz="2200" b="1" i="1" dirty="0" smtClean="0">
                <a:solidFill>
                  <a:srgbClr val="FFFF00"/>
                </a:solidFill>
              </a:rPr>
              <a:t>Thin Feature </a:t>
            </a:r>
            <a:r>
              <a:rPr lang="en-US" sz="2200" dirty="0" smtClean="0">
                <a:solidFill>
                  <a:srgbClr val="FFFF00"/>
                </a:solidFill>
              </a:rPr>
              <a:t>option and assigning a value for the wall thickness</a:t>
            </a:r>
            <a:endParaRPr lang="en-US" sz="2200" dirty="0">
              <a:solidFill>
                <a:srgbClr val="FFFF0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627418" y="3850559"/>
            <a:ext cx="4516582" cy="3007441"/>
            <a:chOff x="4627418" y="3850559"/>
            <a:chExt cx="4516582" cy="3007441"/>
          </a:xfrm>
        </p:grpSpPr>
        <p:pic>
          <p:nvPicPr>
            <p:cNvPr id="7172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627418" y="3850559"/>
              <a:ext cx="4516582" cy="3007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7564582" y="3920837"/>
              <a:ext cx="14408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Rendered model</a:t>
              </a:r>
              <a:endParaRPr lang="en-US" dirty="0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177" y="1908039"/>
            <a:ext cx="2937102" cy="39130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55038" y="4564572"/>
            <a:ext cx="2105891" cy="942109"/>
          </a:xfrm>
          <a:prstGeom prst="rect">
            <a:avLst/>
          </a:prstGeom>
          <a:solidFill>
            <a:srgbClr val="FF0000">
              <a:alpha val="25098"/>
            </a:srgbClr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55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/>
              <a:t>Extrusion</a:t>
            </a:r>
            <a:endParaRPr lang="en-US" b="1" i="1" dirty="0"/>
          </a:p>
        </p:txBody>
      </p:sp>
      <p:pic>
        <p:nvPicPr>
          <p:cNvPr id="6" name="Picture 5" descr="Extru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1249363"/>
            <a:ext cx="2522537" cy="431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530163" y="625175"/>
            <a:ext cx="5475287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>
                <a:solidFill>
                  <a:srgbClr val="FFFF00"/>
                </a:solidFill>
              </a:rPr>
              <a:t>Material (billet), hot or cold, is either pushed or pulled through a die</a:t>
            </a:r>
            <a:r>
              <a:rPr lang="en-US" sz="2200" dirty="0" smtClean="0">
                <a:solidFill>
                  <a:srgbClr val="FFFF00"/>
                </a:solidFill>
              </a:rPr>
              <a:t>. The long piece can be cut to a desired thickness</a:t>
            </a:r>
            <a:endParaRPr lang="en-US" sz="2200" dirty="0">
              <a:solidFill>
                <a:srgbClr val="FFFF00"/>
              </a:solidFill>
            </a:endParaRPr>
          </a:p>
        </p:txBody>
      </p:sp>
      <p:pic>
        <p:nvPicPr>
          <p:cNvPr id="8" name="Picture 5" descr="ch15mazur&amp;user=sschmid&amp;doc=F15_02ab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727" y="1892300"/>
            <a:ext cx="2997200" cy="464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049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29618"/>
            <a:ext cx="8229600" cy="741362"/>
          </a:xfrm>
        </p:spPr>
        <p:txBody>
          <a:bodyPr>
            <a:normAutofit/>
          </a:bodyPr>
          <a:lstStyle/>
          <a:p>
            <a:r>
              <a:rPr lang="en-US" sz="3200" b="1" i="1" dirty="0" smtClean="0"/>
              <a:t>Extrude Command in SolidWorks</a:t>
            </a:r>
            <a:endParaRPr lang="en-US" sz="32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858696" y="3486202"/>
            <a:ext cx="19673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FFFF00"/>
                </a:solidFill>
              </a:rPr>
              <a:t>Adds material</a:t>
            </a:r>
            <a:endParaRPr lang="en-US" sz="2200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52010" y="3720160"/>
            <a:ext cx="29648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FFFF00"/>
                </a:solidFill>
              </a:rPr>
              <a:t>Removes material</a:t>
            </a:r>
            <a:endParaRPr lang="en-US" sz="2200" dirty="0">
              <a:solidFill>
                <a:srgbClr val="FFFF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94" y="1376075"/>
            <a:ext cx="9194885" cy="1894379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 flipH="1" flipV="1">
            <a:off x="358219" y="2389695"/>
            <a:ext cx="1168924" cy="116421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3120272" y="2630078"/>
            <a:ext cx="1121791" cy="100866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108890"/>
            <a:ext cx="734291" cy="678872"/>
          </a:xfrm>
          <a:prstGeom prst="rect">
            <a:avLst/>
          </a:prstGeom>
          <a:solidFill>
            <a:srgbClr val="0000FF">
              <a:alpha val="30196"/>
            </a:srgb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625222" y="2094751"/>
            <a:ext cx="734291" cy="678872"/>
          </a:xfrm>
          <a:prstGeom prst="rect">
            <a:avLst/>
          </a:prstGeom>
          <a:solidFill>
            <a:srgbClr val="0000FF">
              <a:alpha val="30196"/>
            </a:srgb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27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1" dirty="0" smtClean="0"/>
              <a:t>Extrusion</a:t>
            </a:r>
            <a:endParaRPr lang="en-US" sz="3200" b="1" i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8556" y="817416"/>
            <a:ext cx="2714172" cy="186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99018" y="4642924"/>
            <a:ext cx="2854040" cy="2215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20436" y="318655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Create a 2D sketch</a:t>
            </a:r>
            <a:endParaRPr lang="en-US" sz="2000" dirty="0">
              <a:solidFill>
                <a:srgbClr val="FFFF00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2230582" y="124691"/>
            <a:ext cx="6913412" cy="3837729"/>
            <a:chOff x="2230582" y="124691"/>
            <a:chExt cx="6913412" cy="3837729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754221" y="1468602"/>
              <a:ext cx="2960288" cy="24938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3491345" y="720437"/>
              <a:ext cx="3048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</a:rPr>
                <a:t>Select the sketch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>
              <a:off x="2230582" y="955964"/>
              <a:ext cx="1163782" cy="80356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5430975" y="124691"/>
              <a:ext cx="371301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</a:rPr>
                <a:t>Preview of the solid, there is a problem with the sketch if the preview does not appear, most likely the sketch is not continuous 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0" y="2700953"/>
            <a:ext cx="4284483" cy="4053353"/>
            <a:chOff x="0" y="2700953"/>
            <a:chExt cx="4284483" cy="4053353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50636" y="2700953"/>
              <a:ext cx="2533847" cy="4053353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0" y="3224402"/>
              <a:ext cx="211974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</a:rPr>
                <a:t>Select </a:t>
              </a:r>
              <a:r>
                <a:rPr lang="en-US" sz="2000" b="1" dirty="0" smtClean="0">
                  <a:solidFill>
                    <a:srgbClr val="FFFF00"/>
                  </a:solidFill>
                </a:rPr>
                <a:t>Extruded Boss/Base</a:t>
              </a:r>
              <a:endParaRPr lang="en-US" sz="2000" b="1" dirty="0">
                <a:solidFill>
                  <a:srgbClr val="FFFF00"/>
                </a:solidFill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2769" y="4018911"/>
              <a:ext cx="803733" cy="97438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3021291" y="3911417"/>
            <a:ext cx="4376322" cy="1061222"/>
            <a:chOff x="3021291" y="3703592"/>
            <a:chExt cx="4376322" cy="1061222"/>
          </a:xfrm>
        </p:grpSpPr>
        <p:sp>
          <p:nvSpPr>
            <p:cNvPr id="17" name="TextBox 16"/>
            <p:cNvSpPr txBox="1"/>
            <p:nvPr/>
          </p:nvSpPr>
          <p:spPr>
            <a:xfrm>
              <a:off x="4349613" y="3703592"/>
              <a:ext cx="3048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</a:rPr>
                <a:t>Choose </a:t>
              </a:r>
              <a:r>
                <a:rPr lang="en-US" sz="2000" b="1" i="1" dirty="0" smtClean="0">
                  <a:solidFill>
                    <a:srgbClr val="FFFF00"/>
                  </a:solidFill>
                </a:rPr>
                <a:t>Blind</a:t>
              </a:r>
              <a:r>
                <a:rPr lang="en-US" sz="2000" dirty="0" smtClean="0">
                  <a:solidFill>
                    <a:srgbClr val="FFFF00"/>
                  </a:solidFill>
                </a:rPr>
                <a:t> and enter the </a:t>
              </a:r>
              <a:r>
                <a:rPr lang="en-US" sz="2000" b="1" i="1" dirty="0" smtClean="0">
                  <a:solidFill>
                    <a:srgbClr val="FFFF00"/>
                  </a:solidFill>
                </a:rPr>
                <a:t>thickness </a:t>
              </a:r>
              <a:r>
                <a:rPr lang="en-US" sz="2000" dirty="0" smtClean="0">
                  <a:solidFill>
                    <a:srgbClr val="FFFF00"/>
                  </a:solidFill>
                </a:rPr>
                <a:t>and accept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H="1">
              <a:off x="3021291" y="3930542"/>
              <a:ext cx="1428161" cy="10369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H="1">
              <a:off x="3129699" y="4461164"/>
              <a:ext cx="1289902" cy="30365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3566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3632" y="1692286"/>
            <a:ext cx="1932769" cy="3091818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1" dirty="0" smtClean="0"/>
              <a:t>Extrusion</a:t>
            </a:r>
            <a:endParaRPr lang="en-US" sz="3200" b="1" i="1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9385" y="757381"/>
            <a:ext cx="2960288" cy="2493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00772" y="659163"/>
            <a:ext cx="21837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Click to change the direction of the extrusion</a:t>
            </a:r>
            <a:endParaRPr lang="en-US" sz="2000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68291" y="757381"/>
            <a:ext cx="3075709" cy="257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017485" y="1190619"/>
            <a:ext cx="2017485" cy="384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305459" y="2162629"/>
            <a:ext cx="7649030" cy="4310647"/>
            <a:chOff x="305459" y="2162629"/>
            <a:chExt cx="7649030" cy="4310647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222171" y="3991429"/>
              <a:ext cx="2859314" cy="24818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305459" y="3587008"/>
              <a:ext cx="307637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</a:rPr>
                <a:t>Click on the arrow and drag to change the thickness using the scale on the screen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V="1">
              <a:off x="957943" y="2162629"/>
              <a:ext cx="595086" cy="1407885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5770748" y="3524333"/>
              <a:ext cx="21837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</a:rPr>
                <a:t>On screen scale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H="1">
              <a:off x="5065486" y="3962400"/>
              <a:ext cx="1002805" cy="92891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67631" y="4000006"/>
            <a:ext cx="3159496" cy="24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3761295" y="1480457"/>
            <a:ext cx="1100991" cy="1375865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92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1" dirty="0" smtClean="0"/>
              <a:t>Extrusion</a:t>
            </a:r>
            <a:endParaRPr lang="en-US" sz="32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347022" y="871517"/>
            <a:ext cx="8796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Two directions could be used for extrusion: direction 1  (15 mm), direction 2  (5 mm)</a:t>
            </a:r>
            <a:endParaRPr lang="en-US" sz="2400" dirty="0">
              <a:solidFill>
                <a:srgbClr val="FFFF0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565564" y="2119769"/>
            <a:ext cx="6096000" cy="3976283"/>
            <a:chOff x="1565564" y="1427019"/>
            <a:chExt cx="6096000" cy="3976283"/>
          </a:xfrm>
        </p:grpSpPr>
        <p:grpSp>
          <p:nvGrpSpPr>
            <p:cNvPr id="6" name="Group 5"/>
            <p:cNvGrpSpPr/>
            <p:nvPr/>
          </p:nvGrpSpPr>
          <p:grpSpPr>
            <a:xfrm>
              <a:off x="1565564" y="1427019"/>
              <a:ext cx="6096000" cy="3976283"/>
              <a:chOff x="1565564" y="1399309"/>
              <a:chExt cx="6096000" cy="3976283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1565564" y="1399309"/>
                <a:ext cx="6096000" cy="39762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3256478" y="2146135"/>
                <a:ext cx="126010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FF0000"/>
                    </a:solidFill>
                  </a:rPr>
                  <a:t>thickness15 mm</a:t>
                </a:r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9" name="Straight Arrow Connector 8"/>
              <p:cNvCxnSpPr/>
              <p:nvPr/>
            </p:nvCxnSpPr>
            <p:spPr>
              <a:xfrm flipV="1">
                <a:off x="4461164" y="2313709"/>
                <a:ext cx="415636" cy="415636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/>
              <p:nvPr/>
            </p:nvCxnSpPr>
            <p:spPr>
              <a:xfrm flipV="1">
                <a:off x="5056909" y="2216727"/>
                <a:ext cx="152400" cy="138546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/>
              <p:cNvSpPr txBox="1"/>
              <p:nvPr/>
            </p:nvSpPr>
            <p:spPr>
              <a:xfrm>
                <a:off x="5320805" y="1591954"/>
                <a:ext cx="126010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0000FF"/>
                    </a:solidFill>
                  </a:rPr>
                  <a:t>thickness5 mm</a:t>
                </a:r>
                <a:endParaRPr lang="en-US" sz="2000" dirty="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12" name="Rectangle 11"/>
            <p:cNvSpPr/>
            <p:nvPr/>
          </p:nvSpPr>
          <p:spPr>
            <a:xfrm>
              <a:off x="1856509" y="3131128"/>
              <a:ext cx="1066800" cy="193963"/>
            </a:xfrm>
            <a:prstGeom prst="rect">
              <a:avLst/>
            </a:prstGeom>
            <a:solidFill>
              <a:srgbClr val="FF0000">
                <a:alpha val="25098"/>
              </a:srgbClr>
            </a:solidFill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898069" y="4294943"/>
              <a:ext cx="1066800" cy="193963"/>
            </a:xfrm>
            <a:prstGeom prst="rect">
              <a:avLst/>
            </a:prstGeom>
            <a:solidFill>
              <a:srgbClr val="0000FF">
                <a:alpha val="25098"/>
              </a:srgbClr>
            </a:solidFill>
            <a:ln w="952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0697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Extrusion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85" t="29960" r="17451" b="15873"/>
          <a:stretch/>
        </p:blipFill>
        <p:spPr bwMode="auto">
          <a:xfrm>
            <a:off x="3473533" y="1345209"/>
            <a:ext cx="5074721" cy="3099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253" y="923826"/>
            <a:ext cx="3255401" cy="501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14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63358"/>
            <a:ext cx="8229600" cy="741362"/>
          </a:xfrm>
        </p:spPr>
        <p:txBody>
          <a:bodyPr>
            <a:normAutofit/>
          </a:bodyPr>
          <a:lstStyle/>
          <a:p>
            <a:r>
              <a:rPr lang="en-US" sz="3200" b="1" i="1" dirty="0" smtClean="0"/>
              <a:t>Extrusion</a:t>
            </a:r>
            <a:endParaRPr lang="en-US" sz="3200" b="1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9582" y="2210786"/>
            <a:ext cx="5986483" cy="3794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63782" y="914400"/>
            <a:ext cx="71766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FFFF00"/>
                </a:solidFill>
              </a:rPr>
              <a:t>The part can be hollowed out by selecting the </a:t>
            </a:r>
            <a:r>
              <a:rPr lang="en-US" sz="2200" b="1" i="1" dirty="0" smtClean="0">
                <a:solidFill>
                  <a:srgbClr val="FFFF00"/>
                </a:solidFill>
              </a:rPr>
              <a:t>Thin Feature </a:t>
            </a:r>
            <a:r>
              <a:rPr lang="en-US" sz="2200" dirty="0" smtClean="0">
                <a:solidFill>
                  <a:srgbClr val="FFFF00"/>
                </a:solidFill>
              </a:rPr>
              <a:t>option and assigning a value for the wall thickness</a:t>
            </a:r>
            <a:endParaRPr lang="en-US" sz="2200" dirty="0">
              <a:solidFill>
                <a:srgbClr val="FFFF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294661" y="5331956"/>
            <a:ext cx="10824" cy="273194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421266" y="5549732"/>
            <a:ext cx="2687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5 mm wall thickness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92466" y="4815441"/>
            <a:ext cx="1524000" cy="858982"/>
          </a:xfrm>
          <a:prstGeom prst="rect">
            <a:avLst/>
          </a:prstGeom>
          <a:solidFill>
            <a:srgbClr val="FF0000">
              <a:alpha val="25098"/>
            </a:srgbClr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5834740" y="1901370"/>
            <a:ext cx="3294743" cy="3451088"/>
            <a:chOff x="5834740" y="1901370"/>
            <a:chExt cx="3294743" cy="3451088"/>
          </a:xfrm>
        </p:grpSpPr>
        <p:pic>
          <p:nvPicPr>
            <p:cNvPr id="4100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834740" y="1901370"/>
              <a:ext cx="3294743" cy="26186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6807200" y="4644572"/>
              <a:ext cx="2032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</a:rPr>
                <a:t>Copper material rendered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708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1" dirty="0" smtClean="0"/>
              <a:t>Extrusion</a:t>
            </a:r>
            <a:endParaRPr lang="en-US" sz="3200" b="1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865" y="1898072"/>
            <a:ext cx="6531429" cy="3850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55963" y="568028"/>
            <a:ext cx="75922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To taper the extrusion</a:t>
            </a:r>
            <a:r>
              <a:rPr lang="en-US" sz="2400" dirty="0" smtClean="0">
                <a:solidFill>
                  <a:srgbClr val="FFFF00"/>
                </a:solidFill>
              </a:rPr>
              <a:t>: select the taper option and assign the desired taper angle in degrees, 15 degrees.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263" y="3865418"/>
            <a:ext cx="1856509" cy="651164"/>
          </a:xfrm>
          <a:prstGeom prst="rect">
            <a:avLst/>
          </a:prstGeom>
          <a:solidFill>
            <a:srgbClr val="FF0000">
              <a:alpha val="25098"/>
            </a:srgbClr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56415" y="1443511"/>
            <a:ext cx="3087585" cy="2504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6289960" y="4158015"/>
            <a:ext cx="2854040" cy="2215076"/>
            <a:chOff x="6289960" y="4158015"/>
            <a:chExt cx="2854040" cy="2215076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289960" y="4158015"/>
              <a:ext cx="2854040" cy="22150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7966363" y="4488873"/>
              <a:ext cx="10390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No taper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9218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355</Words>
  <Application>Microsoft Office PowerPoint</Application>
  <PresentationFormat>On-screen Show (4:3)</PresentationFormat>
  <Paragraphs>71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Manufacturing Process - Extrusion </vt:lpstr>
      <vt:lpstr>Extrusion</vt:lpstr>
      <vt:lpstr>Extrude Command in SolidWorks</vt:lpstr>
      <vt:lpstr>Extrusion</vt:lpstr>
      <vt:lpstr>Extrusion</vt:lpstr>
      <vt:lpstr>Extrusion</vt:lpstr>
      <vt:lpstr>Extrusion</vt:lpstr>
      <vt:lpstr>Extrusion</vt:lpstr>
      <vt:lpstr>Extrusion</vt:lpstr>
      <vt:lpstr>Revolve Command</vt:lpstr>
      <vt:lpstr>Revolve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kyoussefi</dc:creator>
  <cp:lastModifiedBy>Ken Youssefi</cp:lastModifiedBy>
  <cp:revision>74</cp:revision>
  <dcterms:created xsi:type="dcterms:W3CDTF">2006-08-16T00:00:00Z</dcterms:created>
  <dcterms:modified xsi:type="dcterms:W3CDTF">2019-07-25T05:45:00Z</dcterms:modified>
</cp:coreProperties>
</file>