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9"/>
  </p:notesMasterIdLst>
  <p:sldIdLst>
    <p:sldId id="283" r:id="rId2"/>
    <p:sldId id="304" r:id="rId3"/>
    <p:sldId id="302" r:id="rId4"/>
    <p:sldId id="284" r:id="rId5"/>
    <p:sldId id="285" r:id="rId6"/>
    <p:sldId id="286" r:id="rId7"/>
    <p:sldId id="287" r:id="rId8"/>
    <p:sldId id="288" r:id="rId9"/>
    <p:sldId id="289" r:id="rId10"/>
    <p:sldId id="295" r:id="rId11"/>
    <p:sldId id="300" r:id="rId12"/>
    <p:sldId id="296" r:id="rId13"/>
    <p:sldId id="299" r:id="rId14"/>
    <p:sldId id="303" r:id="rId15"/>
    <p:sldId id="305" r:id="rId16"/>
    <p:sldId id="298" r:id="rId17"/>
    <p:sldId id="290" r:id="rId18"/>
  </p:sldIdLst>
  <p:sldSz cx="9144000" cy="5943600"/>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1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19" autoAdjust="0"/>
    <p:restoredTop sz="89348" autoAdjust="0"/>
  </p:normalViewPr>
  <p:slideViewPr>
    <p:cSldViewPr snapToGrid="0">
      <p:cViewPr varScale="1">
        <p:scale>
          <a:sx n="75" d="100"/>
          <a:sy n="75" d="100"/>
        </p:scale>
        <p:origin x="113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3037840" cy="466434"/>
          </a:xfrm>
          <a:prstGeom prst="rect">
            <a:avLst/>
          </a:prstGeom>
          <a:noFill/>
          <a:ln>
            <a:noFill/>
          </a:ln>
        </p:spPr>
        <p:txBody>
          <a:bodyPr wrap="square" lIns="91425" tIns="91425" rIns="91425" bIns="91425" anchor="t" anchorCtr="0"/>
          <a:lstStyle>
            <a:lvl1pPr marL="0" marR="0" lvl="0" indent="0" algn="l" rtl="0">
              <a:spcBef>
                <a:spcPts val="0"/>
              </a:spcBef>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970938" y="0"/>
            <a:ext cx="3037840" cy="466434"/>
          </a:xfrm>
          <a:prstGeom prst="rect">
            <a:avLst/>
          </a:prstGeom>
          <a:noFill/>
          <a:ln>
            <a:noFill/>
          </a:ln>
        </p:spPr>
        <p:txBody>
          <a:bodyPr wrap="square" lIns="91425" tIns="91425" rIns="91425" bIns="91425" anchor="t" anchorCtr="0"/>
          <a:lstStyle>
            <a:lvl1pPr marL="0" marR="0" lvl="0" indent="0" algn="r" rtl="0">
              <a:spcBef>
                <a:spcPts val="0"/>
              </a:spcBef>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092200" y="1162050"/>
            <a:ext cx="4826000"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701040" y="4473892"/>
            <a:ext cx="5608320" cy="3660458"/>
          </a:xfrm>
          <a:prstGeom prst="rect">
            <a:avLst/>
          </a:prstGeom>
          <a:noFill/>
          <a:ln>
            <a:noFill/>
          </a:ln>
        </p:spPr>
        <p:txBody>
          <a:bodyPr wrap="square" lIns="91425" tIns="91425" rIns="91425" bIns="91425" anchor="t" anchorCtr="0"/>
          <a:lstStyle>
            <a:lvl1pPr marL="0" marR="0" lvl="0" indent="0" algn="l" rtl="0">
              <a:spcBef>
                <a:spcPts val="0"/>
              </a:spcBef>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SzPts val="1400"/>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829967"/>
            <a:ext cx="3037840" cy="466433"/>
          </a:xfrm>
          <a:prstGeom prst="rect">
            <a:avLst/>
          </a:prstGeom>
          <a:noFill/>
          <a:ln>
            <a:noFill/>
          </a:ln>
        </p:spPr>
        <p:txBody>
          <a:bodyPr wrap="square" lIns="91425" tIns="91425" rIns="91425" bIns="91425" anchor="b" anchorCtr="0"/>
          <a:lstStyle>
            <a:lvl1pPr marL="0" marR="0" lvl="0" indent="0" algn="l" rtl="0">
              <a:spcBef>
                <a:spcPts val="0"/>
              </a:spcBef>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970938" y="8829967"/>
            <a:ext cx="3037840" cy="466433"/>
          </a:xfrm>
          <a:prstGeom prst="rect">
            <a:avLst/>
          </a:prstGeom>
          <a:noFill/>
          <a:ln>
            <a:noFill/>
          </a:ln>
        </p:spPr>
        <p:txBody>
          <a:bodyPr wrap="square" lIns="93175" tIns="46575" rIns="93175" bIns="46575" anchor="b" anchorCtr="0">
            <a:noAutofit/>
          </a:bodyPr>
          <a:lstStyle/>
          <a:p>
            <a:pPr marL="0" marR="0" lvl="0" indent="0" algn="r" rtl="0">
              <a:spcBef>
                <a:spcPts val="0"/>
              </a:spcBef>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
        <p:nvSpPr>
          <p:cNvPr id="1741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24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24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24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2400">
                <a:solidFill>
                  <a:schemeClr val="tx1"/>
                </a:solidFill>
                <a:latin typeface="Tahoma" charset="0"/>
                <a:ea typeface="ＭＳ Ｐゴシック" charset="0"/>
              </a:defRPr>
            </a:lvl9pPr>
          </a:lstStyle>
          <a:p>
            <a:fld id="{6DCA5378-9885-1F45-97A7-D755D36D169C}" type="slidenum">
              <a:rPr lang="en-US" sz="1200"/>
              <a:pPr/>
              <a:t>1</a:t>
            </a:fld>
            <a:endParaRPr lang="en-US" sz="1200"/>
          </a:p>
        </p:txBody>
      </p:sp>
    </p:spTree>
    <p:extLst>
      <p:ext uri="{BB962C8B-B14F-4D97-AF65-F5344CB8AC3E}">
        <p14:creationId xmlns:p14="http://schemas.microsoft.com/office/powerpoint/2010/main" val="625654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28" tIns="45714" rIns="91428" bIns="45714"/>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24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24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24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2400">
                <a:solidFill>
                  <a:schemeClr val="tx1"/>
                </a:solidFill>
                <a:latin typeface="Tahoma" charset="0"/>
                <a:ea typeface="ＭＳ Ｐゴシック" charset="0"/>
              </a:defRPr>
            </a:lvl9pPr>
          </a:lstStyle>
          <a:p>
            <a:fld id="{25DEE743-6D94-D44A-974B-5F062E7BACA6}" type="slidenum">
              <a:rPr lang="en-US" sz="1200"/>
              <a:pPr/>
              <a:t>16</a:t>
            </a:fld>
            <a:endParaRPr lang="en-US" sz="1200"/>
          </a:p>
        </p:txBody>
      </p:sp>
      <p:sp>
        <p:nvSpPr>
          <p:cNvPr id="86018"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86019" name="Rectangle 3"/>
          <p:cNvSpPr>
            <a:spLocks noGrp="1" noChangeArrowheads="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Calibri" charset="0"/>
              <a:ea typeface="ＭＳ Ｐゴシック" charset="0"/>
              <a:cs typeface="ＭＳ Ｐゴシック" charset="0"/>
            </a:endParaRPr>
          </a:p>
        </p:txBody>
      </p:sp>
    </p:spTree>
    <p:extLst>
      <p:ext uri="{BB962C8B-B14F-4D97-AF65-F5344CB8AC3E}">
        <p14:creationId xmlns:p14="http://schemas.microsoft.com/office/powerpoint/2010/main" val="99358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457200" y="439188"/>
            <a:ext cx="8229600" cy="990600"/>
          </a:xfrm>
          <a:prstGeom prst="rect">
            <a:avLst/>
          </a:prstGeom>
          <a:noFill/>
          <a:ln>
            <a:noFill/>
          </a:ln>
        </p:spPr>
        <p:txBody>
          <a:bodyPr wrap="square" lIns="91425" tIns="91425" rIns="91425" bIns="91425" anchor="ctr" anchorCtr="0"/>
          <a:lstStyle>
            <a:lvl1pPr marL="0" marR="0" lvl="0" indent="0" algn="ctr" rtl="0">
              <a:spcBef>
                <a:spcPts val="0"/>
              </a:spcBef>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28" name="Shape 28"/>
          <p:cNvSpPr txBox="1">
            <a:spLocks noGrp="1"/>
          </p:cNvSpPr>
          <p:nvPr>
            <p:ph type="body" idx="1"/>
          </p:nvPr>
        </p:nvSpPr>
        <p:spPr>
          <a:xfrm>
            <a:off x="457200" y="1386841"/>
            <a:ext cx="8229600" cy="3922501"/>
          </a:xfrm>
          <a:prstGeom prst="rect">
            <a:avLst/>
          </a:prstGeom>
          <a:noFill/>
          <a:ln>
            <a:noFill/>
          </a:ln>
        </p:spPr>
        <p:txBody>
          <a:bodyPr wrap="square" lIns="91425" tIns="91425" rIns="91425" bIns="91425" anchor="t" anchorCtr="0"/>
          <a:lstStyle>
            <a:lvl1pPr marL="342900" marR="0" lvl="0" indent="-139700" algn="l" rtl="0">
              <a:spcBef>
                <a:spcPts val="640"/>
              </a:spcBef>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dt" idx="10"/>
          </p:nvPr>
        </p:nvSpPr>
        <p:spPr>
          <a:xfrm>
            <a:off x="457200" y="5508837"/>
            <a:ext cx="2133600" cy="316442"/>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ftr" idx="11"/>
          </p:nvPr>
        </p:nvSpPr>
        <p:spPr>
          <a:xfrm>
            <a:off x="3124200" y="5508837"/>
            <a:ext cx="2895600" cy="316442"/>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sldNum" idx="12"/>
          </p:nvPr>
        </p:nvSpPr>
        <p:spPr>
          <a:xfrm>
            <a:off x="6553200" y="5508837"/>
            <a:ext cx="2133600" cy="316442"/>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57200" y="439188"/>
            <a:ext cx="8229600" cy="990600"/>
          </a:xfrm>
          <a:prstGeom prst="rect">
            <a:avLst/>
          </a:prstGeom>
          <a:noFill/>
          <a:ln>
            <a:noFill/>
          </a:ln>
        </p:spPr>
        <p:txBody>
          <a:bodyPr wrap="square" lIns="91425" tIns="91425" rIns="91425" bIns="91425" anchor="ctr" anchorCtr="0"/>
          <a:lstStyle>
            <a:lvl1pPr marL="0" marR="0" lvl="0" indent="0" algn="ctr" rtl="0">
              <a:spcBef>
                <a:spcPts val="0"/>
              </a:spcBef>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40" name="Shape 40"/>
          <p:cNvSpPr txBox="1">
            <a:spLocks noGrp="1"/>
          </p:cNvSpPr>
          <p:nvPr>
            <p:ph type="body" idx="1"/>
          </p:nvPr>
        </p:nvSpPr>
        <p:spPr>
          <a:xfrm>
            <a:off x="457200" y="1386841"/>
            <a:ext cx="4038600" cy="3922501"/>
          </a:xfrm>
          <a:prstGeom prst="rect">
            <a:avLst/>
          </a:prstGeom>
          <a:noFill/>
          <a:ln>
            <a:noFill/>
          </a:ln>
        </p:spPr>
        <p:txBody>
          <a:bodyPr wrap="square" lIns="91425" tIns="91425" rIns="91425" bIns="91425" anchor="t" anchorCtr="0"/>
          <a:lstStyle>
            <a:lvl1pPr marL="342900" marR="0" lvl="0" indent="-165100" algn="l" rtl="0">
              <a:spcBef>
                <a:spcPts val="560"/>
              </a:spcBef>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Shape 41"/>
          <p:cNvSpPr txBox="1">
            <a:spLocks noGrp="1"/>
          </p:cNvSpPr>
          <p:nvPr>
            <p:ph type="body" idx="2"/>
          </p:nvPr>
        </p:nvSpPr>
        <p:spPr>
          <a:xfrm>
            <a:off x="4648200" y="1386841"/>
            <a:ext cx="4038600" cy="3922501"/>
          </a:xfrm>
          <a:prstGeom prst="rect">
            <a:avLst/>
          </a:prstGeom>
          <a:noFill/>
          <a:ln>
            <a:noFill/>
          </a:ln>
        </p:spPr>
        <p:txBody>
          <a:bodyPr wrap="square" lIns="91425" tIns="91425" rIns="91425" bIns="91425" anchor="t" anchorCtr="0"/>
          <a:lstStyle>
            <a:lvl1pPr marL="342900" marR="0" lvl="0" indent="-165100" algn="l" rtl="0">
              <a:spcBef>
                <a:spcPts val="560"/>
              </a:spcBef>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dt" idx="10"/>
          </p:nvPr>
        </p:nvSpPr>
        <p:spPr>
          <a:xfrm>
            <a:off x="457200" y="5508837"/>
            <a:ext cx="2133600" cy="316442"/>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ftr" idx="11"/>
          </p:nvPr>
        </p:nvSpPr>
        <p:spPr>
          <a:xfrm>
            <a:off x="3124200" y="5508837"/>
            <a:ext cx="2895600" cy="316442"/>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sldNum" idx="12"/>
          </p:nvPr>
        </p:nvSpPr>
        <p:spPr>
          <a:xfrm>
            <a:off x="6553200" y="5508837"/>
            <a:ext cx="2133600" cy="316442"/>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439188"/>
            <a:ext cx="8229600" cy="990600"/>
          </a:xfrm>
          <a:prstGeom prst="rect">
            <a:avLst/>
          </a:prstGeom>
          <a:noFill/>
          <a:ln>
            <a:noFill/>
          </a:ln>
        </p:spPr>
        <p:txBody>
          <a:bodyPr wrap="square" lIns="91425" tIns="91425" rIns="91425" bIns="91425" anchor="ctr" anchorCtr="0"/>
          <a:lstStyle>
            <a:lvl1pPr marL="0" marR="0" lvl="0" indent="0" algn="ctr" rtl="0">
              <a:spcBef>
                <a:spcPts val="0"/>
              </a:spcBef>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47" name="Shape 47"/>
          <p:cNvSpPr txBox="1">
            <a:spLocks noGrp="1"/>
          </p:cNvSpPr>
          <p:nvPr>
            <p:ph type="body" idx="1"/>
          </p:nvPr>
        </p:nvSpPr>
        <p:spPr>
          <a:xfrm>
            <a:off x="457200" y="1330431"/>
            <a:ext cx="4040188" cy="554460"/>
          </a:xfrm>
          <a:prstGeom prst="rect">
            <a:avLst/>
          </a:prstGeom>
          <a:noFill/>
          <a:ln>
            <a:noFill/>
          </a:ln>
        </p:spPr>
        <p:txBody>
          <a:bodyPr wrap="square" lIns="91425" tIns="91425" rIns="91425" bIns="91425" anchor="b" anchorCtr="0"/>
          <a:lstStyle>
            <a:lvl1pPr marL="0" marR="0" lvl="0" indent="0" algn="l" rtl="0">
              <a:spcBef>
                <a:spcPts val="480"/>
              </a:spcBef>
              <a:buClr>
                <a:schemeClr val="dk1"/>
              </a:buClr>
              <a:buSzPts val="3200"/>
              <a:buFont typeface="Arial"/>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dk1"/>
              </a:buClr>
              <a:buSzPts val="2800"/>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dk1"/>
              </a:buClr>
              <a:buSzPts val="2400"/>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dk1"/>
              </a:buClr>
              <a:buSzPts val="2000"/>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dk1"/>
              </a:buClr>
              <a:buSzPts val="2000"/>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dk1"/>
              </a:buClr>
              <a:buSzPts val="2000"/>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SzPts val="2000"/>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SzPts val="2000"/>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SzPts val="20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body" idx="2"/>
          </p:nvPr>
        </p:nvSpPr>
        <p:spPr>
          <a:xfrm>
            <a:off x="457200" y="1884891"/>
            <a:ext cx="4040188" cy="3424450"/>
          </a:xfrm>
          <a:prstGeom prst="rect">
            <a:avLst/>
          </a:prstGeom>
          <a:noFill/>
          <a:ln>
            <a:noFill/>
          </a:ln>
        </p:spPr>
        <p:txBody>
          <a:bodyPr wrap="square" lIns="91425" tIns="91425" rIns="91425" bIns="91425" anchor="t" anchorCtr="0"/>
          <a:lstStyle>
            <a:lvl1pPr marL="342900" marR="0" lvl="0" indent="-190500" algn="l" rtl="0">
              <a:spcBef>
                <a:spcPts val="48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body" idx="3"/>
          </p:nvPr>
        </p:nvSpPr>
        <p:spPr>
          <a:xfrm>
            <a:off x="4645026" y="1330431"/>
            <a:ext cx="4041775" cy="554460"/>
          </a:xfrm>
          <a:prstGeom prst="rect">
            <a:avLst/>
          </a:prstGeom>
          <a:noFill/>
          <a:ln>
            <a:noFill/>
          </a:ln>
        </p:spPr>
        <p:txBody>
          <a:bodyPr wrap="square" lIns="91425" tIns="91425" rIns="91425" bIns="91425" anchor="b" anchorCtr="0"/>
          <a:lstStyle>
            <a:lvl1pPr marL="0" marR="0" lvl="0" indent="0" algn="l" rtl="0">
              <a:spcBef>
                <a:spcPts val="480"/>
              </a:spcBef>
              <a:buClr>
                <a:schemeClr val="dk1"/>
              </a:buClr>
              <a:buSzPts val="3200"/>
              <a:buFont typeface="Arial"/>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dk1"/>
              </a:buClr>
              <a:buSzPts val="2800"/>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dk1"/>
              </a:buClr>
              <a:buSzPts val="2400"/>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dk1"/>
              </a:buClr>
              <a:buSzPts val="2000"/>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dk1"/>
              </a:buClr>
              <a:buSzPts val="2000"/>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dk1"/>
              </a:buClr>
              <a:buSzPts val="2000"/>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SzPts val="2000"/>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SzPts val="2000"/>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SzPts val="20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body" idx="4"/>
          </p:nvPr>
        </p:nvSpPr>
        <p:spPr>
          <a:xfrm>
            <a:off x="4645026" y="1884891"/>
            <a:ext cx="4041775" cy="3424450"/>
          </a:xfrm>
          <a:prstGeom prst="rect">
            <a:avLst/>
          </a:prstGeom>
          <a:noFill/>
          <a:ln>
            <a:noFill/>
          </a:ln>
        </p:spPr>
        <p:txBody>
          <a:bodyPr wrap="square" lIns="91425" tIns="91425" rIns="91425" bIns="91425" anchor="t" anchorCtr="0"/>
          <a:lstStyle>
            <a:lvl1pPr marL="342900" marR="0" lvl="0" indent="-190500" algn="l" rtl="0">
              <a:spcBef>
                <a:spcPts val="48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dt" idx="10"/>
          </p:nvPr>
        </p:nvSpPr>
        <p:spPr>
          <a:xfrm>
            <a:off x="457200" y="5508837"/>
            <a:ext cx="2133600" cy="316442"/>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ftr" idx="11"/>
          </p:nvPr>
        </p:nvSpPr>
        <p:spPr>
          <a:xfrm>
            <a:off x="3124200" y="5508837"/>
            <a:ext cx="2895600" cy="316442"/>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6553200" y="5508837"/>
            <a:ext cx="2133600" cy="316442"/>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439188"/>
            <a:ext cx="8229600" cy="990600"/>
          </a:xfrm>
          <a:prstGeom prst="rect">
            <a:avLst/>
          </a:prstGeom>
          <a:noFill/>
          <a:ln>
            <a:noFill/>
          </a:ln>
        </p:spPr>
        <p:txBody>
          <a:bodyPr wrap="square" lIns="91425" tIns="91425" rIns="91425" bIns="91425" anchor="ctr" anchorCtr="0"/>
          <a:lstStyle>
            <a:lvl1pPr marL="0" marR="0" lvl="0" indent="0" algn="ctr" rtl="0">
              <a:spcBef>
                <a:spcPts val="0"/>
              </a:spcBef>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56" name="Shape 56"/>
          <p:cNvSpPr txBox="1">
            <a:spLocks noGrp="1"/>
          </p:cNvSpPr>
          <p:nvPr>
            <p:ph type="dt" idx="10"/>
          </p:nvPr>
        </p:nvSpPr>
        <p:spPr>
          <a:xfrm>
            <a:off x="457200" y="5508837"/>
            <a:ext cx="2133600" cy="316442"/>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ftr" idx="11"/>
          </p:nvPr>
        </p:nvSpPr>
        <p:spPr>
          <a:xfrm>
            <a:off x="3124200" y="5508837"/>
            <a:ext cx="2895600" cy="316442"/>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sldNum" idx="12"/>
          </p:nvPr>
        </p:nvSpPr>
        <p:spPr>
          <a:xfrm>
            <a:off x="6553200" y="5508837"/>
            <a:ext cx="2133600" cy="316442"/>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1792288" y="4160520"/>
            <a:ext cx="5486400" cy="491173"/>
          </a:xfrm>
          <a:prstGeom prst="rect">
            <a:avLst/>
          </a:prstGeom>
          <a:noFill/>
          <a:ln>
            <a:noFill/>
          </a:ln>
        </p:spPr>
        <p:txBody>
          <a:bodyPr wrap="square" lIns="91425" tIns="91425" rIns="91425" bIns="91425" anchor="b" anchorCtr="0"/>
          <a:lstStyle>
            <a:lvl1pPr marL="0" marR="0" lvl="0" indent="0" algn="l" rtl="0">
              <a:spcBef>
                <a:spcPts val="0"/>
              </a:spcBef>
              <a:buClr>
                <a:schemeClr val="dk1"/>
              </a:buClr>
              <a:buSzPts val="1400"/>
              <a:buFont typeface="Calibri"/>
              <a:buNone/>
              <a:defRPr sz="2000" b="1"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68" name="Shape 68"/>
          <p:cNvSpPr>
            <a:spLocks noGrp="1"/>
          </p:cNvSpPr>
          <p:nvPr>
            <p:ph type="pic" idx="2"/>
          </p:nvPr>
        </p:nvSpPr>
        <p:spPr>
          <a:xfrm>
            <a:off x="1792288" y="531072"/>
            <a:ext cx="5486400" cy="3566160"/>
          </a:xfrm>
          <a:prstGeom prst="rect">
            <a:avLst/>
          </a:prstGeom>
          <a:noFill/>
          <a:ln>
            <a:noFill/>
          </a:ln>
        </p:spPr>
        <p:txBody>
          <a:bodyPr wrap="square" lIns="91425" tIns="91425" rIns="91425" bIns="91425" anchor="t" anchorCtr="0"/>
          <a:lstStyle>
            <a:lvl1pPr marL="0" marR="0" lvl="0" indent="0" algn="l" rtl="0">
              <a:spcBef>
                <a:spcPts val="640"/>
              </a:spcBef>
              <a:buClr>
                <a:schemeClr val="dk1"/>
              </a:buClr>
              <a:buSzPts val="1400"/>
              <a:buFont typeface="Arial"/>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dk1"/>
              </a:buClr>
              <a:buSzPts val="1400"/>
              <a:buFont typeface="Arial"/>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dk1"/>
              </a:buClr>
              <a:buSzPts val="1400"/>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dk1"/>
              </a:buClr>
              <a:buSzPts val="1400"/>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dk1"/>
              </a:buClr>
              <a:buSzPts val="1400"/>
              <a:buFont typeface="Arial"/>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dk1"/>
              </a:buClr>
              <a:buSzPts val="1400"/>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dk1"/>
              </a:buClr>
              <a:buSzPts val="1400"/>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dk1"/>
              </a:buClr>
              <a:buSzPts val="1400"/>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dk1"/>
              </a:buClr>
              <a:buSzPts val="14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body" idx="1"/>
          </p:nvPr>
        </p:nvSpPr>
        <p:spPr>
          <a:xfrm>
            <a:off x="1792288" y="4651693"/>
            <a:ext cx="5486400" cy="697547"/>
          </a:xfrm>
          <a:prstGeom prst="rect">
            <a:avLst/>
          </a:prstGeom>
          <a:noFill/>
          <a:ln>
            <a:noFill/>
          </a:ln>
        </p:spPr>
        <p:txBody>
          <a:bodyPr wrap="square" lIns="91425" tIns="91425" rIns="91425" bIns="91425" anchor="t" anchorCtr="0"/>
          <a:lstStyle>
            <a:lvl1pPr marL="0" marR="0" lvl="0" indent="0" algn="l" rtl="0">
              <a:spcBef>
                <a:spcPts val="280"/>
              </a:spcBef>
              <a:buClr>
                <a:schemeClr val="dk1"/>
              </a:buClr>
              <a:buSzPts val="3200"/>
              <a:buFont typeface="Arial"/>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dk1"/>
              </a:buClr>
              <a:buSzPts val="2800"/>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dk1"/>
              </a:buClr>
              <a:buSzPts val="2400"/>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dk1"/>
              </a:buClr>
              <a:buSzPts val="2000"/>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dk1"/>
              </a:buClr>
              <a:buSzPts val="2000"/>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dk1"/>
              </a:buClr>
              <a:buSzPts val="2000"/>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SzPts val="2000"/>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SzPts val="2000"/>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SzPts val="20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dt" idx="10"/>
          </p:nvPr>
        </p:nvSpPr>
        <p:spPr>
          <a:xfrm>
            <a:off x="457200" y="5508837"/>
            <a:ext cx="2133600" cy="316442"/>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ftr" idx="11"/>
          </p:nvPr>
        </p:nvSpPr>
        <p:spPr>
          <a:xfrm>
            <a:off x="3124200" y="5508837"/>
            <a:ext cx="2895600" cy="316442"/>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sldNum" idx="12"/>
          </p:nvPr>
        </p:nvSpPr>
        <p:spPr>
          <a:xfrm>
            <a:off x="6553200" y="5508837"/>
            <a:ext cx="2133600" cy="316442"/>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457200" y="439188"/>
            <a:ext cx="8229600" cy="990600"/>
          </a:xfrm>
          <a:prstGeom prst="rect">
            <a:avLst/>
          </a:prstGeom>
          <a:noFill/>
          <a:ln>
            <a:noFill/>
          </a:ln>
        </p:spPr>
        <p:txBody>
          <a:bodyPr wrap="square" lIns="91425" tIns="91425" rIns="91425" bIns="91425" anchor="ctr" anchorCtr="0"/>
          <a:lstStyle>
            <a:lvl1pPr marL="0" marR="0" lvl="0" indent="0" algn="ctr" rtl="0">
              <a:spcBef>
                <a:spcPts val="0"/>
              </a:spcBef>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75" name="Shape 75"/>
          <p:cNvSpPr txBox="1">
            <a:spLocks noGrp="1"/>
          </p:cNvSpPr>
          <p:nvPr>
            <p:ph type="body" idx="1"/>
          </p:nvPr>
        </p:nvSpPr>
        <p:spPr>
          <a:xfrm rot="5400000">
            <a:off x="2610749" y="-766709"/>
            <a:ext cx="3922501" cy="8229600"/>
          </a:xfrm>
          <a:prstGeom prst="rect">
            <a:avLst/>
          </a:prstGeom>
          <a:noFill/>
          <a:ln>
            <a:noFill/>
          </a:ln>
        </p:spPr>
        <p:txBody>
          <a:bodyPr wrap="square" lIns="91425" tIns="91425" rIns="91425" bIns="91425" anchor="t" anchorCtr="0"/>
          <a:lstStyle>
            <a:lvl1pPr marL="342900" marR="0" lvl="0" indent="-139700" algn="l" rtl="0">
              <a:spcBef>
                <a:spcPts val="640"/>
              </a:spcBef>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dt" idx="10"/>
          </p:nvPr>
        </p:nvSpPr>
        <p:spPr>
          <a:xfrm>
            <a:off x="457200" y="5508837"/>
            <a:ext cx="2133600" cy="316442"/>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ftr" idx="11"/>
          </p:nvPr>
        </p:nvSpPr>
        <p:spPr>
          <a:xfrm>
            <a:off x="3124200" y="5508837"/>
            <a:ext cx="2895600" cy="316442"/>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sldNum" idx="12"/>
          </p:nvPr>
        </p:nvSpPr>
        <p:spPr>
          <a:xfrm>
            <a:off x="6553200" y="5508837"/>
            <a:ext cx="2133600" cy="316442"/>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9"/>
        <p:cNvGrpSpPr/>
        <p:nvPr/>
      </p:nvGrpSpPr>
      <p:grpSpPr>
        <a:xfrm>
          <a:off x="0" y="0"/>
          <a:ext cx="0" cy="0"/>
          <a:chOff x="0" y="0"/>
          <a:chExt cx="0" cy="0"/>
        </a:xfrm>
      </p:grpSpPr>
      <p:sp>
        <p:nvSpPr>
          <p:cNvPr id="80" name="Shape 80"/>
          <p:cNvSpPr txBox="1">
            <a:spLocks noGrp="1"/>
          </p:cNvSpPr>
          <p:nvPr>
            <p:ph type="title"/>
          </p:nvPr>
        </p:nvSpPr>
        <p:spPr>
          <a:xfrm rot="5400000">
            <a:off x="5122439" y="1744981"/>
            <a:ext cx="5071322" cy="2057400"/>
          </a:xfrm>
          <a:prstGeom prst="rect">
            <a:avLst/>
          </a:prstGeom>
          <a:noFill/>
          <a:ln>
            <a:noFill/>
          </a:ln>
        </p:spPr>
        <p:txBody>
          <a:bodyPr wrap="square" lIns="91425" tIns="91425" rIns="91425" bIns="91425" anchor="ctr" anchorCtr="0"/>
          <a:lstStyle>
            <a:lvl1pPr marL="0" marR="0" lvl="0" indent="0" algn="ctr" rtl="0">
              <a:spcBef>
                <a:spcPts val="0"/>
              </a:spcBef>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81" name="Shape 81"/>
          <p:cNvSpPr txBox="1">
            <a:spLocks noGrp="1"/>
          </p:cNvSpPr>
          <p:nvPr>
            <p:ph type="body" idx="1"/>
          </p:nvPr>
        </p:nvSpPr>
        <p:spPr>
          <a:xfrm rot="5400000">
            <a:off x="931439" y="-236219"/>
            <a:ext cx="5071322" cy="6019800"/>
          </a:xfrm>
          <a:prstGeom prst="rect">
            <a:avLst/>
          </a:prstGeom>
          <a:noFill/>
          <a:ln>
            <a:noFill/>
          </a:ln>
        </p:spPr>
        <p:txBody>
          <a:bodyPr wrap="square" lIns="91425" tIns="91425" rIns="91425" bIns="91425" anchor="t" anchorCtr="0"/>
          <a:lstStyle>
            <a:lvl1pPr marL="342900" marR="0" lvl="0" indent="-139700" algn="l" rtl="0">
              <a:spcBef>
                <a:spcPts val="640"/>
              </a:spcBef>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dt" idx="10"/>
          </p:nvPr>
        </p:nvSpPr>
        <p:spPr>
          <a:xfrm>
            <a:off x="457200" y="5508837"/>
            <a:ext cx="2133600" cy="316442"/>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ftr" idx="11"/>
          </p:nvPr>
        </p:nvSpPr>
        <p:spPr>
          <a:xfrm>
            <a:off x="3124200" y="5508837"/>
            <a:ext cx="2895600" cy="316442"/>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sldNum" idx="12"/>
          </p:nvPr>
        </p:nvSpPr>
        <p:spPr>
          <a:xfrm>
            <a:off x="6553200" y="5508837"/>
            <a:ext cx="2133600" cy="316442"/>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4" name="Freeform 4"/>
          <p:cNvSpPr>
            <a:spLocks/>
          </p:cNvSpPr>
          <p:nvPr/>
        </p:nvSpPr>
        <p:spPr bwMode="auto">
          <a:xfrm>
            <a:off x="285750" y="2429722"/>
            <a:ext cx="1588" cy="2630593"/>
          </a:xfrm>
          <a:custGeom>
            <a:avLst/>
            <a:gdLst>
              <a:gd name="T0" fmla="*/ 0 w 1588"/>
              <a:gd name="T1" fmla="*/ 0 h 1912"/>
              <a:gd name="T2" fmla="*/ 0 w 1588"/>
              <a:gd name="T3" fmla="*/ 2147483647 h 1912"/>
              <a:gd name="T4" fmla="*/ 0 w 1588"/>
              <a:gd name="T5" fmla="*/ 2147483647 h 1912"/>
              <a:gd name="T6" fmla="*/ 0 w 1588"/>
              <a:gd name="T7" fmla="*/ 2147483647 h 1912"/>
              <a:gd name="T8" fmla="*/ 0 w 1588"/>
              <a:gd name="T9" fmla="*/ 2147483647 h 1912"/>
              <a:gd name="T10" fmla="*/ 0 w 1588"/>
              <a:gd name="T11" fmla="*/ 2147483647 h 1912"/>
              <a:gd name="T12" fmla="*/ 0 w 1588"/>
              <a:gd name="T13" fmla="*/ 0 h 1912"/>
              <a:gd name="T14" fmla="*/ 0 w 1588"/>
              <a:gd name="T15" fmla="*/ 0 h 19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8" h="1912">
                <a:moveTo>
                  <a:pt x="0" y="0"/>
                </a:moveTo>
                <a:lnTo>
                  <a:pt x="0" y="6"/>
                </a:lnTo>
                <a:lnTo>
                  <a:pt x="0" y="60"/>
                </a:lnTo>
                <a:lnTo>
                  <a:pt x="0" y="1912"/>
                </a:lnTo>
                <a:lnTo>
                  <a:pt x="0" y="0"/>
                </a:lnTo>
                <a:close/>
              </a:path>
            </a:pathLst>
          </a:custGeom>
          <a:solidFill>
            <a:srgbClr val="6BBA27"/>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sz="1213"/>
          </a:p>
        </p:txBody>
      </p:sp>
      <p:sp>
        <p:nvSpPr>
          <p:cNvPr id="17410" name="Rectangle 2"/>
          <p:cNvSpPr>
            <a:spLocks noGrp="1" noChangeArrowheads="1"/>
          </p:cNvSpPr>
          <p:nvPr>
            <p:ph type="ctrTitle" sz="quarter"/>
          </p:nvPr>
        </p:nvSpPr>
        <p:spPr>
          <a:xfrm>
            <a:off x="685800" y="1730799"/>
            <a:ext cx="7772400" cy="1241002"/>
          </a:xfrm>
        </p:spPr>
        <p:txBody>
          <a:bodyPr anchor="b" anchorCtr="1"/>
          <a:lstStyle>
            <a:lvl1pPr>
              <a:defRPr/>
            </a:lvl1pPr>
          </a:lstStyle>
          <a:p>
            <a:r>
              <a:rPr lang="en-US"/>
              <a:t>Click to edit Master title style</a:t>
            </a:r>
          </a:p>
        </p:txBody>
      </p:sp>
      <p:sp>
        <p:nvSpPr>
          <p:cNvPr id="17411" name="Rectangle 3"/>
          <p:cNvSpPr>
            <a:spLocks noGrp="1" noChangeArrowheads="1"/>
          </p:cNvSpPr>
          <p:nvPr>
            <p:ph type="subTitle" sz="quarter" idx="1"/>
          </p:nvPr>
        </p:nvSpPr>
        <p:spPr>
          <a:xfrm>
            <a:off x="1371600" y="3368040"/>
            <a:ext cx="6400800" cy="1518920"/>
          </a:xfrm>
        </p:spPr>
        <p:txBody>
          <a:bodyPr/>
          <a:lstStyle>
            <a:lvl1pPr marL="0" indent="0" algn="ctr">
              <a:defRPr/>
            </a:lvl1pPr>
          </a:lstStyle>
          <a:p>
            <a:r>
              <a:rPr lang="en-US"/>
              <a:t>Click to edit Master subtitle style</a:t>
            </a:r>
          </a:p>
        </p:txBody>
      </p:sp>
      <p:sp>
        <p:nvSpPr>
          <p:cNvPr id="5" name="Rectangle 5"/>
          <p:cNvSpPr>
            <a:spLocks noGrp="1" noChangeArrowheads="1"/>
          </p:cNvSpPr>
          <p:nvPr>
            <p:ph type="ftr" sz="quarter" idx="10"/>
          </p:nvPr>
        </p:nvSpPr>
        <p:spPr/>
        <p:txBody>
          <a:bodyPr/>
          <a:lstStyle>
            <a:lvl1pPr>
              <a:defRPr/>
            </a:lvl1pPr>
          </a:lstStyle>
          <a:p>
            <a:pPr>
              <a:defRPr/>
            </a:pPr>
            <a:endParaRPr lang="en-US"/>
          </a:p>
        </p:txBody>
      </p:sp>
      <p:sp>
        <p:nvSpPr>
          <p:cNvPr id="6" name="Rectangle 6"/>
          <p:cNvSpPr>
            <a:spLocks noGrp="1" noChangeArrowheads="1"/>
          </p:cNvSpPr>
          <p:nvPr>
            <p:ph type="sldNum" sz="quarter" idx="11"/>
          </p:nvPr>
        </p:nvSpPr>
        <p:spPr/>
        <p:txBody>
          <a:bodyPr/>
          <a:lstStyle>
            <a:lvl1pPr>
              <a:defRPr/>
            </a:lvl1pPr>
          </a:lstStyle>
          <a:p>
            <a:pPr>
              <a:defRPr/>
            </a:pPr>
            <a:fld id="{BE0A03A5-6601-6444-AA77-C9B0A903A091}" type="slidenum">
              <a:rPr lang="en-US"/>
              <a:pPr>
                <a:defRPr/>
              </a:pPr>
              <a:t>‹#›</a:t>
            </a:fld>
            <a:endParaRPr lang="en-US"/>
          </a:p>
        </p:txBody>
      </p:sp>
      <p:sp>
        <p:nvSpPr>
          <p:cNvPr id="7" name="Rectangle 7"/>
          <p:cNvSpPr>
            <a:spLocks noGrp="1" noChangeArrowheads="1"/>
          </p:cNvSpPr>
          <p:nvPr>
            <p:ph type="dt"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687073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53153"/>
            <a:ext cx="8229600" cy="1199727"/>
          </a:xfrm>
        </p:spPr>
        <p:txBody>
          <a:bodyPr/>
          <a:lstStyle/>
          <a:p>
            <a:r>
              <a:rPr lang="en-US"/>
              <a:t>Click to edit Master title style</a:t>
            </a:r>
          </a:p>
        </p:txBody>
      </p:sp>
      <p:sp>
        <p:nvSpPr>
          <p:cNvPr id="3" name="Content Placeholder 2"/>
          <p:cNvSpPr>
            <a:spLocks noGrp="1"/>
          </p:cNvSpPr>
          <p:nvPr>
            <p:ph sz="half" idx="1"/>
          </p:nvPr>
        </p:nvSpPr>
        <p:spPr>
          <a:xfrm>
            <a:off x="457200" y="1651000"/>
            <a:ext cx="403860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51000"/>
            <a:ext cx="4038600" cy="1717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500120"/>
            <a:ext cx="4038600" cy="1717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CD78E628-C625-BC43-AEE2-8754D6377142}" type="slidenum">
              <a:rPr lang="en-US"/>
              <a:pPr>
                <a:defRPr/>
              </a:pPr>
              <a:t>‹#›</a:t>
            </a:fld>
            <a:endParaRPr lang="en-US"/>
          </a:p>
        </p:txBody>
      </p:sp>
    </p:spTree>
    <p:extLst>
      <p:ext uri="{BB962C8B-B14F-4D97-AF65-F5344CB8AC3E}">
        <p14:creationId xmlns:p14="http://schemas.microsoft.com/office/powerpoint/2010/main" val="1875096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Shape 10"/>
          <p:cNvPicPr preferRelativeResize="0"/>
          <p:nvPr/>
        </p:nvPicPr>
        <p:blipFill rotWithShape="1">
          <a:blip r:embed="rId11">
            <a:alphaModFix/>
          </a:blip>
          <a:srcRect/>
          <a:stretch/>
        </p:blipFill>
        <p:spPr>
          <a:xfrm>
            <a:off x="19028" y="0"/>
            <a:ext cx="9124972" cy="5943600"/>
          </a:xfrm>
          <a:prstGeom prst="rect">
            <a:avLst/>
          </a:prstGeom>
          <a:noFill/>
          <a:ln>
            <a:noFill/>
          </a:ln>
        </p:spPr>
      </p:pic>
      <p:sp>
        <p:nvSpPr>
          <p:cNvPr id="11" name="Shape 11"/>
          <p:cNvSpPr txBox="1">
            <a:spLocks noGrp="1"/>
          </p:cNvSpPr>
          <p:nvPr>
            <p:ph type="title"/>
          </p:nvPr>
        </p:nvSpPr>
        <p:spPr>
          <a:xfrm>
            <a:off x="457200" y="439188"/>
            <a:ext cx="8229600" cy="990600"/>
          </a:xfrm>
          <a:prstGeom prst="rect">
            <a:avLst/>
          </a:prstGeom>
          <a:noFill/>
          <a:ln>
            <a:noFill/>
          </a:ln>
        </p:spPr>
        <p:txBody>
          <a:bodyPr wrap="square" lIns="91425" tIns="91425" rIns="91425" bIns="91425" anchor="ctr" anchorCtr="0"/>
          <a:lstStyle>
            <a:lvl1pPr marL="0" marR="0" lvl="0" indent="0" algn="ctr" rtl="0">
              <a:spcBef>
                <a:spcPts val="0"/>
              </a:spcBef>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12" name="Shape 12"/>
          <p:cNvSpPr txBox="1">
            <a:spLocks noGrp="1"/>
          </p:cNvSpPr>
          <p:nvPr>
            <p:ph type="body" idx="1"/>
          </p:nvPr>
        </p:nvSpPr>
        <p:spPr>
          <a:xfrm>
            <a:off x="457200" y="1386841"/>
            <a:ext cx="8229600" cy="3922501"/>
          </a:xfrm>
          <a:prstGeom prst="rect">
            <a:avLst/>
          </a:prstGeom>
          <a:noFill/>
          <a:ln>
            <a:noFill/>
          </a:ln>
        </p:spPr>
        <p:txBody>
          <a:bodyPr wrap="square" lIns="91425" tIns="91425" rIns="91425" bIns="91425" anchor="t" anchorCtr="0"/>
          <a:lstStyle>
            <a:lvl1pPr marL="342900" marR="0" lvl="0" indent="-139700" algn="l" rtl="0">
              <a:spcBef>
                <a:spcPts val="640"/>
              </a:spcBef>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dt" idx="10"/>
          </p:nvPr>
        </p:nvSpPr>
        <p:spPr>
          <a:xfrm>
            <a:off x="457200" y="5508837"/>
            <a:ext cx="2133600" cy="316442"/>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ftr" idx="11"/>
          </p:nvPr>
        </p:nvSpPr>
        <p:spPr>
          <a:xfrm>
            <a:off x="3124200" y="5508837"/>
            <a:ext cx="2895600" cy="316442"/>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Shape 15"/>
          <p:cNvSpPr txBox="1">
            <a:spLocks noGrp="1"/>
          </p:cNvSpPr>
          <p:nvPr>
            <p:ph type="sldNum" idx="12"/>
          </p:nvPr>
        </p:nvSpPr>
        <p:spPr>
          <a:xfrm>
            <a:off x="6553200" y="5508837"/>
            <a:ext cx="2133600" cy="316442"/>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6" r:id="rId5"/>
    <p:sldLayoutId id="2147483657" r:id="rId6"/>
    <p:sldLayoutId id="2147483658" r:id="rId7"/>
    <p:sldLayoutId id="2147483660" r:id="rId8"/>
    <p:sldLayoutId id="2147483661"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4.tiff"/><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tiff"/><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image" Target="../media/image16.tiff"/><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3.tiff"/><Relationship Id="rId7" Type="http://schemas.openxmlformats.org/officeDocument/2006/relationships/image" Target="../media/image25.tiff"/><Relationship Id="rId2" Type="http://schemas.openxmlformats.org/officeDocument/2006/relationships/slideLayout" Target="../slideLayouts/slideLayout8.xml"/><Relationship Id="rId1" Type="http://schemas.openxmlformats.org/officeDocument/2006/relationships/vmlDrawing" Target="../drawings/vmlDrawing2.vml"/><Relationship Id="rId6" Type="http://schemas.openxmlformats.org/officeDocument/2006/relationships/image" Target="../media/image24.tiff"/><Relationship Id="rId5" Type="http://schemas.openxmlformats.org/officeDocument/2006/relationships/image" Target="../media/image22.png"/><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hyperlink" Target="http://www.northropgrumman.com/Pages/default.aspx" TargetMode="External"/><Relationship Id="rId3" Type="http://schemas.openxmlformats.org/officeDocument/2006/relationships/image" Target="../media/image26.png"/><Relationship Id="rId7" Type="http://schemas.openxmlformats.org/officeDocument/2006/relationships/hyperlink" Target="http://www.boeing.com/boeing/" TargetMode="External"/><Relationship Id="rId12" Type="http://schemas.openxmlformats.org/officeDocument/2006/relationships/image" Target="../media/image31.png"/><Relationship Id="rId2" Type="http://schemas.openxmlformats.org/officeDocument/2006/relationships/notesSlide" Target="../notesSlides/notesSlide2.xml"/><Relationship Id="rId16" Type="http://schemas.openxmlformats.org/officeDocument/2006/relationships/image" Target="../media/image34.png"/><Relationship Id="rId1" Type="http://schemas.openxmlformats.org/officeDocument/2006/relationships/slideLayout" Target="../slideLayouts/slideLayout8.xml"/><Relationship Id="rId6" Type="http://schemas.openxmlformats.org/officeDocument/2006/relationships/image" Target="../media/image28.png"/><Relationship Id="rId11" Type="http://schemas.openxmlformats.org/officeDocument/2006/relationships/hyperlink" Target="http://www.nasa.gov/centers/ames/home/" TargetMode="External"/><Relationship Id="rId5" Type="http://schemas.openxmlformats.org/officeDocument/2006/relationships/hyperlink" Target="http://www.lockheedmartin.com/" TargetMode="External"/><Relationship Id="rId15" Type="http://schemas.openxmlformats.org/officeDocument/2006/relationships/image" Target="../media/image33.png"/><Relationship Id="rId10" Type="http://schemas.openxmlformats.org/officeDocument/2006/relationships/image" Target="../media/image30.png"/><Relationship Id="rId4" Type="http://schemas.openxmlformats.org/officeDocument/2006/relationships/image" Target="../media/image27.png"/><Relationship Id="rId9" Type="http://schemas.openxmlformats.org/officeDocument/2006/relationships/hyperlink" Target="http://www.loral.com/" TargetMode="External"/><Relationship Id="rId14" Type="http://schemas.openxmlformats.org/officeDocument/2006/relationships/image" Target="../media/image32.jpeg"/></Relationships>
</file>

<file path=ppt/slides/_rels/slide17.xml.rels><?xml version="1.0" encoding="UTF-8" standalone="yes"?>
<Relationships xmlns="http://schemas.openxmlformats.org/package/2006/relationships"><Relationship Id="rId2" Type="http://schemas.openxmlformats.org/officeDocument/2006/relationships/hyperlink" Target="mailto:njmourtos@sjsu.edu"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8.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9.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ChangeArrowheads="1"/>
          </p:cNvSpPr>
          <p:nvPr>
            <p:ph type="ctrTitle"/>
          </p:nvPr>
        </p:nvSpPr>
        <p:spPr>
          <a:xfrm>
            <a:off x="74618" y="559354"/>
            <a:ext cx="4783132" cy="1241002"/>
          </a:xfrm>
        </p:spPr>
        <p:txBody>
          <a:bodyPr/>
          <a:lstStyle/>
          <a:p>
            <a:pPr algn="l" eaLnBrk="1" hangingPunct="1">
              <a:defRPr/>
            </a:pPr>
            <a:r>
              <a:rPr lang="en-US" sz="3467" dirty="0">
                <a:solidFill>
                  <a:schemeClr val="tx1"/>
                </a:solidFill>
                <a:latin typeface="Times New Roman" panose="02020603050405020304" pitchFamily="18" charset="0"/>
                <a:ea typeface="ＭＳ Ｐゴシック" charset="0"/>
                <a:cs typeface="Times New Roman" panose="02020603050405020304" pitchFamily="18" charset="0"/>
              </a:rPr>
              <a:t>Aerospace Engineering Department 1987 – 2021 </a:t>
            </a:r>
          </a:p>
        </p:txBody>
      </p:sp>
      <p:sp>
        <p:nvSpPr>
          <p:cNvPr id="361475" name="Rectangle 3"/>
          <p:cNvSpPr>
            <a:spLocks noGrp="1" noChangeArrowheads="1"/>
          </p:cNvSpPr>
          <p:nvPr>
            <p:ph type="subTitle" idx="1"/>
          </p:nvPr>
        </p:nvSpPr>
        <p:spPr>
          <a:xfrm>
            <a:off x="653627" y="2333413"/>
            <a:ext cx="7792720" cy="3368040"/>
          </a:xfrm>
        </p:spPr>
        <p:txBody>
          <a:bodyPr/>
          <a:lstStyle/>
          <a:p>
            <a:pPr algn="r" eaLnBrk="1" hangingPunct="1">
              <a:buFont typeface="Wingdings" charset="0"/>
              <a:buNone/>
              <a:defRPr/>
            </a:pPr>
            <a:r>
              <a:rPr lang="en-US" sz="2800" dirty="0">
                <a:latin typeface="Times New Roman" panose="02020603050405020304" pitchFamily="18" charset="0"/>
                <a:ea typeface="ＭＳ Ｐゴシック" charset="0"/>
                <a:cs typeface="Times New Roman" panose="02020603050405020304" pitchFamily="18" charset="0"/>
              </a:rPr>
              <a:t>Dr. Nikos J. Mourtos</a:t>
            </a:r>
            <a:br>
              <a:rPr lang="en-US" sz="2800" dirty="0">
                <a:latin typeface="Times New Roman" panose="02020603050405020304" pitchFamily="18" charset="0"/>
                <a:ea typeface="ＭＳ Ｐゴシック" charset="0"/>
                <a:cs typeface="Times New Roman" panose="02020603050405020304" pitchFamily="18" charset="0"/>
              </a:rPr>
            </a:br>
            <a:r>
              <a:rPr lang="en-US" sz="2800" dirty="0">
                <a:latin typeface="Times New Roman" panose="02020603050405020304" pitchFamily="18" charset="0"/>
                <a:ea typeface="ＭＳ Ｐゴシック" charset="0"/>
                <a:cs typeface="Times New Roman" panose="02020603050405020304" pitchFamily="18" charset="0"/>
              </a:rPr>
              <a:t>Chair</a:t>
            </a:r>
          </a:p>
          <a:p>
            <a:pPr algn="r" eaLnBrk="1" hangingPunct="1">
              <a:buFont typeface="Wingdings" charset="0"/>
              <a:buNone/>
              <a:defRPr/>
            </a:pPr>
            <a:endParaRPr lang="en-US" dirty="0">
              <a:latin typeface="Arial" charset="0"/>
              <a:ea typeface="ＭＳ Ｐゴシック" charset="0"/>
              <a:cs typeface="ＭＳ Ｐゴシック" charset="0"/>
            </a:endParaRPr>
          </a:p>
          <a:p>
            <a:pPr algn="r" eaLnBrk="1" hangingPunct="1">
              <a:defRPr/>
            </a:pPr>
            <a:endParaRPr lang="en-US" dirty="0">
              <a:latin typeface="Arial" charset="0"/>
              <a:ea typeface="ＭＳ Ｐゴシック" charset="0"/>
              <a:cs typeface="ＭＳ Ｐゴシック" charset="0"/>
            </a:endParaRPr>
          </a:p>
          <a:p>
            <a:pPr algn="l" eaLnBrk="1" hangingPunct="1">
              <a:defRPr/>
            </a:pPr>
            <a:endParaRPr lang="en-US" dirty="0">
              <a:latin typeface="Arial" charset="0"/>
              <a:ea typeface="ＭＳ Ｐゴシック" charset="0"/>
              <a:cs typeface="ＭＳ Ｐゴシック" charset="0"/>
            </a:endParaRPr>
          </a:p>
          <a:p>
            <a:pPr algn="l" eaLnBrk="1" hangingPunct="1">
              <a:defRPr/>
            </a:pPr>
            <a:endParaRPr lang="en-US" dirty="0">
              <a:latin typeface="Arial" charset="0"/>
              <a:ea typeface="ＭＳ Ｐゴシック" charset="0"/>
              <a:cs typeface="ＭＳ Ｐゴシック" charset="0"/>
            </a:endParaRPr>
          </a:p>
          <a:p>
            <a:pPr algn="l" eaLnBrk="1" hangingPunct="1">
              <a:defRPr/>
            </a:pPr>
            <a:endParaRPr lang="en-US" dirty="0">
              <a:latin typeface="Arial" charset="0"/>
              <a:ea typeface="ＭＳ Ｐゴシック" charset="0"/>
              <a:cs typeface="ＭＳ Ｐゴシック" charset="0"/>
            </a:endParaRPr>
          </a:p>
        </p:txBody>
      </p:sp>
      <p:pic>
        <p:nvPicPr>
          <p:cNvPr id="2" name="Picture 1"/>
          <p:cNvPicPr>
            <a:picLocks noChangeAspect="1"/>
          </p:cNvPicPr>
          <p:nvPr/>
        </p:nvPicPr>
        <p:blipFill>
          <a:blip r:embed="rId3"/>
          <a:stretch>
            <a:fillRect/>
          </a:stretch>
        </p:blipFill>
        <p:spPr>
          <a:xfrm>
            <a:off x="6013874" y="0"/>
            <a:ext cx="2432473" cy="2509520"/>
          </a:xfrm>
          <a:prstGeom prst="rect">
            <a:avLst/>
          </a:prstGeom>
        </p:spPr>
      </p:pic>
      <p:pic>
        <p:nvPicPr>
          <p:cNvPr id="3" name="Picture 2"/>
          <p:cNvPicPr>
            <a:picLocks noChangeAspect="1"/>
          </p:cNvPicPr>
          <p:nvPr/>
        </p:nvPicPr>
        <p:blipFill>
          <a:blip r:embed="rId4"/>
          <a:stretch>
            <a:fillRect/>
          </a:stretch>
        </p:blipFill>
        <p:spPr>
          <a:xfrm>
            <a:off x="0" y="1931006"/>
            <a:ext cx="3674211" cy="2066744"/>
          </a:xfrm>
          <a:prstGeom prst="rect">
            <a:avLst/>
          </a:prstGeom>
        </p:spPr>
      </p:pic>
      <p:pic>
        <p:nvPicPr>
          <p:cNvPr id="8" name="Picture 7"/>
          <p:cNvPicPr>
            <a:picLocks noChangeAspect="1"/>
          </p:cNvPicPr>
          <p:nvPr/>
        </p:nvPicPr>
        <p:blipFill>
          <a:blip r:embed="rId5"/>
          <a:stretch>
            <a:fillRect/>
          </a:stretch>
        </p:blipFill>
        <p:spPr>
          <a:xfrm>
            <a:off x="3674210" y="2866469"/>
            <a:ext cx="3850539" cy="2599114"/>
          </a:xfrm>
          <a:prstGeom prst="rect">
            <a:avLst/>
          </a:prstGeom>
        </p:spPr>
      </p:pic>
    </p:spTree>
    <p:extLst>
      <p:ext uri="{BB962C8B-B14F-4D97-AF65-F5344CB8AC3E}">
        <p14:creationId xmlns:p14="http://schemas.microsoft.com/office/powerpoint/2010/main" val="6165427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8622" y="-137933"/>
            <a:ext cx="8019737" cy="990600"/>
          </a:xfrm>
        </p:spPr>
        <p:txBody>
          <a:bodyPr/>
          <a:lstStyle/>
          <a:p>
            <a:pPr algn="l"/>
            <a:r>
              <a:rPr lang="en-US" sz="2400" dirty="0">
                <a:solidFill>
                  <a:schemeClr val="tx1"/>
                </a:solidFill>
                <a:latin typeface="+mn-lt"/>
              </a:rPr>
              <a:t>1</a:t>
            </a:r>
            <a:r>
              <a:rPr lang="en-US" sz="2400" baseline="30000" dirty="0">
                <a:solidFill>
                  <a:schemeClr val="tx1"/>
                </a:solidFill>
                <a:latin typeface="+mn-lt"/>
              </a:rPr>
              <a:t>st</a:t>
            </a:r>
            <a:r>
              <a:rPr lang="en-US" sz="2400" dirty="0">
                <a:solidFill>
                  <a:schemeClr val="tx1"/>
                </a:solidFill>
                <a:latin typeface="+mn-lt"/>
              </a:rPr>
              <a:t> Place, AIAA Design–Build–Fly: 2012 &amp; 2016 </a:t>
            </a:r>
          </a:p>
        </p:txBody>
      </p:sp>
      <p:pic>
        <p:nvPicPr>
          <p:cNvPr id="3" name="Picture 2"/>
          <p:cNvPicPr>
            <a:picLocks noChangeAspect="1"/>
          </p:cNvPicPr>
          <p:nvPr/>
        </p:nvPicPr>
        <p:blipFill>
          <a:blip r:embed="rId2"/>
          <a:stretch>
            <a:fillRect/>
          </a:stretch>
        </p:blipFill>
        <p:spPr>
          <a:xfrm>
            <a:off x="150591" y="712032"/>
            <a:ext cx="3896062" cy="5231567"/>
          </a:xfrm>
          <a:prstGeom prst="rect">
            <a:avLst/>
          </a:prstGeom>
        </p:spPr>
      </p:pic>
      <p:pic>
        <p:nvPicPr>
          <p:cNvPr id="5" name="Picture 4">
            <a:extLst>
              <a:ext uri="{FF2B5EF4-FFF2-40B4-BE49-F238E27FC236}">
                <a16:creationId xmlns:a16="http://schemas.microsoft.com/office/drawing/2014/main" id="{BEF8C374-C6D7-8947-9ED5-5E826475189C}"/>
              </a:ext>
            </a:extLst>
          </p:cNvPr>
          <p:cNvPicPr>
            <a:picLocks noChangeAspect="1"/>
          </p:cNvPicPr>
          <p:nvPr/>
        </p:nvPicPr>
        <p:blipFill>
          <a:blip r:embed="rId3"/>
          <a:stretch>
            <a:fillRect/>
          </a:stretch>
        </p:blipFill>
        <p:spPr>
          <a:xfrm>
            <a:off x="4839948" y="712032"/>
            <a:ext cx="4304052" cy="2869368"/>
          </a:xfrm>
          <a:prstGeom prst="rect">
            <a:avLst/>
          </a:prstGeom>
        </p:spPr>
      </p:pic>
      <p:pic>
        <p:nvPicPr>
          <p:cNvPr id="6" name="Content Placeholder 4">
            <a:extLst>
              <a:ext uri="{FF2B5EF4-FFF2-40B4-BE49-F238E27FC236}">
                <a16:creationId xmlns:a16="http://schemas.microsoft.com/office/drawing/2014/main" id="{C1835909-1D01-FA4A-A1F7-76B36593001C}"/>
              </a:ext>
            </a:extLst>
          </p:cNvPr>
          <p:cNvPicPr>
            <a:picLocks noChangeAspect="1"/>
          </p:cNvPicPr>
          <p:nvPr/>
        </p:nvPicPr>
        <p:blipFill>
          <a:blip r:embed="rId4"/>
          <a:srcRect t="10294" b="10294"/>
          <a:stretch>
            <a:fillRect/>
          </a:stretch>
        </p:blipFill>
        <p:spPr>
          <a:xfrm>
            <a:off x="4839949" y="3664985"/>
            <a:ext cx="4304052" cy="2278615"/>
          </a:xfrm>
          <a:prstGeom prst="rect">
            <a:avLst/>
          </a:prstGeom>
        </p:spPr>
      </p:pic>
    </p:spTree>
    <p:extLst>
      <p:ext uri="{BB962C8B-B14F-4D97-AF65-F5344CB8AC3E}">
        <p14:creationId xmlns:p14="http://schemas.microsoft.com/office/powerpoint/2010/main" val="805500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9AB00-845C-594E-A3B5-33940014FFD5}"/>
              </a:ext>
            </a:extLst>
          </p:cNvPr>
          <p:cNvSpPr>
            <a:spLocks noGrp="1"/>
          </p:cNvSpPr>
          <p:nvPr>
            <p:ph type="title"/>
          </p:nvPr>
        </p:nvSpPr>
        <p:spPr>
          <a:xfrm>
            <a:off x="1257300" y="56303"/>
            <a:ext cx="5981700" cy="635847"/>
          </a:xfrm>
        </p:spPr>
        <p:txBody>
          <a:bodyPr/>
          <a:lstStyle/>
          <a:p>
            <a:r>
              <a:rPr lang="en-US" dirty="0"/>
              <a:t>Rocketry</a:t>
            </a:r>
          </a:p>
        </p:txBody>
      </p:sp>
      <p:pic>
        <p:nvPicPr>
          <p:cNvPr id="6" name="Content Placeholder 5">
            <a:extLst>
              <a:ext uri="{FF2B5EF4-FFF2-40B4-BE49-F238E27FC236}">
                <a16:creationId xmlns:a16="http://schemas.microsoft.com/office/drawing/2014/main" id="{1D0A10A7-6D6C-3C48-9AC2-80155502B927}"/>
              </a:ext>
            </a:extLst>
          </p:cNvPr>
          <p:cNvPicPr>
            <a:picLocks noGrp="1" noChangeAspect="1"/>
          </p:cNvPicPr>
          <p:nvPr>
            <p:ph sz="half" idx="1"/>
          </p:nvPr>
        </p:nvPicPr>
        <p:blipFill>
          <a:blip r:embed="rId2"/>
          <a:stretch>
            <a:fillRect/>
          </a:stretch>
        </p:blipFill>
        <p:spPr>
          <a:xfrm>
            <a:off x="3128547" y="1752241"/>
            <a:ext cx="5466840" cy="4191359"/>
          </a:xfrm>
          <a:prstGeom prst="rect">
            <a:avLst/>
          </a:prstGeom>
        </p:spPr>
      </p:pic>
      <p:sp>
        <p:nvSpPr>
          <p:cNvPr id="4" name="Content Placeholder 3">
            <a:extLst>
              <a:ext uri="{FF2B5EF4-FFF2-40B4-BE49-F238E27FC236}">
                <a16:creationId xmlns:a16="http://schemas.microsoft.com/office/drawing/2014/main" id="{204AF0F8-B524-7941-8AEE-9E17B8D91D26}"/>
              </a:ext>
            </a:extLst>
          </p:cNvPr>
          <p:cNvSpPr>
            <a:spLocks noGrp="1"/>
          </p:cNvSpPr>
          <p:nvPr>
            <p:ph sz="quarter" idx="2"/>
          </p:nvPr>
        </p:nvSpPr>
        <p:spPr>
          <a:xfrm>
            <a:off x="3128547" y="1136650"/>
            <a:ext cx="5844003" cy="1717040"/>
          </a:xfrm>
        </p:spPr>
        <p:txBody>
          <a:bodyPr/>
          <a:lstStyle/>
          <a:p>
            <a:pPr marL="203200" indent="0">
              <a:buNone/>
            </a:pPr>
            <a:r>
              <a:rPr lang="en-US" sz="2400" dirty="0">
                <a:latin typeface="Times New Roman" panose="02020603050405020304" pitchFamily="18" charset="0"/>
                <a:cs typeface="Times New Roman" panose="02020603050405020304" pitchFamily="18" charset="0"/>
              </a:rPr>
              <a:t>HARP Team after launch – November 2018 </a:t>
            </a:r>
          </a:p>
        </p:txBody>
      </p:sp>
      <p:pic>
        <p:nvPicPr>
          <p:cNvPr id="7" name="Content Placeholder 6">
            <a:extLst>
              <a:ext uri="{FF2B5EF4-FFF2-40B4-BE49-F238E27FC236}">
                <a16:creationId xmlns:a16="http://schemas.microsoft.com/office/drawing/2014/main" id="{034747C7-E180-7B4E-8458-F5B8D58ED763}"/>
              </a:ext>
            </a:extLst>
          </p:cNvPr>
          <p:cNvPicPr>
            <a:picLocks noGrp="1" noChangeAspect="1"/>
          </p:cNvPicPr>
          <p:nvPr>
            <p:ph sz="quarter" idx="3"/>
          </p:nvPr>
        </p:nvPicPr>
        <p:blipFill>
          <a:blip r:embed="rId3"/>
          <a:stretch>
            <a:fillRect/>
          </a:stretch>
        </p:blipFill>
        <p:spPr>
          <a:xfrm>
            <a:off x="0" y="883497"/>
            <a:ext cx="3128547" cy="5060102"/>
          </a:xfrm>
          <a:prstGeom prst="rect">
            <a:avLst/>
          </a:prstGeom>
        </p:spPr>
      </p:pic>
    </p:spTree>
    <p:extLst>
      <p:ext uri="{BB962C8B-B14F-4D97-AF65-F5344CB8AC3E}">
        <p14:creationId xmlns:p14="http://schemas.microsoft.com/office/powerpoint/2010/main" val="1954039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0650" y="401712"/>
            <a:ext cx="7461041" cy="836538"/>
          </a:xfrm>
        </p:spPr>
        <p:txBody>
          <a:bodyPr/>
          <a:lstStyle/>
          <a:p>
            <a:pPr algn="r">
              <a:defRPr/>
            </a:pPr>
            <a:r>
              <a:rPr lang="en-US" sz="3200" dirty="0">
                <a:latin typeface="+mn-lt"/>
              </a:rPr>
              <a:t>Tech Ed Sat </a:t>
            </a:r>
            <a:br>
              <a:rPr lang="en-US" sz="3200" dirty="0">
                <a:latin typeface="+mn-lt"/>
              </a:rPr>
            </a:br>
            <a:r>
              <a:rPr lang="en-US" sz="3200" dirty="0">
                <a:latin typeface="+mn-lt"/>
              </a:rPr>
              <a:t>8 missions launched to ISS 2012 – 2019</a:t>
            </a:r>
          </a:p>
        </p:txBody>
      </p:sp>
      <p:pic>
        <p:nvPicPr>
          <p:cNvPr id="7680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52880"/>
            <a:ext cx="3522133" cy="23444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680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09720" y="2495762"/>
            <a:ext cx="4435687" cy="2952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6804" name="TextBox 4"/>
          <p:cNvSpPr txBox="1">
            <a:spLocks noChangeArrowheads="1"/>
          </p:cNvSpPr>
          <p:nvPr/>
        </p:nvSpPr>
        <p:spPr bwMode="auto">
          <a:xfrm>
            <a:off x="741680" y="3830321"/>
            <a:ext cx="858520" cy="3323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24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24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24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2400">
                <a:solidFill>
                  <a:schemeClr val="tx1"/>
                </a:solidFill>
                <a:latin typeface="Tahoma" charset="0"/>
                <a:ea typeface="ＭＳ Ｐゴシック" charset="0"/>
              </a:defRPr>
            </a:lvl9pPr>
          </a:lstStyle>
          <a:p>
            <a:r>
              <a:rPr lang="en-US" sz="1560"/>
              <a:t>3P-1</a:t>
            </a:r>
          </a:p>
        </p:txBody>
      </p:sp>
      <p:sp>
        <p:nvSpPr>
          <p:cNvPr id="76805" name="TextBox 6"/>
          <p:cNvSpPr txBox="1">
            <a:spLocks noChangeArrowheads="1"/>
          </p:cNvSpPr>
          <p:nvPr/>
        </p:nvSpPr>
        <p:spPr bwMode="auto">
          <a:xfrm>
            <a:off x="7191587" y="2113281"/>
            <a:ext cx="1320800" cy="3323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24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24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24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2400">
                <a:solidFill>
                  <a:schemeClr val="tx1"/>
                </a:solidFill>
                <a:latin typeface="Tahoma" charset="0"/>
                <a:ea typeface="ＭＳ Ｐゴシック" charset="0"/>
              </a:defRPr>
            </a:lvl9pPr>
          </a:lstStyle>
          <a:p>
            <a:r>
              <a:rPr lang="en-US" sz="1560"/>
              <a:t>3P-2</a:t>
            </a:r>
          </a:p>
        </p:txBody>
      </p:sp>
    </p:spTree>
    <p:extLst>
      <p:ext uri="{BB962C8B-B14F-4D97-AF65-F5344CB8AC3E}">
        <p14:creationId xmlns:p14="http://schemas.microsoft.com/office/powerpoint/2010/main" val="307774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1A92-D9AA-7D4B-8D07-2C00A3383EE6}"/>
              </a:ext>
            </a:extLst>
          </p:cNvPr>
          <p:cNvSpPr>
            <a:spLocks noGrp="1"/>
          </p:cNvSpPr>
          <p:nvPr>
            <p:ph type="ctrTitle" sz="quarter"/>
          </p:nvPr>
        </p:nvSpPr>
        <p:spPr>
          <a:xfrm>
            <a:off x="714375" y="711624"/>
            <a:ext cx="7772400" cy="1241002"/>
          </a:xfrm>
        </p:spPr>
        <p:txBody>
          <a:bodyPr/>
          <a:lstStyle/>
          <a:p>
            <a:pPr lvl="0">
              <a:spcBef>
                <a:spcPts val="600"/>
              </a:spcBef>
            </a:pPr>
            <a:r>
              <a:rPr lang="en-US" sz="3600" b="1" dirty="0">
                <a:solidFill>
                  <a:srgbClr val="1219FF"/>
                </a:solidFill>
              </a:rPr>
              <a:t>San Jose City Council Commendation</a:t>
            </a:r>
            <a:r>
              <a:rPr lang="en-US" sz="3600" dirty="0">
                <a:solidFill>
                  <a:srgbClr val="1219FF"/>
                </a:solidFill>
              </a:rPr>
              <a:t> </a:t>
            </a:r>
            <a:r>
              <a:rPr lang="en-US" sz="1200" dirty="0">
                <a:solidFill>
                  <a:srgbClr val="000000"/>
                </a:solidFill>
              </a:rPr>
              <a:t/>
            </a:r>
            <a:br>
              <a:rPr lang="en-US" sz="1200" dirty="0">
                <a:solidFill>
                  <a:srgbClr val="000000"/>
                </a:solidFill>
              </a:rPr>
            </a:br>
            <a:r>
              <a:rPr lang="en-US" sz="2400" dirty="0">
                <a:solidFill>
                  <a:srgbClr val="000000"/>
                </a:solidFill>
              </a:rPr>
              <a:t>February 26, 2019</a:t>
            </a:r>
            <a:r>
              <a:rPr lang="en-US" sz="1200" dirty="0">
                <a:solidFill>
                  <a:srgbClr val="000000"/>
                </a:solidFill>
              </a:rPr>
              <a:t/>
            </a:r>
            <a:br>
              <a:rPr lang="en-US" sz="1200" dirty="0">
                <a:solidFill>
                  <a:srgbClr val="000000"/>
                </a:solidFill>
              </a:rPr>
            </a:br>
            <a:endParaRPr lang="en-US" sz="1200" dirty="0"/>
          </a:p>
        </p:txBody>
      </p:sp>
      <p:sp>
        <p:nvSpPr>
          <p:cNvPr id="3" name="Subtitle 2">
            <a:extLst>
              <a:ext uri="{FF2B5EF4-FFF2-40B4-BE49-F238E27FC236}">
                <a16:creationId xmlns:a16="http://schemas.microsoft.com/office/drawing/2014/main" id="{D6E9804F-B005-9A4C-A0F8-749F025DDDF7}"/>
              </a:ext>
            </a:extLst>
          </p:cNvPr>
          <p:cNvSpPr>
            <a:spLocks noGrp="1"/>
          </p:cNvSpPr>
          <p:nvPr>
            <p:ph type="subTitle" sz="quarter" idx="1"/>
          </p:nvPr>
        </p:nvSpPr>
        <p:spPr>
          <a:xfrm>
            <a:off x="0" y="1742241"/>
            <a:ext cx="8582025" cy="761998"/>
          </a:xfrm>
        </p:spPr>
        <p:txBody>
          <a:bodyPr/>
          <a:lstStyle/>
          <a:p>
            <a:pPr algn="r">
              <a:buNone/>
            </a:pPr>
            <a:r>
              <a:rPr lang="en-US" sz="2000" dirty="0" err="1">
                <a:solidFill>
                  <a:srgbClr val="000000"/>
                </a:solidFill>
              </a:rPr>
              <a:t>TechEdSat</a:t>
            </a:r>
            <a:r>
              <a:rPr lang="en-US" sz="2000" dirty="0">
                <a:solidFill>
                  <a:srgbClr val="000000"/>
                </a:solidFill>
              </a:rPr>
              <a:t> Team, headed by Dr. Papadopoulos &amp; Dr. </a:t>
            </a:r>
            <a:r>
              <a:rPr lang="en-US" sz="2000" dirty="0" err="1">
                <a:solidFill>
                  <a:srgbClr val="000000"/>
                </a:solidFill>
              </a:rPr>
              <a:t>Murbach</a:t>
            </a:r>
            <a:r>
              <a:rPr lang="en-US" sz="2000" dirty="0">
                <a:solidFill>
                  <a:srgbClr val="000000"/>
                </a:solidFill>
              </a:rPr>
              <a:t> (NASA Ames RC),  received commendation for the launch of 8 Technology Education Satellites.</a:t>
            </a:r>
            <a:endParaRPr lang="en-US" sz="2000" dirty="0"/>
          </a:p>
        </p:txBody>
      </p:sp>
      <p:pic>
        <p:nvPicPr>
          <p:cNvPr id="4" name="Google Shape;85;p13">
            <a:extLst>
              <a:ext uri="{FF2B5EF4-FFF2-40B4-BE49-F238E27FC236}">
                <a16:creationId xmlns:a16="http://schemas.microsoft.com/office/drawing/2014/main" id="{DBDD59EF-9995-A84B-8378-C6DE826091CD}"/>
              </a:ext>
            </a:extLst>
          </p:cNvPr>
          <p:cNvPicPr preferRelativeResize="0"/>
          <p:nvPr/>
        </p:nvPicPr>
        <p:blipFill rotWithShape="1">
          <a:blip r:embed="rId2">
            <a:alphaModFix/>
          </a:blip>
          <a:srcRect/>
          <a:stretch/>
        </p:blipFill>
        <p:spPr>
          <a:xfrm>
            <a:off x="4286250" y="2580440"/>
            <a:ext cx="4857750" cy="3363160"/>
          </a:xfrm>
          <a:prstGeom prst="rect">
            <a:avLst/>
          </a:prstGeom>
          <a:noFill/>
          <a:ln>
            <a:noFill/>
          </a:ln>
        </p:spPr>
      </p:pic>
      <p:pic>
        <p:nvPicPr>
          <p:cNvPr id="5" name="Google Shape;84;p13">
            <a:extLst>
              <a:ext uri="{FF2B5EF4-FFF2-40B4-BE49-F238E27FC236}">
                <a16:creationId xmlns:a16="http://schemas.microsoft.com/office/drawing/2014/main" id="{290119BE-1686-E54B-9B29-845347E277D3}"/>
              </a:ext>
            </a:extLst>
          </p:cNvPr>
          <p:cNvPicPr preferRelativeResize="0"/>
          <p:nvPr/>
        </p:nvPicPr>
        <p:blipFill rotWithShape="1">
          <a:blip r:embed="rId3">
            <a:alphaModFix/>
          </a:blip>
          <a:srcRect/>
          <a:stretch/>
        </p:blipFill>
        <p:spPr>
          <a:xfrm>
            <a:off x="0" y="2580439"/>
            <a:ext cx="3829050" cy="3363159"/>
          </a:xfrm>
          <a:prstGeom prst="rect">
            <a:avLst/>
          </a:prstGeom>
          <a:noFill/>
          <a:ln>
            <a:noFill/>
          </a:ln>
        </p:spPr>
      </p:pic>
    </p:spTree>
    <p:extLst>
      <p:ext uri="{BB962C8B-B14F-4D97-AF65-F5344CB8AC3E}">
        <p14:creationId xmlns:p14="http://schemas.microsoft.com/office/powerpoint/2010/main" val="2251440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9E40C-2EFB-CC48-8F4B-37454766432A}"/>
              </a:ext>
            </a:extLst>
          </p:cNvPr>
          <p:cNvSpPr>
            <a:spLocks noGrp="1"/>
          </p:cNvSpPr>
          <p:nvPr>
            <p:ph type="ctrTitle" sz="quarter"/>
          </p:nvPr>
        </p:nvSpPr>
        <p:spPr>
          <a:xfrm>
            <a:off x="800100" y="-498051"/>
            <a:ext cx="7772400" cy="1241002"/>
          </a:xfrm>
        </p:spPr>
        <p:txBody>
          <a:bodyPr/>
          <a:lstStyle/>
          <a:p>
            <a:r>
              <a:rPr lang="en-US" dirty="0"/>
              <a:t>Alumni</a:t>
            </a:r>
          </a:p>
        </p:txBody>
      </p:sp>
      <p:pic>
        <p:nvPicPr>
          <p:cNvPr id="4" name="Picture 3">
            <a:extLst>
              <a:ext uri="{FF2B5EF4-FFF2-40B4-BE49-F238E27FC236}">
                <a16:creationId xmlns:a16="http://schemas.microsoft.com/office/drawing/2014/main" id="{501ECD56-C796-5744-9468-A4F8954C71BE}"/>
              </a:ext>
            </a:extLst>
          </p:cNvPr>
          <p:cNvPicPr>
            <a:picLocks noChangeAspect="1"/>
          </p:cNvPicPr>
          <p:nvPr/>
        </p:nvPicPr>
        <p:blipFill>
          <a:blip r:embed="rId3"/>
          <a:stretch>
            <a:fillRect/>
          </a:stretch>
        </p:blipFill>
        <p:spPr>
          <a:xfrm>
            <a:off x="0" y="2914650"/>
            <a:ext cx="3040252" cy="3028950"/>
          </a:xfrm>
          <a:prstGeom prst="rect">
            <a:avLst/>
          </a:prstGeom>
        </p:spPr>
      </p:pic>
      <p:graphicFrame>
        <p:nvGraphicFramePr>
          <p:cNvPr id="5" name="Object 2">
            <a:extLst>
              <a:ext uri="{FF2B5EF4-FFF2-40B4-BE49-F238E27FC236}">
                <a16:creationId xmlns:a16="http://schemas.microsoft.com/office/drawing/2014/main" id="{8DCF5609-65E5-994F-9D14-74F5A3BFFE63}"/>
              </a:ext>
            </a:extLst>
          </p:cNvPr>
          <p:cNvGraphicFramePr>
            <a:graphicFrameLocks noChangeAspect="1"/>
          </p:cNvGraphicFramePr>
          <p:nvPr>
            <p:extLst>
              <p:ext uri="{D42A27DB-BD31-4B8C-83A1-F6EECF244321}">
                <p14:modId xmlns:p14="http://schemas.microsoft.com/office/powerpoint/2010/main" val="1315880871"/>
              </p:ext>
            </p:extLst>
          </p:nvPr>
        </p:nvGraphicFramePr>
        <p:xfrm>
          <a:off x="7124700" y="660400"/>
          <a:ext cx="2019300" cy="3099007"/>
        </p:xfrm>
        <a:graphic>
          <a:graphicData uri="http://schemas.openxmlformats.org/presentationml/2006/ole">
            <mc:AlternateContent xmlns:mc="http://schemas.openxmlformats.org/markup-compatibility/2006">
              <mc:Choice xmlns:v="urn:schemas-microsoft-com:vml" Requires="v">
                <p:oleObj spid="_x0000_s2085" name="Photo Editor Photo" r:id="rId4" imgW="2333333" imgH="3580952" progId="MSPhotoEd.3">
                  <p:embed/>
                </p:oleObj>
              </mc:Choice>
              <mc:Fallback>
                <p:oleObj name="Photo Editor Photo" r:id="rId4" imgW="2333333" imgH="3580952" progId="MSPhotoEd.3">
                  <p:embed/>
                  <p:pic>
                    <p:nvPicPr>
                      <p:cNvPr id="80899"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24700" y="660400"/>
                        <a:ext cx="2019300" cy="30990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6" name="Rectangle 5">
            <a:extLst>
              <a:ext uri="{FF2B5EF4-FFF2-40B4-BE49-F238E27FC236}">
                <a16:creationId xmlns:a16="http://schemas.microsoft.com/office/drawing/2014/main" id="{C6BECA75-C60E-4E47-96D0-4664512757CF}"/>
              </a:ext>
            </a:extLst>
          </p:cNvPr>
          <p:cNvSpPr/>
          <p:nvPr/>
        </p:nvSpPr>
        <p:spPr>
          <a:xfrm>
            <a:off x="4838700" y="690256"/>
            <a:ext cx="2286000" cy="830997"/>
          </a:xfrm>
          <a:prstGeom prst="rect">
            <a:avLst/>
          </a:prstGeom>
        </p:spPr>
        <p:txBody>
          <a:bodyPr wrap="square">
            <a:spAutoFit/>
          </a:bodyPr>
          <a:lstStyle/>
          <a:p>
            <a:pPr algn="r"/>
            <a:r>
              <a:rPr lang="en-US" sz="1200" dirty="0">
                <a:solidFill>
                  <a:schemeClr val="tx1"/>
                </a:solidFill>
                <a:latin typeface="Times New Roman" panose="02020603050405020304" pitchFamily="18" charset="0"/>
                <a:ea typeface="ＭＳ Ｐゴシック" charset="0"/>
                <a:cs typeface="Times New Roman" panose="02020603050405020304" pitchFamily="18" charset="0"/>
              </a:rPr>
              <a:t>Dr. Wade </a:t>
            </a:r>
            <a:r>
              <a:rPr lang="en-US" sz="1200" dirty="0" err="1">
                <a:solidFill>
                  <a:schemeClr val="tx1"/>
                </a:solidFill>
                <a:latin typeface="Times New Roman" panose="02020603050405020304" pitchFamily="18" charset="0"/>
                <a:ea typeface="ＭＳ Ｐゴシック" charset="0"/>
                <a:cs typeface="Times New Roman" panose="02020603050405020304" pitchFamily="18" charset="0"/>
              </a:rPr>
              <a:t>Huebsch</a:t>
            </a:r>
            <a:r>
              <a:rPr lang="en-US" sz="1200" dirty="0">
                <a:solidFill>
                  <a:schemeClr val="tx1"/>
                </a:solidFill>
                <a:latin typeface="Times New Roman" panose="02020603050405020304" pitchFamily="18" charset="0"/>
                <a:ea typeface="ＭＳ Ｐゴシック" charset="0"/>
                <a:cs typeface="Times New Roman" panose="02020603050405020304" pitchFamily="18" charset="0"/>
              </a:rPr>
              <a:t/>
            </a:r>
            <a:br>
              <a:rPr lang="en-US" sz="1200" dirty="0">
                <a:solidFill>
                  <a:schemeClr val="tx1"/>
                </a:solidFill>
                <a:latin typeface="Times New Roman" panose="02020603050405020304" pitchFamily="18" charset="0"/>
                <a:ea typeface="ＭＳ Ｐゴシック" charset="0"/>
                <a:cs typeface="Times New Roman" panose="02020603050405020304" pitchFamily="18" charset="0"/>
              </a:rPr>
            </a:br>
            <a:r>
              <a:rPr lang="en-US" sz="1200" dirty="0">
                <a:solidFill>
                  <a:schemeClr val="tx1"/>
                </a:solidFill>
                <a:latin typeface="Times New Roman" panose="02020603050405020304" pitchFamily="18" charset="0"/>
                <a:ea typeface="ＭＳ Ｐゴシック" charset="0"/>
                <a:cs typeface="Times New Roman" panose="02020603050405020304" pitchFamily="18" charset="0"/>
              </a:rPr>
              <a:t>Professor, Aerospace Engineering </a:t>
            </a:r>
            <a:br>
              <a:rPr lang="en-US" sz="1200" dirty="0">
                <a:solidFill>
                  <a:schemeClr val="tx1"/>
                </a:solidFill>
                <a:latin typeface="Times New Roman" panose="02020603050405020304" pitchFamily="18" charset="0"/>
                <a:ea typeface="ＭＳ Ｐゴシック" charset="0"/>
                <a:cs typeface="Times New Roman" panose="02020603050405020304" pitchFamily="18" charset="0"/>
              </a:rPr>
            </a:br>
            <a:r>
              <a:rPr lang="en-US" sz="1200" b="1" dirty="0">
                <a:solidFill>
                  <a:srgbClr val="1219FF"/>
                </a:solidFill>
                <a:latin typeface="Times New Roman" panose="02020603050405020304" pitchFamily="18" charset="0"/>
                <a:ea typeface="ＭＳ Ｐゴシック" charset="0"/>
                <a:cs typeface="Times New Roman" panose="02020603050405020304" pitchFamily="18" charset="0"/>
              </a:rPr>
              <a:t>West Virginia University</a:t>
            </a:r>
            <a:r>
              <a:rPr lang="en-US" sz="1200" dirty="0">
                <a:solidFill>
                  <a:schemeClr val="tx1"/>
                </a:solidFill>
                <a:latin typeface="Times New Roman" panose="02020603050405020304" pitchFamily="18" charset="0"/>
                <a:ea typeface="ＭＳ Ｐゴシック" charset="0"/>
                <a:cs typeface="Times New Roman" panose="02020603050405020304" pitchFamily="18" charset="0"/>
              </a:rPr>
              <a:t/>
            </a:r>
            <a:br>
              <a:rPr lang="en-US" sz="1200" dirty="0">
                <a:solidFill>
                  <a:schemeClr val="tx1"/>
                </a:solidFill>
                <a:latin typeface="Times New Roman" panose="02020603050405020304" pitchFamily="18" charset="0"/>
                <a:ea typeface="ＭＳ Ｐゴシック" charset="0"/>
                <a:cs typeface="Times New Roman" panose="02020603050405020304" pitchFamily="18" charset="0"/>
              </a:rPr>
            </a:br>
            <a:r>
              <a:rPr lang="en-US" sz="1200" dirty="0">
                <a:solidFill>
                  <a:schemeClr val="tx1"/>
                </a:solidFill>
                <a:latin typeface="Times New Roman" panose="02020603050405020304" pitchFamily="18" charset="0"/>
                <a:ea typeface="ＭＳ Ｐゴシック" charset="0"/>
                <a:cs typeface="Times New Roman" panose="02020603050405020304" pitchFamily="18" charset="0"/>
              </a:rPr>
              <a:t>BSAE 1992</a:t>
            </a:r>
            <a:endParaRPr lang="en-US" sz="1200"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206243E1-96EE-DC4F-A4BE-2DC7D14F4A53}"/>
              </a:ext>
            </a:extLst>
          </p:cNvPr>
          <p:cNvSpPr/>
          <p:nvPr/>
        </p:nvSpPr>
        <p:spPr>
          <a:xfrm>
            <a:off x="-66675" y="2268319"/>
            <a:ext cx="2619375" cy="646331"/>
          </a:xfrm>
          <a:prstGeom prst="rect">
            <a:avLst/>
          </a:prstGeom>
        </p:spPr>
        <p:txBody>
          <a:bodyPr wrap="square">
            <a:spAutoFit/>
          </a:bodyPr>
          <a:lstStyle/>
          <a:p>
            <a:r>
              <a:rPr lang="en-US" sz="1200" dirty="0">
                <a:solidFill>
                  <a:schemeClr val="tx1"/>
                </a:solidFill>
                <a:latin typeface="Times New Roman" panose="02020603050405020304" pitchFamily="18" charset="0"/>
                <a:ea typeface="ＭＳ Ｐゴシック" charset="0"/>
                <a:cs typeface="Times New Roman" panose="02020603050405020304" pitchFamily="18" charset="0"/>
              </a:rPr>
              <a:t>Anima </a:t>
            </a:r>
            <a:r>
              <a:rPr lang="en-US" sz="1200" dirty="0" err="1">
                <a:solidFill>
                  <a:schemeClr val="tx1"/>
                </a:solidFill>
                <a:latin typeface="Times New Roman" panose="02020603050405020304" pitchFamily="18" charset="0"/>
                <a:ea typeface="ＭＳ Ｐゴシック" charset="0"/>
                <a:cs typeface="Times New Roman" panose="02020603050405020304" pitchFamily="18" charset="0"/>
              </a:rPr>
              <a:t>Patil-Sabale</a:t>
            </a:r>
            <a:endParaRPr lang="en-US" sz="1200" dirty="0">
              <a:solidFill>
                <a:schemeClr val="tx1"/>
              </a:solidFill>
              <a:latin typeface="Times New Roman" panose="02020603050405020304" pitchFamily="18" charset="0"/>
              <a:ea typeface="ＭＳ Ｐゴシック" charset="0"/>
              <a:cs typeface="Times New Roman" panose="02020603050405020304" pitchFamily="18" charset="0"/>
            </a:endParaRPr>
          </a:p>
          <a:p>
            <a:r>
              <a:rPr lang="en-US" sz="1200" b="1" dirty="0">
                <a:solidFill>
                  <a:srgbClr val="1219FF"/>
                </a:solidFill>
                <a:latin typeface="Times New Roman" panose="02020603050405020304" pitchFamily="18" charset="0"/>
                <a:ea typeface="ＭＳ Ｐゴシック" charset="0"/>
                <a:cs typeface="Times New Roman" panose="02020603050405020304" pitchFamily="18" charset="0"/>
              </a:rPr>
              <a:t>NASA</a:t>
            </a:r>
            <a:r>
              <a:rPr lang="en-US" sz="1200" dirty="0">
                <a:solidFill>
                  <a:schemeClr val="tx1"/>
                </a:solidFill>
                <a:latin typeface="Times New Roman" panose="02020603050405020304" pitchFamily="18" charset="0"/>
                <a:ea typeface="ＭＳ Ｐゴシック" charset="0"/>
                <a:cs typeface="Times New Roman" panose="02020603050405020304" pitchFamily="18" charset="0"/>
              </a:rPr>
              <a:t> engineer &amp; aspiring astronaut</a:t>
            </a:r>
            <a:br>
              <a:rPr lang="en-US" sz="1200" dirty="0">
                <a:solidFill>
                  <a:schemeClr val="tx1"/>
                </a:solidFill>
                <a:latin typeface="Times New Roman" panose="02020603050405020304" pitchFamily="18" charset="0"/>
                <a:ea typeface="ＭＳ Ｐゴシック" charset="0"/>
                <a:cs typeface="Times New Roman" panose="02020603050405020304" pitchFamily="18" charset="0"/>
              </a:rPr>
            </a:br>
            <a:r>
              <a:rPr lang="en-US" sz="1200" dirty="0">
                <a:solidFill>
                  <a:schemeClr val="tx1"/>
                </a:solidFill>
                <a:latin typeface="Times New Roman" panose="02020603050405020304" pitchFamily="18" charset="0"/>
                <a:ea typeface="ＭＳ Ｐゴシック" charset="0"/>
                <a:cs typeface="Times New Roman" panose="02020603050405020304" pitchFamily="18" charset="0"/>
              </a:rPr>
              <a:t>MSAE 2010</a:t>
            </a:r>
          </a:p>
        </p:txBody>
      </p:sp>
      <p:pic>
        <p:nvPicPr>
          <p:cNvPr id="11" name="Picture 10">
            <a:extLst>
              <a:ext uri="{FF2B5EF4-FFF2-40B4-BE49-F238E27FC236}">
                <a16:creationId xmlns:a16="http://schemas.microsoft.com/office/drawing/2014/main" id="{D02BF83C-F7D3-E14A-864C-077C7BB32D91}"/>
              </a:ext>
            </a:extLst>
          </p:cNvPr>
          <p:cNvPicPr>
            <a:picLocks noChangeAspect="1"/>
          </p:cNvPicPr>
          <p:nvPr/>
        </p:nvPicPr>
        <p:blipFill>
          <a:blip r:embed="rId6"/>
          <a:stretch>
            <a:fillRect/>
          </a:stretch>
        </p:blipFill>
        <p:spPr>
          <a:xfrm>
            <a:off x="5219700" y="3073400"/>
            <a:ext cx="1905000" cy="2870200"/>
          </a:xfrm>
          <a:prstGeom prst="rect">
            <a:avLst/>
          </a:prstGeom>
        </p:spPr>
      </p:pic>
      <p:sp>
        <p:nvSpPr>
          <p:cNvPr id="13" name="Rectangle 12">
            <a:extLst>
              <a:ext uri="{FF2B5EF4-FFF2-40B4-BE49-F238E27FC236}">
                <a16:creationId xmlns:a16="http://schemas.microsoft.com/office/drawing/2014/main" id="{D6F98737-DA96-9A4D-9FB7-42F5FDADCEB2}"/>
              </a:ext>
            </a:extLst>
          </p:cNvPr>
          <p:cNvSpPr/>
          <p:nvPr/>
        </p:nvSpPr>
        <p:spPr>
          <a:xfrm>
            <a:off x="7124700" y="5036403"/>
            <a:ext cx="2286000" cy="830997"/>
          </a:xfrm>
          <a:prstGeom prst="rect">
            <a:avLst/>
          </a:prstGeom>
        </p:spPr>
        <p:txBody>
          <a:bodyPr wrap="square">
            <a:spAutoFit/>
          </a:bodyPr>
          <a:lstStyle/>
          <a:p>
            <a:r>
              <a:rPr lang="en-US" sz="1200" dirty="0">
                <a:solidFill>
                  <a:schemeClr val="tx1"/>
                </a:solidFill>
                <a:latin typeface="Times New Roman" panose="02020603050405020304" pitchFamily="18" charset="0"/>
                <a:ea typeface="ＭＳ Ｐゴシック" charset="0"/>
                <a:cs typeface="Times New Roman" panose="02020603050405020304" pitchFamily="18" charset="0"/>
              </a:rPr>
              <a:t>Jay </a:t>
            </a:r>
            <a:r>
              <a:rPr lang="en-US" sz="1200" dirty="0" err="1">
                <a:solidFill>
                  <a:schemeClr val="tx1"/>
                </a:solidFill>
                <a:latin typeface="Times New Roman" panose="02020603050405020304" pitchFamily="18" charset="0"/>
                <a:ea typeface="ＭＳ Ｐゴシック" charset="0"/>
                <a:cs typeface="Times New Roman" panose="02020603050405020304" pitchFamily="18" charset="0"/>
              </a:rPr>
              <a:t>Westerwelle</a:t>
            </a:r>
            <a:endParaRPr lang="en-US" sz="1200" dirty="0">
              <a:solidFill>
                <a:schemeClr val="tx1"/>
              </a:solidFill>
              <a:latin typeface="Times New Roman" panose="02020603050405020304" pitchFamily="18" charset="0"/>
              <a:ea typeface="ＭＳ Ｐゴシック" charset="0"/>
              <a:cs typeface="Times New Roman" panose="02020603050405020304" pitchFamily="18" charset="0"/>
            </a:endParaRPr>
          </a:p>
          <a:p>
            <a:r>
              <a:rPr lang="en-US" sz="1200" dirty="0">
                <a:solidFill>
                  <a:schemeClr val="tx1"/>
                </a:solidFill>
                <a:latin typeface="Times New Roman" panose="02020603050405020304" pitchFamily="18" charset="0"/>
                <a:ea typeface="ＭＳ Ｐゴシック" charset="0"/>
                <a:cs typeface="Times New Roman" panose="02020603050405020304" pitchFamily="18" charset="0"/>
              </a:rPr>
              <a:t>Mission Operations Manager</a:t>
            </a:r>
          </a:p>
          <a:p>
            <a:r>
              <a:rPr lang="en-US" sz="1200" b="1" dirty="0">
                <a:solidFill>
                  <a:srgbClr val="1219FF"/>
                </a:solidFill>
                <a:latin typeface="Times New Roman" panose="02020603050405020304" pitchFamily="18" charset="0"/>
                <a:ea typeface="ＭＳ Ｐゴシック" charset="0"/>
                <a:cs typeface="Times New Roman" panose="02020603050405020304" pitchFamily="18" charset="0"/>
              </a:rPr>
              <a:t>Space Systems Loral</a:t>
            </a:r>
            <a:r>
              <a:rPr lang="en-US" sz="1200" dirty="0">
                <a:solidFill>
                  <a:schemeClr val="tx1"/>
                </a:solidFill>
                <a:latin typeface="Times New Roman" panose="02020603050405020304" pitchFamily="18" charset="0"/>
                <a:ea typeface="ＭＳ Ｐゴシック" charset="0"/>
                <a:cs typeface="Times New Roman" panose="02020603050405020304" pitchFamily="18" charset="0"/>
              </a:rPr>
              <a:t/>
            </a:r>
            <a:br>
              <a:rPr lang="en-US" sz="1200" dirty="0">
                <a:solidFill>
                  <a:schemeClr val="tx1"/>
                </a:solidFill>
                <a:latin typeface="Times New Roman" panose="02020603050405020304" pitchFamily="18" charset="0"/>
                <a:ea typeface="ＭＳ Ｐゴシック" charset="0"/>
                <a:cs typeface="Times New Roman" panose="02020603050405020304" pitchFamily="18" charset="0"/>
              </a:rPr>
            </a:br>
            <a:r>
              <a:rPr lang="en-US" sz="1200" dirty="0">
                <a:solidFill>
                  <a:schemeClr val="tx1"/>
                </a:solidFill>
                <a:latin typeface="Times New Roman" panose="02020603050405020304" pitchFamily="18" charset="0"/>
                <a:ea typeface="ＭＳ Ｐゴシック" charset="0"/>
                <a:cs typeface="Times New Roman" panose="02020603050405020304" pitchFamily="18" charset="0"/>
              </a:rPr>
              <a:t>BSAE 2014</a:t>
            </a:r>
            <a:endParaRPr lang="en-US" sz="1200" dirty="0">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C916CAC9-D672-CF4D-B6CC-5E1ADEFFAD29}"/>
              </a:ext>
            </a:extLst>
          </p:cNvPr>
          <p:cNvPicPr>
            <a:picLocks noChangeAspect="1"/>
          </p:cNvPicPr>
          <p:nvPr/>
        </p:nvPicPr>
        <p:blipFill>
          <a:blip r:embed="rId7"/>
          <a:stretch>
            <a:fillRect/>
          </a:stretch>
        </p:blipFill>
        <p:spPr>
          <a:xfrm>
            <a:off x="2552700" y="690256"/>
            <a:ext cx="2374900" cy="3467100"/>
          </a:xfrm>
          <a:prstGeom prst="rect">
            <a:avLst/>
          </a:prstGeom>
        </p:spPr>
      </p:pic>
      <p:sp>
        <p:nvSpPr>
          <p:cNvPr id="15" name="Rectangle 14">
            <a:extLst>
              <a:ext uri="{FF2B5EF4-FFF2-40B4-BE49-F238E27FC236}">
                <a16:creationId xmlns:a16="http://schemas.microsoft.com/office/drawing/2014/main" id="{CBBD2CDB-B563-234D-B8A7-FEC8F6750707}"/>
              </a:ext>
            </a:extLst>
          </p:cNvPr>
          <p:cNvSpPr/>
          <p:nvPr/>
        </p:nvSpPr>
        <p:spPr>
          <a:xfrm>
            <a:off x="100013" y="782588"/>
            <a:ext cx="2452687" cy="646331"/>
          </a:xfrm>
          <a:prstGeom prst="rect">
            <a:avLst/>
          </a:prstGeom>
        </p:spPr>
        <p:txBody>
          <a:bodyPr wrap="square">
            <a:spAutoFit/>
          </a:bodyPr>
          <a:lstStyle/>
          <a:p>
            <a:pPr algn="r"/>
            <a:r>
              <a:rPr lang="en-US" sz="1200" dirty="0">
                <a:solidFill>
                  <a:schemeClr val="tx1"/>
                </a:solidFill>
                <a:latin typeface="Times New Roman" panose="02020603050405020304" pitchFamily="18" charset="0"/>
                <a:ea typeface="ＭＳ Ｐゴシック" charset="0"/>
                <a:cs typeface="Times New Roman" panose="02020603050405020304" pitchFamily="18" charset="0"/>
              </a:rPr>
              <a:t>Gonzalo Mendoza</a:t>
            </a:r>
          </a:p>
          <a:p>
            <a:pPr algn="r"/>
            <a:r>
              <a:rPr lang="en-US" sz="1200" dirty="0">
                <a:solidFill>
                  <a:schemeClr val="tx1"/>
                </a:solidFill>
                <a:latin typeface="Times New Roman" panose="02020603050405020304" pitchFamily="18" charset="0"/>
                <a:ea typeface="ＭＳ Ｐゴシック" charset="0"/>
                <a:cs typeface="Times New Roman" panose="02020603050405020304" pitchFamily="18" charset="0"/>
              </a:rPr>
              <a:t>Manager, Innovation - </a:t>
            </a:r>
            <a:r>
              <a:rPr lang="en-US" sz="1200" b="1" dirty="0">
                <a:solidFill>
                  <a:srgbClr val="1219FF"/>
                </a:solidFill>
                <a:latin typeface="Times New Roman" panose="02020603050405020304" pitchFamily="18" charset="0"/>
                <a:ea typeface="ＭＳ Ｐゴシック" charset="0"/>
                <a:cs typeface="Times New Roman" panose="02020603050405020304" pitchFamily="18" charset="0"/>
              </a:rPr>
              <a:t>Cessna</a:t>
            </a:r>
            <a:r>
              <a:rPr lang="en-US" sz="1200" dirty="0">
                <a:solidFill>
                  <a:schemeClr val="tx1"/>
                </a:solidFill>
                <a:latin typeface="Times New Roman" panose="02020603050405020304" pitchFamily="18" charset="0"/>
                <a:ea typeface="ＭＳ Ｐゴシック" charset="0"/>
                <a:cs typeface="Times New Roman" panose="02020603050405020304" pitchFamily="18" charset="0"/>
              </a:rPr>
              <a:t/>
            </a:r>
            <a:br>
              <a:rPr lang="en-US" sz="1200" dirty="0">
                <a:solidFill>
                  <a:schemeClr val="tx1"/>
                </a:solidFill>
                <a:latin typeface="Times New Roman" panose="02020603050405020304" pitchFamily="18" charset="0"/>
                <a:ea typeface="ＭＳ Ｐゴシック" charset="0"/>
                <a:cs typeface="Times New Roman" panose="02020603050405020304" pitchFamily="18" charset="0"/>
              </a:rPr>
            </a:br>
            <a:r>
              <a:rPr lang="en-US" sz="1200" dirty="0">
                <a:solidFill>
                  <a:schemeClr val="tx1"/>
                </a:solidFill>
                <a:latin typeface="Times New Roman" panose="02020603050405020304" pitchFamily="18" charset="0"/>
                <a:ea typeface="ＭＳ Ｐゴシック" charset="0"/>
                <a:cs typeface="Times New Roman" panose="02020603050405020304" pitchFamily="18" charset="0"/>
              </a:rPr>
              <a:t>BSAE 1998</a:t>
            </a:r>
          </a:p>
        </p:txBody>
      </p:sp>
    </p:spTree>
    <p:extLst>
      <p:ext uri="{BB962C8B-B14F-4D97-AF65-F5344CB8AC3E}">
        <p14:creationId xmlns:p14="http://schemas.microsoft.com/office/powerpoint/2010/main" val="585945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BA18E-9B5B-F841-B1F7-686435CA3B50}"/>
              </a:ext>
            </a:extLst>
          </p:cNvPr>
          <p:cNvSpPr>
            <a:spLocks noGrp="1"/>
          </p:cNvSpPr>
          <p:nvPr>
            <p:ph type="ctrTitle" sz="quarter"/>
          </p:nvPr>
        </p:nvSpPr>
        <p:spPr>
          <a:xfrm>
            <a:off x="1057275" y="82974"/>
            <a:ext cx="7772400" cy="555201"/>
          </a:xfrm>
        </p:spPr>
        <p:txBody>
          <a:bodyPr/>
          <a:lstStyle/>
          <a:p>
            <a:r>
              <a:rPr lang="en-US" sz="3600" dirty="0"/>
              <a:t>Alumni Comments</a:t>
            </a:r>
          </a:p>
        </p:txBody>
      </p:sp>
      <p:sp>
        <p:nvSpPr>
          <p:cNvPr id="3" name="Subtitle 2">
            <a:extLst>
              <a:ext uri="{FF2B5EF4-FFF2-40B4-BE49-F238E27FC236}">
                <a16:creationId xmlns:a16="http://schemas.microsoft.com/office/drawing/2014/main" id="{7D91FCEE-9C8E-B843-9AD3-DE146129F294}"/>
              </a:ext>
            </a:extLst>
          </p:cNvPr>
          <p:cNvSpPr>
            <a:spLocks noGrp="1"/>
          </p:cNvSpPr>
          <p:nvPr>
            <p:ph type="subTitle" sz="quarter" idx="1"/>
          </p:nvPr>
        </p:nvSpPr>
        <p:spPr>
          <a:xfrm>
            <a:off x="419100" y="638175"/>
            <a:ext cx="8296275" cy="4429125"/>
          </a:xfrm>
        </p:spPr>
        <p:txBody>
          <a:bodyPr/>
          <a:lstStyle/>
          <a:p>
            <a:pPr algn="l">
              <a:buNone/>
            </a:pPr>
            <a:r>
              <a:rPr lang="en-US" sz="1800" i="1" dirty="0"/>
              <a:t>The size of the AE department makes it feel like a family. I spent years working alongside fellow students, who became good friends. Many of them found jobs in the AE industry within the Silicon Valley. Being at the heart of Silicon Valley, the Department sets students up for networking opportunities that will help them in the future. I also got to know my professors fairly well. That directly shaped my success when one of them put me in contact with a past student, who was at an organization with open job positions. </a:t>
            </a:r>
          </a:p>
          <a:p>
            <a:pPr algn="r">
              <a:buNone/>
            </a:pPr>
            <a:r>
              <a:rPr lang="en-US" sz="1200" i="1" dirty="0"/>
              <a:t>Aaron </a:t>
            </a:r>
            <a:r>
              <a:rPr lang="en-US" sz="1200" i="1" dirty="0" err="1"/>
              <a:t>Mazzulla</a:t>
            </a:r>
            <a:r>
              <a:rPr lang="en-US" sz="1200" i="1" dirty="0"/>
              <a:t> BSAE (2012, MSAE (2015), NASA Ames RC Systems Engineer</a:t>
            </a:r>
          </a:p>
          <a:p>
            <a:pPr algn="l">
              <a:buNone/>
            </a:pPr>
            <a:r>
              <a:rPr lang="en-US" sz="1800" i="1" dirty="0"/>
              <a:t>The deliberately open-ended real-world scenarios at SJSU help build solid aerospace engineers who know how to find practical solutions to complex, imperfect problems.</a:t>
            </a:r>
          </a:p>
          <a:p>
            <a:pPr algn="r">
              <a:buNone/>
            </a:pPr>
            <a:r>
              <a:rPr lang="en-US" sz="1200" i="1" dirty="0"/>
              <a:t>Tara Samuels MSAE (2017), Ph.D. Embry Riddle (2022), NASA Ames RC Engineer</a:t>
            </a:r>
          </a:p>
          <a:p>
            <a:pPr algn="l">
              <a:buNone/>
            </a:pPr>
            <a:r>
              <a:rPr lang="en-US" sz="1800" i="1" dirty="0"/>
              <a:t>The curriculum and teaching style in AE allowed me to approach new projects and solve problems differently that others I work with. I am better equipped to take the initiative sooner than others, solve real problems by thinking outside the box, and appreciate success and failure in stride. Additionally the program enhanced the team skills I already had from previous experiences, allowing me to find more efficient ways of interacting with co-workers to accomplish my goals.</a:t>
            </a:r>
          </a:p>
          <a:p>
            <a:pPr algn="r">
              <a:buNone/>
            </a:pPr>
            <a:r>
              <a:rPr lang="en-US" sz="1200" i="1" dirty="0"/>
              <a:t>Jae </a:t>
            </a:r>
            <a:r>
              <a:rPr lang="en-US" sz="1200" i="1" dirty="0" err="1"/>
              <a:t>Westerwelle</a:t>
            </a:r>
            <a:r>
              <a:rPr lang="en-US" sz="1200" i="1" dirty="0"/>
              <a:t> BSAE (2014), SSL Mission Operations Manager</a:t>
            </a:r>
          </a:p>
        </p:txBody>
      </p:sp>
    </p:spTree>
    <p:extLst>
      <p:ext uri="{BB962C8B-B14F-4D97-AF65-F5344CB8AC3E}">
        <p14:creationId xmlns:p14="http://schemas.microsoft.com/office/powerpoint/2010/main" val="244503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a:defRPr/>
            </a:pPr>
            <a:r>
              <a:rPr lang="en-US" dirty="0"/>
              <a:t>A</a:t>
            </a:r>
          </a:p>
        </p:txBody>
      </p:sp>
      <p:sp>
        <p:nvSpPr>
          <p:cNvPr id="2051" name="Rectangle 3"/>
          <p:cNvSpPr>
            <a:spLocks noGrp="1" noChangeArrowheads="1"/>
          </p:cNvSpPr>
          <p:nvPr>
            <p:ph type="subTitle" idx="1"/>
          </p:nvPr>
        </p:nvSpPr>
        <p:spPr/>
        <p:txBody>
          <a:bodyPr/>
          <a:lstStyle/>
          <a:p>
            <a:pPr>
              <a:defRPr/>
            </a:pPr>
            <a:endParaRPr lang="en-US"/>
          </a:p>
        </p:txBody>
      </p:sp>
      <p:sp>
        <p:nvSpPr>
          <p:cNvPr id="84995" name="Rectangle 8"/>
          <p:cNvSpPr>
            <a:spLocks noChangeArrowheads="1"/>
          </p:cNvSpPr>
          <p:nvPr/>
        </p:nvSpPr>
        <p:spPr bwMode="auto">
          <a:xfrm>
            <a:off x="1549295" y="5507462"/>
            <a:ext cx="184731" cy="27898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wrap="none">
            <a:spAutoFit/>
          </a:bodyPr>
          <a:lstStyle/>
          <a:p>
            <a:endParaRPr lang="en-US" sz="1213"/>
          </a:p>
        </p:txBody>
      </p:sp>
      <p:pic>
        <p:nvPicPr>
          <p:cNvPr id="84996" name="Picture 2"/>
          <p:cNvPicPr>
            <a:picLocks noChangeAspect="1" noChangeArrowheads="1"/>
          </p:cNvPicPr>
          <p:nvPr/>
        </p:nvPicPr>
        <p:blipFill>
          <a:blip r:embed="rId3">
            <a:extLst>
              <a:ext uri="{28A0092B-C50C-407E-A947-70E740481C1C}">
                <a14:useLocalDpi xmlns:a14="http://schemas.microsoft.com/office/drawing/2010/main" val="0"/>
              </a:ext>
            </a:extLst>
          </a:blip>
          <a:srcRect l="39859" t="26521" r="19867" b="19705"/>
          <a:stretch>
            <a:fillRect/>
          </a:stretch>
        </p:blipFill>
        <p:spPr bwMode="auto">
          <a:xfrm>
            <a:off x="1030605" y="707179"/>
            <a:ext cx="7239635" cy="52364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4997" name="Picture 4" descr="http://www.boeing.com/assets/images/spacer.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633" y="-224261"/>
            <a:ext cx="2641600" cy="4787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4998" name="Picture 7">
            <a:hlinkClick r:id="rId5"/>
          </p:cNvPr>
          <p:cNvPicPr>
            <a:picLocks noChangeAspect="1"/>
          </p:cNvPicPr>
          <p:nvPr/>
        </p:nvPicPr>
        <p:blipFill>
          <a:blip r:embed="rId6">
            <a:extLst>
              <a:ext uri="{28A0092B-C50C-407E-A947-70E740481C1C}">
                <a14:useLocalDpi xmlns:a14="http://schemas.microsoft.com/office/drawing/2010/main" val="0"/>
              </a:ext>
            </a:extLst>
          </a:blip>
          <a:srcRect l="23453" t="27364" r="23247" b="22955"/>
          <a:stretch>
            <a:fillRect/>
          </a:stretch>
        </p:blipFill>
        <p:spPr bwMode="auto">
          <a:xfrm>
            <a:off x="4704080" y="4028440"/>
            <a:ext cx="766340" cy="4966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4999" name="Picture 8">
            <a:hlinkClick r:id="rId7"/>
          </p:cNvPr>
          <p:cNvPicPr>
            <a:picLocks noChangeAspect="1"/>
          </p:cNvPicPr>
          <p:nvPr/>
        </p:nvPicPr>
        <p:blipFill>
          <a:blip r:embed="rId8">
            <a:extLst>
              <a:ext uri="{28A0092B-C50C-407E-A947-70E740481C1C}">
                <a14:useLocalDpi xmlns:a14="http://schemas.microsoft.com/office/drawing/2010/main" val="0"/>
              </a:ext>
            </a:extLst>
          </a:blip>
          <a:srcRect l="4764" t="12741" r="7059" b="11153"/>
          <a:stretch>
            <a:fillRect/>
          </a:stretch>
        </p:blipFill>
        <p:spPr bwMode="auto">
          <a:xfrm>
            <a:off x="2062480" y="1386840"/>
            <a:ext cx="990600" cy="4664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5000" name="Picture 9">
            <a:hlinkClick r:id="rId9"/>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383281" y="3698240"/>
            <a:ext cx="1132311" cy="2641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5001" name="Picture 10">
            <a:hlinkClick r:id="rId11"/>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505960" y="3566160"/>
            <a:ext cx="799360" cy="493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5002" name="Picture 11">
            <a:hlinkClick r:id="rId13"/>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5760720" y="4028440"/>
            <a:ext cx="1690900" cy="3480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Title 3"/>
          <p:cNvSpPr txBox="1">
            <a:spLocks/>
          </p:cNvSpPr>
          <p:nvPr/>
        </p:nvSpPr>
        <p:spPr bwMode="auto">
          <a:xfrm>
            <a:off x="2457450" y="34396"/>
            <a:ext cx="6316529" cy="72644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anchor="ctr">
            <a:normAutofit fontScale="97500"/>
          </a:bodyPr>
          <a:lstStyle>
            <a:lvl1pPr algn="l" rtl="0" eaLnBrk="1" fontAlgn="base" hangingPunct="1">
              <a:spcBef>
                <a:spcPct val="0"/>
              </a:spcBef>
              <a:spcAft>
                <a:spcPct val="0"/>
              </a:spcAft>
              <a:defRPr sz="2000" b="1">
                <a:solidFill>
                  <a:schemeClr val="bg1"/>
                </a:solidFill>
                <a:latin typeface="+mj-lt"/>
                <a:ea typeface="+mj-ea"/>
                <a:cs typeface="+mj-cs"/>
              </a:defRPr>
            </a:lvl1pPr>
            <a:lvl2pPr algn="l" rtl="0" eaLnBrk="1" fontAlgn="base" hangingPunct="1">
              <a:spcBef>
                <a:spcPct val="0"/>
              </a:spcBef>
              <a:spcAft>
                <a:spcPct val="0"/>
              </a:spcAft>
              <a:defRPr sz="2400">
                <a:solidFill>
                  <a:schemeClr val="bg1"/>
                </a:solidFill>
                <a:latin typeface="Arial" charset="0"/>
                <a:ea typeface="ＭＳ Ｐゴシック" charset="0"/>
                <a:cs typeface="ＭＳ Ｐゴシック" charset="0"/>
              </a:defRPr>
            </a:lvl2pPr>
            <a:lvl3pPr algn="l" rtl="0" eaLnBrk="1" fontAlgn="base" hangingPunct="1">
              <a:spcBef>
                <a:spcPct val="0"/>
              </a:spcBef>
              <a:spcAft>
                <a:spcPct val="0"/>
              </a:spcAft>
              <a:defRPr sz="2400">
                <a:solidFill>
                  <a:schemeClr val="bg1"/>
                </a:solidFill>
                <a:latin typeface="Arial" charset="0"/>
                <a:ea typeface="ＭＳ Ｐゴシック" charset="0"/>
                <a:cs typeface="ＭＳ Ｐゴシック" charset="0"/>
              </a:defRPr>
            </a:lvl3pPr>
            <a:lvl4pPr algn="l" rtl="0" eaLnBrk="1" fontAlgn="base" hangingPunct="1">
              <a:spcBef>
                <a:spcPct val="0"/>
              </a:spcBef>
              <a:spcAft>
                <a:spcPct val="0"/>
              </a:spcAft>
              <a:defRPr sz="2400">
                <a:solidFill>
                  <a:schemeClr val="bg1"/>
                </a:solidFill>
                <a:latin typeface="Arial" charset="0"/>
                <a:ea typeface="ＭＳ Ｐゴシック" charset="0"/>
                <a:cs typeface="ＭＳ Ｐゴシック" charset="0"/>
              </a:defRPr>
            </a:lvl4pPr>
            <a:lvl5pPr algn="l" rtl="0" eaLnBrk="1" fontAlgn="base" hangingPunct="1">
              <a:spcBef>
                <a:spcPct val="0"/>
              </a:spcBef>
              <a:spcAft>
                <a:spcPct val="0"/>
              </a:spcAft>
              <a:defRPr sz="2400">
                <a:solidFill>
                  <a:schemeClr val="bg1"/>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2400">
                <a:solidFill>
                  <a:schemeClr val="bg1"/>
                </a:solidFill>
                <a:latin typeface="Arial" charset="0"/>
                <a:ea typeface="ＭＳ Ｐゴシック" charset="0"/>
                <a:cs typeface="ＭＳ Ｐゴシック" charset="0"/>
              </a:defRPr>
            </a:lvl6pPr>
            <a:lvl7pPr marL="914400" algn="l" rtl="0" eaLnBrk="1" fontAlgn="base" hangingPunct="1">
              <a:spcBef>
                <a:spcPct val="0"/>
              </a:spcBef>
              <a:spcAft>
                <a:spcPct val="0"/>
              </a:spcAft>
              <a:defRPr sz="2400">
                <a:solidFill>
                  <a:schemeClr val="bg1"/>
                </a:solidFill>
                <a:latin typeface="Arial" charset="0"/>
                <a:ea typeface="ＭＳ Ｐゴシック" charset="0"/>
                <a:cs typeface="ＭＳ Ｐゴシック" charset="0"/>
              </a:defRPr>
            </a:lvl7pPr>
            <a:lvl8pPr marL="1371600" algn="l" rtl="0" eaLnBrk="1" fontAlgn="base" hangingPunct="1">
              <a:spcBef>
                <a:spcPct val="0"/>
              </a:spcBef>
              <a:spcAft>
                <a:spcPct val="0"/>
              </a:spcAft>
              <a:defRPr sz="2400">
                <a:solidFill>
                  <a:schemeClr val="bg1"/>
                </a:solidFill>
                <a:latin typeface="Arial" charset="0"/>
                <a:ea typeface="ＭＳ Ｐゴシック" charset="0"/>
                <a:cs typeface="ＭＳ Ｐゴシック" charset="0"/>
              </a:defRPr>
            </a:lvl8pPr>
            <a:lvl9pPr marL="1828800" algn="l" rtl="0" eaLnBrk="1" fontAlgn="base" hangingPunct="1">
              <a:spcBef>
                <a:spcPct val="0"/>
              </a:spcBef>
              <a:spcAft>
                <a:spcPct val="0"/>
              </a:spcAft>
              <a:defRPr sz="2400">
                <a:solidFill>
                  <a:schemeClr val="bg1"/>
                </a:solidFill>
                <a:latin typeface="Arial" charset="0"/>
                <a:ea typeface="ＭＳ Ｐゴシック" charset="0"/>
                <a:cs typeface="ＭＳ Ｐゴシック" charset="0"/>
              </a:defRPr>
            </a:lvl9pPr>
          </a:lstStyle>
          <a:p>
            <a:pPr>
              <a:defRPr/>
            </a:pPr>
            <a:r>
              <a:rPr lang="en-US" b="0" dirty="0">
                <a:solidFill>
                  <a:schemeClr val="tx1"/>
                </a:solidFill>
              </a:rPr>
              <a:t>Aerospace Companies in the San Francisco Bay Area</a:t>
            </a:r>
          </a:p>
        </p:txBody>
      </p:sp>
      <p:pic>
        <p:nvPicPr>
          <p:cNvPr id="85004" name="Picture 1"/>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5496560" y="4424680"/>
            <a:ext cx="1584960" cy="14074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5005" name="Picture 2"/>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496560" y="3302000"/>
            <a:ext cx="748453" cy="7484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 name="Date Placeholder 13"/>
          <p:cNvSpPr>
            <a:spLocks noGrp="1"/>
          </p:cNvSpPr>
          <p:nvPr>
            <p:ph type="dt" sz="quarter" idx="12"/>
          </p:nvPr>
        </p:nvSpPr>
        <p:spPr>
          <a:xfrm>
            <a:off x="3317240" y="5412528"/>
            <a:ext cx="2509520" cy="412750"/>
          </a:xfrm>
        </p:spPr>
        <p:txBody>
          <a:bodyPr/>
          <a:lstStyle/>
          <a:p>
            <a:pPr algn="ctr">
              <a:defRPr/>
            </a:pPr>
            <a:fld id="{C5E58393-F3A4-1D4B-BA95-C3B57A44CFE0}" type="datetime3">
              <a:rPr lang="en-US" smtClean="0"/>
              <a:pPr algn="ctr">
                <a:defRPr/>
              </a:pPr>
              <a:t>24 April 2021</a:t>
            </a:fld>
            <a:endParaRPr lang="en-US"/>
          </a:p>
        </p:txBody>
      </p:sp>
      <p:sp>
        <p:nvSpPr>
          <p:cNvPr id="15" name="Footer Placeholder 14"/>
          <p:cNvSpPr>
            <a:spLocks noGrp="1"/>
          </p:cNvSpPr>
          <p:nvPr>
            <p:ph type="ftr" sz="quarter" idx="10"/>
          </p:nvPr>
        </p:nvSpPr>
        <p:spPr>
          <a:xfrm>
            <a:off x="6289040" y="5412528"/>
            <a:ext cx="1849120" cy="412750"/>
          </a:xfrm>
        </p:spPr>
        <p:txBody>
          <a:bodyPr/>
          <a:lstStyle/>
          <a:p>
            <a:pPr algn="r">
              <a:defRPr/>
            </a:pPr>
            <a:r>
              <a:rPr lang="en-US"/>
              <a:t>Sultan Qaboos University</a:t>
            </a:r>
            <a:endParaRPr lang="en-US" dirty="0"/>
          </a:p>
        </p:txBody>
      </p:sp>
      <p:sp>
        <p:nvSpPr>
          <p:cNvPr id="4" name="Slide Number Placeholder 3"/>
          <p:cNvSpPr>
            <a:spLocks noGrp="1"/>
          </p:cNvSpPr>
          <p:nvPr>
            <p:ph type="sldNum" sz="quarter" idx="11"/>
          </p:nvPr>
        </p:nvSpPr>
        <p:spPr>
          <a:xfrm>
            <a:off x="1005840" y="5412528"/>
            <a:ext cx="1849120" cy="412750"/>
          </a:xfrm>
        </p:spPr>
        <p:txBody>
          <a:bodyPr/>
          <a:lstStyle/>
          <a:p>
            <a:pPr algn="l">
              <a:defRPr/>
            </a:pPr>
            <a:fld id="{8753A357-B8A8-BB4E-96BD-3E1E00718012}" type="slidenum">
              <a:rPr lang="en-US" smtClean="0"/>
              <a:pPr algn="l">
                <a:defRPr/>
              </a:pPr>
              <a:t>16</a:t>
            </a:fld>
            <a:endParaRPr lang="en-US"/>
          </a:p>
        </p:txBody>
      </p:sp>
    </p:spTree>
    <p:extLst>
      <p:ext uri="{BB962C8B-B14F-4D97-AF65-F5344CB8AC3E}">
        <p14:creationId xmlns:p14="http://schemas.microsoft.com/office/powerpoint/2010/main" val="335463685"/>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ChangeArrowheads="1"/>
          </p:cNvSpPr>
          <p:nvPr>
            <p:ph type="title"/>
          </p:nvPr>
        </p:nvSpPr>
        <p:spPr>
          <a:xfrm>
            <a:off x="741680" y="528320"/>
            <a:ext cx="7660640" cy="4754880"/>
          </a:xfrm>
          <a:ln>
            <a:solidFill>
              <a:srgbClr val="0000CC"/>
            </a:solidFill>
          </a:ln>
        </p:spPr>
        <p:txBody>
          <a:bodyPr/>
          <a:lstStyle/>
          <a:p>
            <a:pPr eaLnBrk="1" hangingPunct="1">
              <a:defRPr/>
            </a:pPr>
            <a:r>
              <a:rPr lang="en-US" sz="3467" dirty="0">
                <a:latin typeface="+mn-lt"/>
                <a:ea typeface="ＭＳ Ｐゴシック" charset="0"/>
                <a:cs typeface="ＭＳ Ｐゴシック" charset="0"/>
              </a:rPr>
              <a:t/>
            </a:r>
            <a:br>
              <a:rPr lang="en-US" sz="3467" dirty="0">
                <a:latin typeface="+mn-lt"/>
                <a:ea typeface="ＭＳ Ｐゴシック" charset="0"/>
                <a:cs typeface="ＭＳ Ｐゴシック" charset="0"/>
              </a:rPr>
            </a:br>
            <a:r>
              <a:rPr lang="en-US" sz="4160" dirty="0">
                <a:solidFill>
                  <a:schemeClr val="tx1"/>
                </a:solidFill>
                <a:latin typeface="+mn-lt"/>
                <a:ea typeface="ＭＳ Ｐゴシック" charset="0"/>
                <a:cs typeface="ＭＳ Ｐゴシック" charset="0"/>
              </a:rPr>
              <a:t>More information ?</a:t>
            </a:r>
            <a:r>
              <a:rPr lang="en-US" sz="3467" dirty="0">
                <a:solidFill>
                  <a:schemeClr val="tx1"/>
                </a:solidFill>
                <a:latin typeface="+mn-lt"/>
                <a:ea typeface="ＭＳ Ｐゴシック" charset="0"/>
                <a:cs typeface="ＭＳ Ｐゴシック" charset="0"/>
              </a:rPr>
              <a:t/>
            </a:r>
            <a:br>
              <a:rPr lang="en-US" sz="3467" dirty="0">
                <a:solidFill>
                  <a:schemeClr val="tx1"/>
                </a:solidFill>
                <a:latin typeface="+mn-lt"/>
                <a:ea typeface="ＭＳ Ｐゴシック" charset="0"/>
                <a:cs typeface="ＭＳ Ｐゴシック" charset="0"/>
              </a:rPr>
            </a:br>
            <a:r>
              <a:rPr lang="en-US" sz="3467" dirty="0">
                <a:latin typeface="+mn-lt"/>
                <a:ea typeface="ＭＳ Ｐゴシック" charset="0"/>
                <a:cs typeface="ＭＳ Ｐゴシック" charset="0"/>
              </a:rPr>
              <a:t/>
            </a:r>
            <a:br>
              <a:rPr lang="en-US" sz="3467" dirty="0">
                <a:latin typeface="+mn-lt"/>
                <a:ea typeface="ＭＳ Ｐゴシック" charset="0"/>
                <a:cs typeface="ＭＳ Ｐゴシック" charset="0"/>
              </a:rPr>
            </a:br>
            <a:r>
              <a:rPr lang="en-US" sz="3467" dirty="0">
                <a:latin typeface="+mn-lt"/>
                <a:ea typeface="ＭＳ Ｐゴシック" charset="0"/>
                <a:cs typeface="ＭＳ Ｐゴシック" charset="0"/>
              </a:rPr>
              <a:t>Dr. Nikos J. Mourtos, Chair</a:t>
            </a:r>
            <a:br>
              <a:rPr lang="en-US" sz="3467" dirty="0">
                <a:latin typeface="+mn-lt"/>
                <a:ea typeface="ＭＳ Ｐゴシック" charset="0"/>
                <a:cs typeface="ＭＳ Ｐゴシック" charset="0"/>
              </a:rPr>
            </a:br>
            <a:r>
              <a:rPr lang="en-US" sz="3467" dirty="0">
                <a:latin typeface="+mn-lt"/>
                <a:ea typeface="ＭＳ Ｐゴシック" charset="0"/>
                <a:cs typeface="ＭＳ Ｐゴシック" charset="0"/>
              </a:rPr>
              <a:t>Office: Engr. 272A</a:t>
            </a:r>
            <a:br>
              <a:rPr lang="en-US" sz="3467" dirty="0">
                <a:latin typeface="+mn-lt"/>
                <a:ea typeface="ＭＳ Ｐゴシック" charset="0"/>
                <a:cs typeface="ＭＳ Ｐゴシック" charset="0"/>
              </a:rPr>
            </a:br>
            <a:r>
              <a:rPr lang="en-US" sz="3467" dirty="0">
                <a:latin typeface="+mn-lt"/>
                <a:ea typeface="ＭＳ Ｐゴシック" charset="0"/>
                <a:cs typeface="ＭＳ Ｐゴシック" charset="0"/>
              </a:rPr>
              <a:t>(408) 924-3867</a:t>
            </a:r>
            <a:br>
              <a:rPr lang="en-US" sz="3467" dirty="0">
                <a:latin typeface="+mn-lt"/>
                <a:ea typeface="ＭＳ Ｐゴシック" charset="0"/>
                <a:cs typeface="ＭＳ Ｐゴシック" charset="0"/>
              </a:rPr>
            </a:br>
            <a:r>
              <a:rPr lang="en-US" sz="3467" dirty="0">
                <a:solidFill>
                  <a:srgbClr val="FFFF00"/>
                </a:solidFill>
                <a:latin typeface="+mn-lt"/>
                <a:ea typeface="ＭＳ Ｐゴシック" charset="0"/>
                <a:cs typeface="ＭＳ Ｐゴシック" charset="0"/>
                <a:hlinkClick r:id="rId2"/>
              </a:rPr>
              <a:t>nikos.mourtos@sjsu.edu</a:t>
            </a:r>
            <a:r>
              <a:rPr lang="en-US" sz="3467" dirty="0">
                <a:solidFill>
                  <a:srgbClr val="FFFF00"/>
                </a:solidFill>
                <a:latin typeface="+mn-lt"/>
                <a:ea typeface="ＭＳ Ｐゴシック" charset="0"/>
                <a:cs typeface="ＭＳ Ｐゴシック" charset="0"/>
              </a:rPr>
              <a:t/>
            </a:r>
            <a:br>
              <a:rPr lang="en-US" sz="3467" dirty="0">
                <a:solidFill>
                  <a:srgbClr val="FFFF00"/>
                </a:solidFill>
                <a:latin typeface="+mn-lt"/>
                <a:ea typeface="ＭＳ Ｐゴシック" charset="0"/>
                <a:cs typeface="ＭＳ Ｐゴシック" charset="0"/>
              </a:rPr>
            </a:br>
            <a:r>
              <a:rPr lang="en-US" sz="3467" dirty="0">
                <a:latin typeface="+mn-lt"/>
                <a:ea typeface="ＭＳ Ｐゴシック" charset="0"/>
                <a:cs typeface="ＭＳ Ｐゴシック" charset="0"/>
              </a:rPr>
              <a:t/>
            </a:r>
            <a:br>
              <a:rPr lang="en-US" sz="3467" dirty="0">
                <a:latin typeface="+mn-lt"/>
                <a:ea typeface="ＭＳ Ｐゴシック" charset="0"/>
                <a:cs typeface="ＭＳ Ｐゴシック" charset="0"/>
              </a:rPr>
            </a:br>
            <a:r>
              <a:rPr lang="en-US" sz="3467" dirty="0">
                <a:latin typeface="+mn-lt"/>
                <a:ea typeface="ＭＳ Ｐゴシック" charset="0"/>
                <a:cs typeface="ＭＳ Ｐゴシック" charset="0"/>
              </a:rPr>
              <a:t>Website: </a:t>
            </a:r>
            <a:r>
              <a:rPr lang="en-US" sz="3467" dirty="0" err="1">
                <a:latin typeface="+mn-lt"/>
                <a:ea typeface="ＭＳ Ｐゴシック" charset="0"/>
                <a:cs typeface="ＭＳ Ｐゴシック" charset="0"/>
              </a:rPr>
              <a:t>www.sjsu.edu</a:t>
            </a:r>
            <a:r>
              <a:rPr lang="en-US" sz="3467" dirty="0">
                <a:latin typeface="+mn-lt"/>
                <a:ea typeface="ＭＳ Ｐゴシック" charset="0"/>
                <a:cs typeface="ＭＳ Ｐゴシック" charset="0"/>
              </a:rPr>
              <a:t>/ae/</a:t>
            </a:r>
            <a:br>
              <a:rPr lang="en-US" sz="3467" dirty="0">
                <a:latin typeface="+mn-lt"/>
                <a:ea typeface="ＭＳ Ｐゴシック" charset="0"/>
                <a:cs typeface="ＭＳ Ｐゴシック" charset="0"/>
              </a:rPr>
            </a:br>
            <a:endParaRPr lang="en-US" sz="3467" dirty="0">
              <a:latin typeface="+mn-lt"/>
              <a:ea typeface="ＭＳ Ｐゴシック" charset="0"/>
              <a:cs typeface="ＭＳ Ｐゴシック" charset="0"/>
            </a:endParaRPr>
          </a:p>
        </p:txBody>
      </p:sp>
    </p:spTree>
    <p:extLst>
      <p:ext uri="{BB962C8B-B14F-4D97-AF65-F5344CB8AC3E}">
        <p14:creationId xmlns:p14="http://schemas.microsoft.com/office/powerpoint/2010/main" val="177040829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E3BAE-7F8C-494B-A584-2844E1A704D8}"/>
              </a:ext>
            </a:extLst>
          </p:cNvPr>
          <p:cNvSpPr>
            <a:spLocks noGrp="1"/>
          </p:cNvSpPr>
          <p:nvPr>
            <p:ph type="ctrTitle" sz="quarter"/>
          </p:nvPr>
        </p:nvSpPr>
        <p:spPr>
          <a:xfrm>
            <a:off x="1676400" y="121074"/>
            <a:ext cx="7772400" cy="621876"/>
          </a:xfrm>
        </p:spPr>
        <p:txBody>
          <a:bodyPr/>
          <a:lstStyle/>
          <a:p>
            <a:r>
              <a:rPr lang="en-US" dirty="0"/>
              <a:t>AE </a:t>
            </a:r>
            <a:r>
              <a:rPr lang="en-US"/>
              <a:t>Department History</a:t>
            </a:r>
            <a:endParaRPr lang="en-US" dirty="0"/>
          </a:p>
        </p:txBody>
      </p:sp>
      <p:sp>
        <p:nvSpPr>
          <p:cNvPr id="3" name="Subtitle 2">
            <a:extLst>
              <a:ext uri="{FF2B5EF4-FFF2-40B4-BE49-F238E27FC236}">
                <a16:creationId xmlns:a16="http://schemas.microsoft.com/office/drawing/2014/main" id="{3FCBBBCB-D486-F041-A01C-E5CE432A1767}"/>
              </a:ext>
            </a:extLst>
          </p:cNvPr>
          <p:cNvSpPr>
            <a:spLocks noGrp="1"/>
          </p:cNvSpPr>
          <p:nvPr>
            <p:ph type="subTitle" sz="quarter" idx="1"/>
          </p:nvPr>
        </p:nvSpPr>
        <p:spPr>
          <a:xfrm>
            <a:off x="495300" y="742949"/>
            <a:ext cx="8343900" cy="4600575"/>
          </a:xfrm>
        </p:spPr>
        <p:txBody>
          <a:bodyPr/>
          <a:lstStyle/>
          <a:p>
            <a:pPr algn="l">
              <a:buNone/>
            </a:pPr>
            <a:r>
              <a:rPr lang="en-US" sz="2800" dirty="0"/>
              <a:t>1985: Dean Pinson asks Dr. </a:t>
            </a:r>
            <a:r>
              <a:rPr lang="en-US" sz="2800" dirty="0" err="1"/>
              <a:t>Desautel</a:t>
            </a:r>
            <a:r>
              <a:rPr lang="en-US" sz="2800" dirty="0"/>
              <a:t> to develop   </a:t>
            </a:r>
          </a:p>
          <a:p>
            <a:pPr algn="l">
              <a:buNone/>
            </a:pPr>
            <a:r>
              <a:rPr lang="en-US" sz="2800" dirty="0"/>
              <a:t>   	AE Program + AE Department</a:t>
            </a:r>
          </a:p>
          <a:p>
            <a:pPr algn="l">
              <a:buNone/>
            </a:pPr>
            <a:r>
              <a:rPr lang="en-US" sz="2800" dirty="0"/>
              <a:t>1987: AE Department + BSAE Program open</a:t>
            </a:r>
          </a:p>
          <a:p>
            <a:pPr marL="635000" lvl="1" indent="0">
              <a:buNone/>
            </a:pPr>
            <a:r>
              <a:rPr lang="en-US" sz="2000" i="1" dirty="0"/>
              <a:t>@ the time: </a:t>
            </a:r>
            <a:r>
              <a:rPr lang="en-US" sz="2400" i="1" dirty="0"/>
              <a:t>only AE Program </a:t>
            </a:r>
            <a:r>
              <a:rPr lang="en-US" sz="2000" i="1" dirty="0"/>
              <a:t>from Seattle to Boulder to Los Angeles</a:t>
            </a:r>
          </a:p>
          <a:p>
            <a:pPr marL="635000" lvl="1" indent="0">
              <a:buNone/>
            </a:pPr>
            <a:r>
              <a:rPr lang="en-US" sz="2400" i="1" dirty="0"/>
              <a:t>Dr. Mourtos: 1</a:t>
            </a:r>
            <a:r>
              <a:rPr lang="en-US" sz="2400" i="1" baseline="30000" dirty="0"/>
              <a:t>st</a:t>
            </a:r>
            <a:r>
              <a:rPr lang="en-US" sz="2400" i="1" dirty="0"/>
              <a:t> tenure-line faculty member hired</a:t>
            </a:r>
          </a:p>
          <a:p>
            <a:pPr algn="l">
              <a:buNone/>
            </a:pPr>
            <a:r>
              <a:rPr lang="en-US" sz="2800" dirty="0"/>
              <a:t>1989: first (transfer) students graduate w. BSAE degrees</a:t>
            </a:r>
          </a:p>
          <a:p>
            <a:pPr marL="635000" lvl="1" indent="0">
              <a:buNone/>
            </a:pPr>
            <a:r>
              <a:rPr lang="en-US" sz="2400" i="1" dirty="0"/>
              <a:t>Dr. Hunter: 1</a:t>
            </a:r>
            <a:r>
              <a:rPr lang="en-US" sz="2400" i="1" baseline="30000" dirty="0"/>
              <a:t>st</a:t>
            </a:r>
            <a:r>
              <a:rPr lang="en-US" sz="2400" i="1" dirty="0"/>
              <a:t> full-time lecturer hired</a:t>
            </a:r>
          </a:p>
          <a:p>
            <a:pPr algn="l">
              <a:buNone/>
            </a:pPr>
            <a:r>
              <a:rPr lang="en-US" sz="2800" dirty="0"/>
              <a:t>1991: BSAE ABET accreditation; ~ 400 majors</a:t>
            </a:r>
          </a:p>
          <a:p>
            <a:pPr algn="l">
              <a:buNone/>
            </a:pPr>
            <a:r>
              <a:rPr lang="en-US" sz="2800" dirty="0"/>
              <a:t>1992: MSAE Program open; </a:t>
            </a:r>
            <a:r>
              <a:rPr lang="en-US" sz="2400" i="1" dirty="0"/>
              <a:t>emphasis on satellite subsystems</a:t>
            </a:r>
          </a:p>
        </p:txBody>
      </p:sp>
    </p:spTree>
    <p:extLst>
      <p:ext uri="{BB962C8B-B14F-4D97-AF65-F5344CB8AC3E}">
        <p14:creationId xmlns:p14="http://schemas.microsoft.com/office/powerpoint/2010/main" val="825027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048C0-6894-7C44-844F-432711B2CDF8}"/>
              </a:ext>
            </a:extLst>
          </p:cNvPr>
          <p:cNvSpPr>
            <a:spLocks noGrp="1"/>
          </p:cNvSpPr>
          <p:nvPr>
            <p:ph type="ctrTitle" sz="quarter"/>
          </p:nvPr>
        </p:nvSpPr>
        <p:spPr>
          <a:xfrm>
            <a:off x="1181100" y="0"/>
            <a:ext cx="7772400" cy="707601"/>
          </a:xfrm>
        </p:spPr>
        <p:txBody>
          <a:bodyPr/>
          <a:lstStyle/>
          <a:p>
            <a:r>
              <a:rPr lang="en-US" dirty="0"/>
              <a:t>Program Distinctives</a:t>
            </a:r>
          </a:p>
        </p:txBody>
      </p:sp>
      <p:sp>
        <p:nvSpPr>
          <p:cNvPr id="3" name="Subtitle 2">
            <a:extLst>
              <a:ext uri="{FF2B5EF4-FFF2-40B4-BE49-F238E27FC236}">
                <a16:creationId xmlns:a16="http://schemas.microsoft.com/office/drawing/2014/main" id="{8C7E71CA-10D9-6847-82C1-6A5BC4F55468}"/>
              </a:ext>
            </a:extLst>
          </p:cNvPr>
          <p:cNvSpPr>
            <a:spLocks noGrp="1"/>
          </p:cNvSpPr>
          <p:nvPr>
            <p:ph type="subTitle" sz="quarter" idx="1"/>
          </p:nvPr>
        </p:nvSpPr>
        <p:spPr>
          <a:xfrm>
            <a:off x="723900" y="876300"/>
            <a:ext cx="7639050" cy="4010660"/>
          </a:xfrm>
        </p:spPr>
        <p:txBody>
          <a:bodyPr/>
          <a:lstStyle/>
          <a:p>
            <a:pPr algn="l"/>
            <a:r>
              <a:rPr lang="en-US" dirty="0"/>
              <a:t> Innovative, broad curriculum supported by state-of-the-art laboratories.  </a:t>
            </a:r>
          </a:p>
          <a:p>
            <a:pPr algn="l"/>
            <a:r>
              <a:rPr lang="en-US" dirty="0"/>
              <a:t> Philosophy: broad treatment of AE subjects integrating analysis, computation, design + experimentation supported by wide-ranging hands-on laboratory experience and projects.</a:t>
            </a:r>
          </a:p>
          <a:p>
            <a:endParaRPr lang="en-US" dirty="0"/>
          </a:p>
        </p:txBody>
      </p:sp>
    </p:spTree>
    <p:extLst>
      <p:ext uri="{BB962C8B-B14F-4D97-AF65-F5344CB8AC3E}">
        <p14:creationId xmlns:p14="http://schemas.microsoft.com/office/powerpoint/2010/main" val="2189247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1273071" y="537363"/>
            <a:ext cx="7772400" cy="83011"/>
          </a:xfrm>
        </p:spPr>
        <p:txBody>
          <a:bodyPr/>
          <a:lstStyle/>
          <a:p>
            <a:r>
              <a:rPr lang="en-US" sz="3600" i="1" dirty="0">
                <a:solidFill>
                  <a:srgbClr val="1219FF"/>
                </a:solidFill>
              </a:rPr>
              <a:t>BSAE Program </a:t>
            </a:r>
            <a:r>
              <a:rPr lang="mr-IN" sz="3600" dirty="0"/>
              <a:t>–</a:t>
            </a:r>
            <a:r>
              <a:rPr lang="en-US" sz="3600"/>
              <a:t> 350 </a:t>
            </a:r>
            <a:r>
              <a:rPr lang="en-US" sz="3600" dirty="0"/>
              <a:t>students</a:t>
            </a:r>
          </a:p>
        </p:txBody>
      </p:sp>
      <p:graphicFrame>
        <p:nvGraphicFramePr>
          <p:cNvPr id="9" name="Object 8"/>
          <p:cNvGraphicFramePr>
            <a:graphicFrameLocks noChangeAspect="1"/>
          </p:cNvGraphicFramePr>
          <p:nvPr>
            <p:extLst>
              <p:ext uri="{D42A27DB-BD31-4B8C-83A1-F6EECF244321}">
                <p14:modId xmlns:p14="http://schemas.microsoft.com/office/powerpoint/2010/main" val="941190398"/>
              </p:ext>
            </p:extLst>
          </p:nvPr>
        </p:nvGraphicFramePr>
        <p:xfrm>
          <a:off x="947738" y="455613"/>
          <a:ext cx="7007225" cy="5418137"/>
        </p:xfrm>
        <a:graphic>
          <a:graphicData uri="http://schemas.openxmlformats.org/presentationml/2006/ole">
            <mc:AlternateContent xmlns:mc="http://schemas.openxmlformats.org/markup-compatibility/2006">
              <mc:Choice xmlns:v="urn:schemas-microsoft-com:vml" Requires="v">
                <p:oleObj spid="_x0000_s1078" name="Document" r:id="rId3" imgW="5816600" imgH="4495800" progId="Word.Document.12">
                  <p:embed/>
                </p:oleObj>
              </mc:Choice>
              <mc:Fallback>
                <p:oleObj name="Document" r:id="rId3" imgW="5816600" imgH="4495800" progId="Word.Document.12">
                  <p:embed/>
                  <p:pic>
                    <p:nvPicPr>
                      <p:cNvPr id="0" name=""/>
                      <p:cNvPicPr/>
                      <p:nvPr/>
                    </p:nvPicPr>
                    <p:blipFill>
                      <a:blip r:embed="rId4"/>
                      <a:stretch>
                        <a:fillRect/>
                      </a:stretch>
                    </p:blipFill>
                    <p:spPr>
                      <a:xfrm>
                        <a:off x="947738" y="455613"/>
                        <a:ext cx="7007225" cy="5418137"/>
                      </a:xfrm>
                      <a:prstGeom prst="rect">
                        <a:avLst/>
                      </a:prstGeom>
                    </p:spPr>
                  </p:pic>
                </p:oleObj>
              </mc:Fallback>
            </mc:AlternateContent>
          </a:graphicData>
        </a:graphic>
      </p:graphicFrame>
    </p:spTree>
    <p:extLst>
      <p:ext uri="{BB962C8B-B14F-4D97-AF65-F5344CB8AC3E}">
        <p14:creationId xmlns:p14="http://schemas.microsoft.com/office/powerpoint/2010/main" val="1760712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768246" y="756438"/>
            <a:ext cx="7772400" cy="83011"/>
          </a:xfrm>
        </p:spPr>
        <p:txBody>
          <a:bodyPr/>
          <a:lstStyle/>
          <a:p>
            <a:r>
              <a:rPr lang="en-US" sz="3600" i="1" dirty="0">
                <a:solidFill>
                  <a:srgbClr val="1219FF"/>
                </a:solidFill>
              </a:rPr>
              <a:t>MSAE Program </a:t>
            </a:r>
            <a:r>
              <a:rPr lang="mr-IN" sz="3600" dirty="0"/>
              <a:t>–</a:t>
            </a:r>
            <a:r>
              <a:rPr lang="en-US" sz="3600" dirty="0"/>
              <a:t> 90 students</a:t>
            </a:r>
          </a:p>
        </p:txBody>
      </p:sp>
      <p:graphicFrame>
        <p:nvGraphicFramePr>
          <p:cNvPr id="6" name="Table 5">
            <a:extLst>
              <a:ext uri="{FF2B5EF4-FFF2-40B4-BE49-F238E27FC236}">
                <a16:creationId xmlns:a16="http://schemas.microsoft.com/office/drawing/2014/main" id="{C4A7332A-7A87-274C-9170-7B943C7382BD}"/>
              </a:ext>
            </a:extLst>
          </p:cNvPr>
          <p:cNvGraphicFramePr>
            <a:graphicFrameLocks noGrp="1"/>
          </p:cNvGraphicFramePr>
          <p:nvPr>
            <p:extLst>
              <p:ext uri="{D42A27DB-BD31-4B8C-83A1-F6EECF244321}">
                <p14:modId xmlns:p14="http://schemas.microsoft.com/office/powerpoint/2010/main" val="2373653732"/>
              </p:ext>
            </p:extLst>
          </p:nvPr>
        </p:nvGraphicFramePr>
        <p:xfrm>
          <a:off x="1238250" y="839450"/>
          <a:ext cx="6743699" cy="4982531"/>
        </p:xfrm>
        <a:graphic>
          <a:graphicData uri="http://schemas.openxmlformats.org/drawingml/2006/table">
            <a:tbl>
              <a:tblPr>
                <a:tableStyleId>{5C22544A-7EE6-4342-B048-85BDC9FD1C3A}</a:tableStyleId>
              </a:tblPr>
              <a:tblGrid>
                <a:gridCol w="2732753">
                  <a:extLst>
                    <a:ext uri="{9D8B030D-6E8A-4147-A177-3AD203B41FA5}">
                      <a16:colId xmlns:a16="http://schemas.microsoft.com/office/drawing/2014/main" val="920358498"/>
                    </a:ext>
                  </a:extLst>
                </a:gridCol>
                <a:gridCol w="1936597">
                  <a:extLst>
                    <a:ext uri="{9D8B030D-6E8A-4147-A177-3AD203B41FA5}">
                      <a16:colId xmlns:a16="http://schemas.microsoft.com/office/drawing/2014/main" val="4050767025"/>
                    </a:ext>
                  </a:extLst>
                </a:gridCol>
                <a:gridCol w="1936597">
                  <a:extLst>
                    <a:ext uri="{9D8B030D-6E8A-4147-A177-3AD203B41FA5}">
                      <a16:colId xmlns:a16="http://schemas.microsoft.com/office/drawing/2014/main" val="3131424331"/>
                    </a:ext>
                  </a:extLst>
                </a:gridCol>
                <a:gridCol w="137752">
                  <a:extLst>
                    <a:ext uri="{9D8B030D-6E8A-4147-A177-3AD203B41FA5}">
                      <a16:colId xmlns:a16="http://schemas.microsoft.com/office/drawing/2014/main" val="1950466238"/>
                    </a:ext>
                  </a:extLst>
                </a:gridCol>
              </a:tblGrid>
              <a:tr h="403112">
                <a:tc rowSpan="2">
                  <a:txBody>
                    <a:bodyPr/>
                    <a:lstStyle/>
                    <a:p>
                      <a:pPr marL="0" marR="0" algn="ctr">
                        <a:spcBef>
                          <a:spcPts val="0"/>
                        </a:spcBef>
                        <a:spcAft>
                          <a:spcPts val="0"/>
                        </a:spcAft>
                      </a:pPr>
                      <a:r>
                        <a:rPr lang="en-US" sz="2000" dirty="0">
                          <a:effectLst/>
                          <a:latin typeface="Times New Roman" panose="02020603050405020304" pitchFamily="18" charset="0"/>
                          <a:cs typeface="Times New Roman" panose="02020603050405020304" pitchFamily="18" charset="0"/>
                        </a:rPr>
                        <a:t>Advanced Math / </a:t>
                      </a:r>
                      <a:br>
                        <a:rPr lang="en-US" sz="2000" dirty="0">
                          <a:effectLst/>
                          <a:latin typeface="Times New Roman" panose="02020603050405020304" pitchFamily="18" charset="0"/>
                          <a:cs typeface="Times New Roman" panose="02020603050405020304" pitchFamily="18" charset="0"/>
                        </a:rPr>
                      </a:br>
                      <a:r>
                        <a:rPr lang="en-US" sz="2000" dirty="0">
                          <a:effectLst/>
                          <a:latin typeface="Times New Roman" panose="02020603050405020304" pitchFamily="18" charset="0"/>
                          <a:cs typeface="Times New Roman" panose="02020603050405020304" pitchFamily="18" charset="0"/>
                        </a:rPr>
                        <a:t>Numerical Methods</a:t>
                      </a:r>
                    </a:p>
                    <a:p>
                      <a:pPr marL="0" marR="0" algn="ctr">
                        <a:spcBef>
                          <a:spcPts val="0"/>
                        </a:spcBef>
                        <a:spcAft>
                          <a:spcPts val="0"/>
                        </a:spcAft>
                      </a:pPr>
                      <a:r>
                        <a:rPr lang="en-US" sz="2000" dirty="0">
                          <a:effectLst/>
                          <a:latin typeface="Times New Roman" panose="02020603050405020304" pitchFamily="18" charset="0"/>
                          <a:cs typeface="Times New Roman" panose="02020603050405020304" pitchFamily="18" charset="0"/>
                        </a:rPr>
                        <a:t>(6 Units)</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ctr">
                        <a:spcBef>
                          <a:spcPts val="0"/>
                        </a:spcBef>
                        <a:spcAft>
                          <a:spcPts val="0"/>
                        </a:spcAft>
                      </a:pPr>
                      <a:r>
                        <a:rPr lang="en-US" sz="1100" dirty="0">
                          <a:effectLst/>
                          <a:latin typeface="Times New Roman" panose="02020603050405020304" pitchFamily="18" charset="0"/>
                          <a:cs typeface="Times New Roman" panose="02020603050405020304" pitchFamily="18" charset="0"/>
                        </a:rPr>
                        <a:t>AE 200</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ctr">
                        <a:spcBef>
                          <a:spcPts val="0"/>
                        </a:spcBef>
                        <a:spcAft>
                          <a:spcPts val="0"/>
                        </a:spcAft>
                      </a:pPr>
                      <a:r>
                        <a:rPr lang="en-US" sz="1100" dirty="0">
                          <a:effectLst/>
                          <a:latin typeface="Times New Roman" panose="02020603050405020304" pitchFamily="18" charset="0"/>
                          <a:cs typeface="Times New Roman" panose="02020603050405020304" pitchFamily="18" charset="0"/>
                        </a:rPr>
                        <a:t>Engineering Analysis of Aerospace Systems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tc>
                <a:tc>
                  <a:txBody>
                    <a:bodyPr/>
                    <a:lstStyle/>
                    <a:p>
                      <a:pPr marL="0" marR="0" algn="just">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3771422"/>
                  </a:ext>
                </a:extLst>
              </a:tr>
              <a:tr h="391510">
                <a:tc vMerge="1">
                  <a:txBody>
                    <a:bodyPr/>
                    <a:lstStyle/>
                    <a:p>
                      <a:endParaRPr lang="en-US"/>
                    </a:p>
                  </a:txBody>
                  <a:tcPr/>
                </a:tc>
                <a:tc>
                  <a:txBody>
                    <a:bodyPr/>
                    <a:lstStyle/>
                    <a:p>
                      <a:pPr marL="0" marR="0" algn="ctr">
                        <a:spcBef>
                          <a:spcPts val="0"/>
                        </a:spcBef>
                        <a:spcAft>
                          <a:spcPts val="0"/>
                        </a:spcAft>
                      </a:pPr>
                      <a:r>
                        <a:rPr lang="en-US" sz="1100" u="none" strike="noStrike" dirty="0">
                          <a:effectLst/>
                          <a:latin typeface="Times New Roman" panose="02020603050405020304" pitchFamily="18" charset="0"/>
                          <a:cs typeface="Times New Roman" panose="02020603050405020304" pitchFamily="18" charset="0"/>
                        </a:rPr>
                        <a:t>AE 269</a:t>
                      </a:r>
                      <a:endParaRPr lang="en-US" sz="1100" b="1" u="sng" dirty="0">
                        <a:effectLst/>
                        <a:latin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ctr">
                        <a:spcBef>
                          <a:spcPts val="0"/>
                        </a:spcBef>
                        <a:spcAft>
                          <a:spcPts val="0"/>
                        </a:spcAft>
                      </a:pPr>
                      <a:r>
                        <a:rPr lang="en-US" sz="1100" u="none" strike="noStrike" dirty="0">
                          <a:effectLst/>
                          <a:latin typeface="Times New Roman" panose="02020603050405020304" pitchFamily="18" charset="0"/>
                          <a:cs typeface="Times New Roman" panose="02020603050405020304" pitchFamily="18" charset="0"/>
                        </a:rPr>
                        <a:t>CFD</a:t>
                      </a:r>
                      <a:endParaRPr lang="en-US" sz="1100" b="1" u="sng" dirty="0">
                        <a:effectLst/>
                        <a:latin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just">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036841101"/>
                  </a:ext>
                </a:extLst>
              </a:tr>
              <a:tr h="329820">
                <a:tc rowSpan="4">
                  <a:txBody>
                    <a:bodyPr/>
                    <a:lstStyle/>
                    <a:p>
                      <a:pPr marL="0" marR="0" algn="ctr">
                        <a:spcBef>
                          <a:spcPts val="0"/>
                        </a:spcBef>
                        <a:spcAft>
                          <a:spcPts val="0"/>
                        </a:spcAft>
                      </a:pPr>
                      <a:r>
                        <a:rPr lang="en-US" sz="2000" dirty="0">
                          <a:effectLst/>
                          <a:latin typeface="Times New Roman" panose="02020603050405020304" pitchFamily="18" charset="0"/>
                          <a:cs typeface="Times New Roman" panose="02020603050405020304" pitchFamily="18" charset="0"/>
                        </a:rPr>
                        <a:t>MSAE Core</a:t>
                      </a:r>
                    </a:p>
                    <a:p>
                      <a:pPr marL="0" marR="0" algn="ctr">
                        <a:spcBef>
                          <a:spcPts val="0"/>
                        </a:spcBef>
                        <a:spcAft>
                          <a:spcPts val="0"/>
                        </a:spcAft>
                      </a:pPr>
                      <a:r>
                        <a:rPr lang="en-US" sz="2000" dirty="0">
                          <a:effectLst/>
                          <a:latin typeface="Times New Roman" panose="02020603050405020304" pitchFamily="18" charset="0"/>
                          <a:cs typeface="Times New Roman" panose="02020603050405020304" pitchFamily="18" charset="0"/>
                        </a:rPr>
                        <a:t>(12 Units)</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ctr">
                        <a:spcBef>
                          <a:spcPts val="0"/>
                        </a:spcBef>
                        <a:spcAft>
                          <a:spcPts val="0"/>
                        </a:spcAft>
                      </a:pPr>
                      <a:r>
                        <a:rPr lang="en-US" sz="1100" u="none" strike="noStrike" dirty="0">
                          <a:effectLst/>
                          <a:latin typeface="Times New Roman" panose="02020603050405020304" pitchFamily="18" charset="0"/>
                          <a:cs typeface="Times New Roman" panose="02020603050405020304" pitchFamily="18" charset="0"/>
                        </a:rPr>
                        <a:t>AE242 / AE243 / </a:t>
                      </a:r>
                      <a:br>
                        <a:rPr lang="en-US" sz="1100" u="none" strike="noStrike" dirty="0">
                          <a:effectLst/>
                          <a:latin typeface="Times New Roman" panose="02020603050405020304" pitchFamily="18" charset="0"/>
                          <a:cs typeface="Times New Roman" panose="02020603050405020304" pitchFamily="18" charset="0"/>
                        </a:rPr>
                      </a:br>
                      <a:r>
                        <a:rPr lang="en-US" sz="1100" u="none" strike="noStrike" dirty="0">
                          <a:effectLst/>
                          <a:latin typeface="Times New Roman" panose="02020603050405020304" pitchFamily="18" charset="0"/>
                          <a:cs typeface="Times New Roman" panose="02020603050405020304" pitchFamily="18" charset="0"/>
                        </a:rPr>
                        <a:t>AE 245 / AE 246 / AE247</a:t>
                      </a:r>
                      <a:endParaRPr lang="en-US" sz="1100" b="1" u="sng" dirty="0">
                        <a:effectLst/>
                        <a:latin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ctr">
                        <a:spcBef>
                          <a:spcPts val="0"/>
                        </a:spcBef>
                        <a:spcAft>
                          <a:spcPts val="0"/>
                        </a:spcAft>
                      </a:pPr>
                      <a:r>
                        <a:rPr lang="en-US" sz="1100" u="none" strike="noStrike" dirty="0">
                          <a:effectLst/>
                          <a:latin typeface="Times New Roman" panose="02020603050405020304" pitchFamily="18" charset="0"/>
                          <a:cs typeface="Times New Roman" panose="02020603050405020304" pitchFamily="18" charset="0"/>
                        </a:rPr>
                        <a:t>Astrodynamics / Aircraft D&amp;C / Spacecraft D&amp;C / Trajectories</a:t>
                      </a:r>
                      <a:endParaRPr lang="en-US" sz="1100" b="1" u="sng" dirty="0">
                        <a:effectLst/>
                        <a:latin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just">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66981172"/>
                  </a:ext>
                </a:extLst>
              </a:tr>
              <a:tr h="329820">
                <a:tc vMerge="1">
                  <a:txBody>
                    <a:bodyPr/>
                    <a:lstStyle/>
                    <a:p>
                      <a:endParaRPr lang="en-US"/>
                    </a:p>
                  </a:txBody>
                  <a:tcPr/>
                </a:tc>
                <a:tc>
                  <a:txBody>
                    <a:bodyPr/>
                    <a:lstStyle/>
                    <a:p>
                      <a:pPr marL="0" marR="0" algn="ctr">
                        <a:spcBef>
                          <a:spcPts val="0"/>
                        </a:spcBef>
                        <a:spcAft>
                          <a:spcPts val="0"/>
                        </a:spcAft>
                      </a:pPr>
                      <a:r>
                        <a:rPr lang="en-US" sz="1100" u="none" strike="noStrike" dirty="0">
                          <a:effectLst/>
                          <a:latin typeface="Times New Roman" panose="02020603050405020304" pitchFamily="18" charset="0"/>
                          <a:cs typeface="Times New Roman" panose="02020603050405020304" pitchFamily="18" charset="0"/>
                        </a:rPr>
                        <a:t>AE 250 / AE 251</a:t>
                      </a:r>
                      <a:endParaRPr lang="en-US" sz="1100" b="1" u="sng" dirty="0">
                        <a:effectLst/>
                        <a:latin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ctr">
                        <a:spcBef>
                          <a:spcPts val="0"/>
                        </a:spcBef>
                        <a:spcAft>
                          <a:spcPts val="0"/>
                        </a:spcAft>
                      </a:pPr>
                      <a:r>
                        <a:rPr lang="en-US" sz="1100" u="none" strike="noStrike" dirty="0">
                          <a:effectLst/>
                          <a:latin typeface="Times New Roman" panose="02020603050405020304" pitchFamily="18" charset="0"/>
                          <a:cs typeface="Times New Roman" panose="02020603050405020304" pitchFamily="18" charset="0"/>
                        </a:rPr>
                        <a:t>Aerospace Structures &amp; Materials</a:t>
                      </a:r>
                      <a:endParaRPr lang="en-US" sz="1100" b="1" u="sng" dirty="0">
                        <a:effectLst/>
                        <a:latin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just">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47405006"/>
                  </a:ext>
                </a:extLst>
              </a:tr>
              <a:tr h="244694">
                <a:tc vMerge="1">
                  <a:txBody>
                    <a:bodyPr/>
                    <a:lstStyle/>
                    <a:p>
                      <a:endParaRPr lang="en-US"/>
                    </a:p>
                  </a:txBody>
                  <a:tcPr/>
                </a:tc>
                <a:tc>
                  <a:txBody>
                    <a:bodyPr/>
                    <a:lstStyle/>
                    <a:p>
                      <a:pPr marL="0" marR="0" algn="ctr">
                        <a:spcBef>
                          <a:spcPts val="0"/>
                        </a:spcBef>
                        <a:spcAft>
                          <a:spcPts val="0"/>
                        </a:spcAft>
                      </a:pPr>
                      <a:r>
                        <a:rPr lang="en-US" sz="1100" u="none" strike="noStrike" dirty="0">
                          <a:effectLst/>
                          <a:latin typeface="Times New Roman" panose="02020603050405020304" pitchFamily="18" charset="0"/>
                          <a:cs typeface="Times New Roman" panose="02020603050405020304" pitchFamily="18" charset="0"/>
                        </a:rPr>
                        <a:t>AE 262 / AE 264 / AE 265 /  AE 280</a:t>
                      </a:r>
                      <a:endParaRPr lang="en-US" sz="1100" b="1" u="sng" dirty="0">
                        <a:effectLst/>
                        <a:latin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ctr">
                        <a:spcBef>
                          <a:spcPts val="0"/>
                        </a:spcBef>
                        <a:spcAft>
                          <a:spcPts val="0"/>
                        </a:spcAft>
                      </a:pPr>
                      <a:r>
                        <a:rPr lang="en-US" sz="1100" u="none" strike="noStrike" dirty="0">
                          <a:effectLst/>
                          <a:latin typeface="Times New Roman" panose="02020603050405020304" pitchFamily="18" charset="0"/>
                          <a:cs typeface="Times New Roman" panose="02020603050405020304" pitchFamily="18" charset="0"/>
                        </a:rPr>
                        <a:t>Aerodynamics / </a:t>
                      </a:r>
                      <a:r>
                        <a:rPr lang="en-US" sz="1100" u="none" strike="noStrike" dirty="0" err="1">
                          <a:effectLst/>
                          <a:latin typeface="Times New Roman" panose="02020603050405020304" pitchFamily="18" charset="0"/>
                          <a:cs typeface="Times New Roman" panose="02020603050405020304" pitchFamily="18" charset="0"/>
                        </a:rPr>
                        <a:t>Hypersonics</a:t>
                      </a:r>
                      <a:endParaRPr lang="en-US" sz="1100" b="1" u="sng" dirty="0">
                        <a:effectLst/>
                        <a:latin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just">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811226494"/>
                  </a:ext>
                </a:extLst>
              </a:tr>
              <a:tr h="244694">
                <a:tc vMerge="1">
                  <a:txBody>
                    <a:bodyPr/>
                    <a:lstStyle/>
                    <a:p>
                      <a:endParaRPr lang="en-US"/>
                    </a:p>
                  </a:txBody>
                  <a:tcPr/>
                </a:tc>
                <a:tc>
                  <a:txBody>
                    <a:bodyPr/>
                    <a:lstStyle/>
                    <a:p>
                      <a:pPr marL="0" marR="0" algn="ctr">
                        <a:spcBef>
                          <a:spcPts val="0"/>
                        </a:spcBef>
                        <a:spcAft>
                          <a:spcPts val="0"/>
                        </a:spcAft>
                      </a:pPr>
                      <a:r>
                        <a:rPr lang="en-US" sz="1100" u="none" strike="noStrike" dirty="0">
                          <a:effectLst/>
                          <a:latin typeface="Times New Roman" panose="02020603050405020304" pitchFamily="18" charset="0"/>
                          <a:cs typeface="Times New Roman" panose="02020603050405020304" pitchFamily="18" charset="0"/>
                        </a:rPr>
                        <a:t>AE 267</a:t>
                      </a:r>
                      <a:endParaRPr lang="en-US" sz="1100" b="1" u="sng" dirty="0">
                        <a:effectLst/>
                        <a:latin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ctr">
                        <a:spcBef>
                          <a:spcPts val="0"/>
                        </a:spcBef>
                        <a:spcAft>
                          <a:spcPts val="0"/>
                        </a:spcAft>
                      </a:pPr>
                      <a:r>
                        <a:rPr lang="en-US" sz="1100" u="none" strike="noStrike" dirty="0">
                          <a:effectLst/>
                          <a:latin typeface="Times New Roman" panose="02020603050405020304" pitchFamily="18" charset="0"/>
                          <a:cs typeface="Times New Roman" panose="02020603050405020304" pitchFamily="18" charset="0"/>
                        </a:rPr>
                        <a:t>Propulsion</a:t>
                      </a:r>
                      <a:endParaRPr lang="en-US" sz="1100" b="1" u="sng" dirty="0">
                        <a:effectLst/>
                        <a:latin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just">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462249954"/>
                  </a:ext>
                </a:extLst>
              </a:tr>
              <a:tr h="403112">
                <a:tc rowSpan="2">
                  <a:txBody>
                    <a:bodyPr/>
                    <a:lstStyle/>
                    <a:p>
                      <a:pPr marL="0" marR="0" algn="ctr">
                        <a:spcBef>
                          <a:spcPts val="0"/>
                        </a:spcBef>
                        <a:spcAft>
                          <a:spcPts val="0"/>
                        </a:spcAft>
                      </a:pPr>
                      <a:r>
                        <a:rPr lang="en-US" sz="2000" dirty="0">
                          <a:effectLst/>
                          <a:latin typeface="Times New Roman" panose="02020603050405020304" pitchFamily="18" charset="0"/>
                          <a:cs typeface="Times New Roman" panose="02020603050405020304" pitchFamily="18" charset="0"/>
                        </a:rPr>
                        <a:t>Focus Area (6 Units)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ctr">
                        <a:spcBef>
                          <a:spcPts val="0"/>
                        </a:spcBef>
                        <a:spcAft>
                          <a:spcPts val="0"/>
                        </a:spcAft>
                      </a:pPr>
                      <a:r>
                        <a:rPr lang="en-US" sz="1100" dirty="0">
                          <a:effectLst/>
                          <a:latin typeface="Times New Roman" panose="02020603050405020304" pitchFamily="18" charset="0"/>
                          <a:cs typeface="Times New Roman" panose="02020603050405020304" pitchFamily="18" charset="0"/>
                        </a:rPr>
                        <a:t>AE 210</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ctr">
                        <a:spcBef>
                          <a:spcPts val="0"/>
                        </a:spcBef>
                        <a:spcAft>
                          <a:spcPts val="0"/>
                        </a:spcAft>
                      </a:pPr>
                      <a:r>
                        <a:rPr lang="en-US" sz="1100" dirty="0">
                          <a:effectLst/>
                          <a:latin typeface="Times New Roman" panose="02020603050405020304" pitchFamily="18" charset="0"/>
                          <a:cs typeface="Times New Roman" panose="02020603050405020304" pitchFamily="18" charset="0"/>
                        </a:rPr>
                        <a:t>Space Systems Engineering</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just">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647456921"/>
                  </a:ext>
                </a:extLst>
              </a:tr>
              <a:tr h="403112">
                <a:tc vMerge="1">
                  <a:txBody>
                    <a:bodyPr/>
                    <a:lstStyle/>
                    <a:p>
                      <a:endParaRPr lang="en-US"/>
                    </a:p>
                  </a:txBody>
                  <a:tcPr/>
                </a:tc>
                <a:tc>
                  <a:txBody>
                    <a:bodyPr/>
                    <a:lstStyle/>
                    <a:p>
                      <a:pPr marL="0" marR="0" algn="ctr">
                        <a:spcBef>
                          <a:spcPts val="0"/>
                        </a:spcBef>
                        <a:spcAft>
                          <a:spcPts val="0"/>
                        </a:spcAft>
                      </a:pPr>
                      <a:r>
                        <a:rPr lang="en-US" sz="1100" dirty="0">
                          <a:effectLst/>
                          <a:latin typeface="Times New Roman" panose="02020603050405020304" pitchFamily="18" charset="0"/>
                          <a:cs typeface="Times New Roman" panose="02020603050405020304" pitchFamily="18" charset="0"/>
                        </a:rPr>
                        <a:t>AE 271 (GWAR) / </a:t>
                      </a:r>
                      <a:br>
                        <a:rPr lang="en-US" sz="1100" dirty="0">
                          <a:effectLst/>
                          <a:latin typeface="Times New Roman" panose="02020603050405020304" pitchFamily="18" charset="0"/>
                          <a:cs typeface="Times New Roman" panose="02020603050405020304" pitchFamily="18" charset="0"/>
                        </a:rPr>
                      </a:br>
                      <a:r>
                        <a:rPr lang="en-US" sz="1100" dirty="0">
                          <a:effectLst/>
                          <a:latin typeface="Times New Roman" panose="02020603050405020304" pitchFamily="18" charset="0"/>
                          <a:cs typeface="Times New Roman" panose="02020603050405020304" pitchFamily="18" charset="0"/>
                        </a:rPr>
                        <a:t>AE 273 (GWAR) </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ctr">
                        <a:spcBef>
                          <a:spcPts val="0"/>
                        </a:spcBef>
                        <a:spcAft>
                          <a:spcPts val="0"/>
                        </a:spcAft>
                      </a:pPr>
                      <a:r>
                        <a:rPr lang="en-US" sz="1100" dirty="0">
                          <a:effectLst/>
                          <a:latin typeface="Times New Roman" panose="02020603050405020304" pitchFamily="18" charset="0"/>
                          <a:cs typeface="Times New Roman" panose="02020603050405020304" pitchFamily="18" charset="0"/>
                        </a:rPr>
                        <a:t>Aircraft Design</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just">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89997116"/>
                  </a:ext>
                </a:extLst>
              </a:tr>
              <a:tr h="787903">
                <a:tc>
                  <a:txBody>
                    <a:bodyPr/>
                    <a:lstStyle/>
                    <a:p>
                      <a:pPr marL="0" marR="0" algn="ctr">
                        <a:spcBef>
                          <a:spcPts val="0"/>
                        </a:spcBef>
                        <a:spcAft>
                          <a:spcPts val="0"/>
                        </a:spcAft>
                      </a:pPr>
                      <a:r>
                        <a:rPr lang="en-US" sz="1100" dirty="0">
                          <a:effectLst/>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Thesis/Project</a:t>
                      </a:r>
                    </a:p>
                    <a:p>
                      <a:pPr marL="0" marR="0" algn="ctr">
                        <a:spcBef>
                          <a:spcPts val="0"/>
                        </a:spcBef>
                        <a:spcAft>
                          <a:spcPts val="0"/>
                        </a:spcAft>
                      </a:pPr>
                      <a:r>
                        <a:rPr lang="en-US" sz="2000" dirty="0">
                          <a:effectLst/>
                          <a:latin typeface="Times New Roman" panose="02020603050405020304" pitchFamily="18" charset="0"/>
                          <a:cs typeface="Times New Roman" panose="02020603050405020304" pitchFamily="18" charset="0"/>
                        </a:rPr>
                        <a:t>(6 Units)</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ctr">
                        <a:spcBef>
                          <a:spcPts val="0"/>
                        </a:spcBef>
                        <a:spcAft>
                          <a:spcPts val="0"/>
                        </a:spcAft>
                      </a:pPr>
                      <a:r>
                        <a:rPr lang="en-US" sz="1100" dirty="0">
                          <a:effectLst/>
                          <a:latin typeface="Times New Roman" panose="02020603050405020304" pitchFamily="18" charset="0"/>
                          <a:cs typeface="Times New Roman" panose="02020603050405020304" pitchFamily="18" charset="0"/>
                        </a:rPr>
                        <a:t>AE 295 A&amp;B </a:t>
                      </a:r>
                    </a:p>
                    <a:p>
                      <a:pPr marL="0" marR="0" algn="ctr">
                        <a:spcBef>
                          <a:spcPts val="0"/>
                        </a:spcBef>
                        <a:spcAft>
                          <a:spcPts val="0"/>
                        </a:spcAft>
                      </a:pPr>
                      <a:r>
                        <a:rPr lang="en-US" sz="1100" dirty="0">
                          <a:effectLst/>
                          <a:latin typeface="Times New Roman" panose="02020603050405020304" pitchFamily="18" charset="0"/>
                          <a:cs typeface="Times New Roman" panose="02020603050405020304" pitchFamily="18" charset="0"/>
                        </a:rPr>
                        <a:t>or AE 299</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ctr">
                        <a:spcBef>
                          <a:spcPts val="0"/>
                        </a:spcBef>
                        <a:spcAft>
                          <a:spcPts val="0"/>
                        </a:spcAft>
                      </a:pPr>
                      <a:r>
                        <a:rPr lang="en-US" sz="1100" dirty="0">
                          <a:effectLst/>
                          <a:latin typeface="Times New Roman" panose="02020603050405020304" pitchFamily="18" charset="0"/>
                          <a:cs typeface="Times New Roman" panose="02020603050405020304" pitchFamily="18" charset="0"/>
                        </a:rPr>
                        <a:t>Project / Thesis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a:txBody>
                    <a:bodyPr/>
                    <a:lstStyle/>
                    <a:p>
                      <a:pPr marL="0" marR="0" algn="just">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612287485"/>
                  </a:ext>
                </a:extLst>
              </a:tr>
              <a:tr h="244694">
                <a:tc rowSpan="5">
                  <a:txBody>
                    <a:bodyPr/>
                    <a:lstStyle/>
                    <a:p>
                      <a:pPr marL="0" marR="0" algn="ctr">
                        <a:spcBef>
                          <a:spcPts val="0"/>
                        </a:spcBef>
                        <a:spcAft>
                          <a:spcPts val="0"/>
                        </a:spcAft>
                      </a:pPr>
                      <a:r>
                        <a:rPr lang="en-US" sz="1100" dirty="0">
                          <a:effectLst/>
                          <a:latin typeface="Times New Roman" panose="02020603050405020304" pitchFamily="18" charset="0"/>
                          <a:cs typeface="Times New Roman" panose="02020603050405020304" pitchFamily="18" charset="0"/>
                        </a:rPr>
                        <a:t>Areas in which students with non BSAE degrees must take prerequisite courses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gridSpan="3">
                  <a:txBody>
                    <a:bodyPr/>
                    <a:lstStyle/>
                    <a:p>
                      <a:pPr marL="0" marR="0" algn="ctr">
                        <a:spcBef>
                          <a:spcPts val="0"/>
                        </a:spcBef>
                        <a:spcAft>
                          <a:spcPts val="0"/>
                        </a:spcAft>
                      </a:pPr>
                      <a:r>
                        <a:rPr lang="en-US" sz="1100" dirty="0">
                          <a:effectLst/>
                          <a:latin typeface="Times New Roman" panose="02020603050405020304" pitchFamily="18" charset="0"/>
                          <a:cs typeface="Times New Roman" panose="02020603050405020304" pitchFamily="18" charset="0"/>
                        </a:rPr>
                        <a:t>Aerospace Structures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28741483"/>
                  </a:ext>
                </a:extLst>
              </a:tr>
              <a:tr h="244694">
                <a:tc vMerge="1">
                  <a:txBody>
                    <a:bodyPr/>
                    <a:lstStyle/>
                    <a:p>
                      <a:endParaRPr lang="en-US"/>
                    </a:p>
                  </a:txBody>
                  <a:tcPr/>
                </a:tc>
                <a:tc gridSpan="3">
                  <a:txBody>
                    <a:bodyPr/>
                    <a:lstStyle/>
                    <a:p>
                      <a:pPr marL="0" marR="0" algn="ctr">
                        <a:spcBef>
                          <a:spcPts val="0"/>
                        </a:spcBef>
                        <a:spcAft>
                          <a:spcPts val="0"/>
                        </a:spcAft>
                      </a:pPr>
                      <a:r>
                        <a:rPr lang="en-US" sz="1100" dirty="0">
                          <a:effectLst/>
                          <a:latin typeface="Times New Roman" panose="02020603050405020304" pitchFamily="18" charset="0"/>
                          <a:cs typeface="Times New Roman" panose="02020603050405020304" pitchFamily="18" charset="0"/>
                        </a:rPr>
                        <a:t>Aerodynamics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2015765"/>
                  </a:ext>
                </a:extLst>
              </a:tr>
              <a:tr h="244694">
                <a:tc vMerge="1">
                  <a:txBody>
                    <a:bodyPr/>
                    <a:lstStyle/>
                    <a:p>
                      <a:endParaRPr lang="en-US"/>
                    </a:p>
                  </a:txBody>
                  <a:tcPr/>
                </a:tc>
                <a:tc gridSpan="3">
                  <a:txBody>
                    <a:bodyPr/>
                    <a:lstStyle/>
                    <a:p>
                      <a:pPr marL="0" marR="0" algn="ctr">
                        <a:spcBef>
                          <a:spcPts val="0"/>
                        </a:spcBef>
                        <a:spcAft>
                          <a:spcPts val="0"/>
                        </a:spcAft>
                      </a:pPr>
                      <a:r>
                        <a:rPr lang="en-US" sz="1100" dirty="0">
                          <a:effectLst/>
                          <a:latin typeface="Times New Roman" panose="02020603050405020304" pitchFamily="18" charset="0"/>
                          <a:cs typeface="Times New Roman" panose="02020603050405020304" pitchFamily="18" charset="0"/>
                        </a:rPr>
                        <a:t>Flight Mechanics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46417574"/>
                  </a:ext>
                </a:extLst>
              </a:tr>
              <a:tr h="244694">
                <a:tc vMerge="1">
                  <a:txBody>
                    <a:bodyPr/>
                    <a:lstStyle/>
                    <a:p>
                      <a:endParaRPr lang="en-US"/>
                    </a:p>
                  </a:txBody>
                  <a:tcPr/>
                </a:tc>
                <a:tc gridSpan="3">
                  <a:txBody>
                    <a:bodyPr/>
                    <a:lstStyle/>
                    <a:p>
                      <a:pPr marL="0" marR="0" algn="ctr">
                        <a:spcBef>
                          <a:spcPts val="0"/>
                        </a:spcBef>
                        <a:spcAft>
                          <a:spcPts val="0"/>
                        </a:spcAft>
                      </a:pPr>
                      <a:r>
                        <a:rPr lang="en-US" sz="1100" dirty="0">
                          <a:effectLst/>
                          <a:latin typeface="Times New Roman" panose="02020603050405020304" pitchFamily="18" charset="0"/>
                          <a:cs typeface="Times New Roman" panose="02020603050405020304" pitchFamily="18" charset="0"/>
                        </a:rPr>
                        <a:t>Aerospace Propulsion</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75398883"/>
                  </a:ext>
                </a:extLst>
              </a:tr>
              <a:tr h="244694">
                <a:tc vMerge="1">
                  <a:txBody>
                    <a:bodyPr/>
                    <a:lstStyle/>
                    <a:p>
                      <a:endParaRPr lang="en-US"/>
                    </a:p>
                  </a:txBody>
                  <a:tcPr/>
                </a:tc>
                <a:tc gridSpan="3">
                  <a:txBody>
                    <a:bodyPr/>
                    <a:lstStyle/>
                    <a:p>
                      <a:pPr marL="0" marR="0" algn="ctr">
                        <a:spcBef>
                          <a:spcPts val="0"/>
                        </a:spcBef>
                        <a:spcAft>
                          <a:spcPts val="0"/>
                        </a:spcAft>
                      </a:pPr>
                      <a:r>
                        <a:rPr lang="en-US" sz="1100" dirty="0">
                          <a:effectLst/>
                          <a:latin typeface="Times New Roman" panose="02020603050405020304" pitchFamily="18" charset="0"/>
                          <a:cs typeface="Times New Roman" panose="02020603050405020304" pitchFamily="18" charset="0"/>
                        </a:rPr>
                        <a:t>Aerospace Vehicle Dynamics &amp; Control</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056" marR="61056"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1511326"/>
                  </a:ext>
                </a:extLst>
              </a:tr>
            </a:tbl>
          </a:graphicData>
        </a:graphic>
      </p:graphicFrame>
    </p:spTree>
    <p:extLst>
      <p:ext uri="{BB962C8B-B14F-4D97-AF65-F5344CB8AC3E}">
        <p14:creationId xmlns:p14="http://schemas.microsoft.com/office/powerpoint/2010/main" val="1439212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7833" y="-234028"/>
            <a:ext cx="7132320" cy="1001607"/>
          </a:xfrm>
        </p:spPr>
        <p:txBody>
          <a:bodyPr/>
          <a:lstStyle/>
          <a:p>
            <a:r>
              <a:rPr lang="en-US" sz="2800" dirty="0">
                <a:solidFill>
                  <a:schemeClr val="tx1"/>
                </a:solidFill>
                <a:latin typeface="+mn-lt"/>
              </a:rPr>
              <a:t>Space Systems Engineering </a:t>
            </a:r>
            <a:r>
              <a:rPr lang="mr-IN" sz="2800" dirty="0">
                <a:solidFill>
                  <a:schemeClr val="tx1"/>
                </a:solidFill>
                <a:latin typeface="+mn-lt"/>
              </a:rPr>
              <a:t>–</a:t>
            </a:r>
            <a:r>
              <a:rPr lang="en-US" sz="2800" dirty="0">
                <a:solidFill>
                  <a:schemeClr val="tx1"/>
                </a:solidFill>
                <a:latin typeface="+mn-lt"/>
              </a:rPr>
              <a:t> </a:t>
            </a:r>
            <a:r>
              <a:rPr lang="en-US" sz="2800" dirty="0" err="1">
                <a:solidFill>
                  <a:schemeClr val="tx1"/>
                </a:solidFill>
                <a:latin typeface="+mn-lt"/>
              </a:rPr>
              <a:t>Nanobed</a:t>
            </a:r>
            <a:endParaRPr lang="en-US" sz="2800" dirty="0">
              <a:solidFill>
                <a:schemeClr val="tx1"/>
              </a:solidFill>
              <a:latin typeface="+mn-lt"/>
            </a:endParaRPr>
          </a:p>
        </p:txBody>
      </p:sp>
      <p:pic>
        <p:nvPicPr>
          <p:cNvPr id="3" name="Picture 2"/>
          <p:cNvPicPr>
            <a:picLocks noChangeAspect="1"/>
          </p:cNvPicPr>
          <p:nvPr/>
        </p:nvPicPr>
        <p:blipFill rotWithShape="1">
          <a:blip r:embed="rId2"/>
          <a:srcRect l="26022" t="45228" r="61787" b="40372"/>
          <a:stretch/>
        </p:blipFill>
        <p:spPr>
          <a:xfrm>
            <a:off x="17033976" y="3609478"/>
            <a:ext cx="6059499" cy="4771534"/>
          </a:xfrm>
          <a:prstGeom prst="rect">
            <a:avLst/>
          </a:prstGeom>
        </p:spPr>
      </p:pic>
      <p:pic>
        <p:nvPicPr>
          <p:cNvPr id="5" name="Picture 4"/>
          <p:cNvPicPr>
            <a:picLocks noChangeAspect="1"/>
          </p:cNvPicPr>
          <p:nvPr/>
        </p:nvPicPr>
        <p:blipFill rotWithShape="1">
          <a:blip r:embed="rId2"/>
          <a:srcRect l="26022" t="45228" r="61787" b="40372"/>
          <a:stretch/>
        </p:blipFill>
        <p:spPr>
          <a:xfrm>
            <a:off x="17166056" y="3741558"/>
            <a:ext cx="6059499" cy="4771534"/>
          </a:xfrm>
          <a:prstGeom prst="rect">
            <a:avLst/>
          </a:prstGeom>
        </p:spPr>
      </p:pic>
      <p:pic>
        <p:nvPicPr>
          <p:cNvPr id="6" name="Picture 5"/>
          <p:cNvPicPr>
            <a:picLocks noChangeAspect="1"/>
          </p:cNvPicPr>
          <p:nvPr/>
        </p:nvPicPr>
        <p:blipFill rotWithShape="1">
          <a:blip r:embed="rId2"/>
          <a:srcRect l="26022" t="45228" r="61787" b="40372"/>
          <a:stretch/>
        </p:blipFill>
        <p:spPr>
          <a:xfrm>
            <a:off x="17298136" y="3873638"/>
            <a:ext cx="6059499" cy="4771534"/>
          </a:xfrm>
          <a:prstGeom prst="rect">
            <a:avLst/>
          </a:prstGeom>
        </p:spPr>
      </p:pic>
      <p:pic>
        <p:nvPicPr>
          <p:cNvPr id="7" name="Picture 6"/>
          <p:cNvPicPr>
            <a:picLocks noChangeAspect="1"/>
          </p:cNvPicPr>
          <p:nvPr/>
        </p:nvPicPr>
        <p:blipFill>
          <a:blip r:embed="rId3"/>
          <a:stretch>
            <a:fillRect/>
          </a:stretch>
        </p:blipFill>
        <p:spPr>
          <a:xfrm>
            <a:off x="136092" y="960828"/>
            <a:ext cx="6053667" cy="4765887"/>
          </a:xfrm>
          <a:prstGeom prst="rect">
            <a:avLst/>
          </a:prstGeom>
        </p:spPr>
      </p:pic>
      <p:sp>
        <p:nvSpPr>
          <p:cNvPr id="4" name="TextBox 3"/>
          <p:cNvSpPr txBox="1"/>
          <p:nvPr/>
        </p:nvSpPr>
        <p:spPr>
          <a:xfrm>
            <a:off x="6189759" y="960828"/>
            <a:ext cx="2791149" cy="738664"/>
          </a:xfrm>
          <a:prstGeom prst="rect">
            <a:avLst/>
          </a:prstGeom>
          <a:noFill/>
        </p:spPr>
        <p:txBody>
          <a:bodyPr wrap="none" rtlCol="0">
            <a:spAutoFit/>
          </a:bodyPr>
          <a:lstStyle/>
          <a:p>
            <a:r>
              <a:rPr lang="en-US" dirty="0"/>
              <a:t>Lab to be </a:t>
            </a:r>
            <a:r>
              <a:rPr lang="en-US" dirty="0">
                <a:solidFill>
                  <a:srgbClr val="1219FF"/>
                </a:solidFill>
              </a:rPr>
              <a:t>certified for </a:t>
            </a:r>
          </a:p>
          <a:p>
            <a:r>
              <a:rPr lang="en-US" dirty="0" err="1">
                <a:solidFill>
                  <a:srgbClr val="1219FF"/>
                </a:solidFill>
              </a:rPr>
              <a:t>microsat</a:t>
            </a:r>
            <a:r>
              <a:rPr lang="en-US" dirty="0">
                <a:solidFill>
                  <a:srgbClr val="1219FF"/>
                </a:solidFill>
              </a:rPr>
              <a:t> manufacturing &amp; testing</a:t>
            </a:r>
            <a:endParaRPr lang="en-US" dirty="0"/>
          </a:p>
          <a:p>
            <a:endParaRPr lang="en-US" dirty="0"/>
          </a:p>
        </p:txBody>
      </p:sp>
    </p:spTree>
    <p:extLst>
      <p:ext uri="{BB962C8B-B14F-4D97-AF65-F5344CB8AC3E}">
        <p14:creationId xmlns:p14="http://schemas.microsoft.com/office/powerpoint/2010/main" val="419625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823" y="-54145"/>
            <a:ext cx="7132320" cy="817679"/>
          </a:xfrm>
        </p:spPr>
        <p:txBody>
          <a:bodyPr/>
          <a:lstStyle/>
          <a:p>
            <a:r>
              <a:rPr lang="en-US" sz="2427" dirty="0">
                <a:solidFill>
                  <a:schemeClr val="tx1"/>
                </a:solidFill>
                <a:latin typeface="+mn-lt"/>
              </a:rPr>
              <a:t>Space Systems Engineering </a:t>
            </a:r>
            <a:r>
              <a:rPr lang="mr-IN" sz="2427" dirty="0">
                <a:solidFill>
                  <a:schemeClr val="tx1"/>
                </a:solidFill>
                <a:latin typeface="+mn-lt"/>
              </a:rPr>
              <a:t>–</a:t>
            </a:r>
            <a:r>
              <a:rPr lang="en-US" sz="2427" dirty="0">
                <a:solidFill>
                  <a:schemeClr val="tx1"/>
                </a:solidFill>
                <a:latin typeface="+mn-lt"/>
              </a:rPr>
              <a:t> Ground Station</a:t>
            </a:r>
          </a:p>
        </p:txBody>
      </p:sp>
      <p:pic>
        <p:nvPicPr>
          <p:cNvPr id="3" name="Picture 2"/>
          <p:cNvPicPr>
            <a:picLocks noChangeAspect="1"/>
          </p:cNvPicPr>
          <p:nvPr/>
        </p:nvPicPr>
        <p:blipFill rotWithShape="1">
          <a:blip r:embed="rId2"/>
          <a:srcRect l="26022" t="45228" r="61787" b="40372"/>
          <a:stretch/>
        </p:blipFill>
        <p:spPr>
          <a:xfrm>
            <a:off x="17033976" y="3609478"/>
            <a:ext cx="6059499" cy="4771534"/>
          </a:xfrm>
          <a:prstGeom prst="rect">
            <a:avLst/>
          </a:prstGeom>
        </p:spPr>
      </p:pic>
      <p:pic>
        <p:nvPicPr>
          <p:cNvPr id="5" name="Picture 4"/>
          <p:cNvPicPr>
            <a:picLocks noChangeAspect="1"/>
          </p:cNvPicPr>
          <p:nvPr/>
        </p:nvPicPr>
        <p:blipFill rotWithShape="1">
          <a:blip r:embed="rId2"/>
          <a:srcRect l="26022" t="45228" r="61787" b="40372"/>
          <a:stretch/>
        </p:blipFill>
        <p:spPr>
          <a:xfrm>
            <a:off x="17166056" y="3741558"/>
            <a:ext cx="6059499" cy="4771534"/>
          </a:xfrm>
          <a:prstGeom prst="rect">
            <a:avLst/>
          </a:prstGeom>
        </p:spPr>
      </p:pic>
      <p:pic>
        <p:nvPicPr>
          <p:cNvPr id="6" name="Picture 5"/>
          <p:cNvPicPr>
            <a:picLocks noChangeAspect="1"/>
          </p:cNvPicPr>
          <p:nvPr/>
        </p:nvPicPr>
        <p:blipFill rotWithShape="1">
          <a:blip r:embed="rId2"/>
          <a:srcRect l="26022" t="45228" r="61787" b="40372"/>
          <a:stretch/>
        </p:blipFill>
        <p:spPr>
          <a:xfrm>
            <a:off x="17298136" y="3873638"/>
            <a:ext cx="6059499" cy="4771534"/>
          </a:xfrm>
          <a:prstGeom prst="rect">
            <a:avLst/>
          </a:prstGeom>
        </p:spPr>
      </p:pic>
      <p:pic>
        <p:nvPicPr>
          <p:cNvPr id="4" name="Picture 3"/>
          <p:cNvPicPr>
            <a:picLocks noChangeAspect="1"/>
          </p:cNvPicPr>
          <p:nvPr/>
        </p:nvPicPr>
        <p:blipFill>
          <a:blip r:embed="rId3"/>
          <a:stretch>
            <a:fillRect/>
          </a:stretch>
        </p:blipFill>
        <p:spPr>
          <a:xfrm>
            <a:off x="1137920" y="920810"/>
            <a:ext cx="6604000" cy="5000778"/>
          </a:xfrm>
          <a:prstGeom prst="rect">
            <a:avLst/>
          </a:prstGeom>
        </p:spPr>
      </p:pic>
    </p:spTree>
    <p:extLst>
      <p:ext uri="{BB962C8B-B14F-4D97-AF65-F5344CB8AC3E}">
        <p14:creationId xmlns:p14="http://schemas.microsoft.com/office/powerpoint/2010/main" val="305716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2"/>
          <p:cNvSpPr>
            <a:spLocks noGrp="1" noChangeArrowheads="1"/>
          </p:cNvSpPr>
          <p:nvPr>
            <p:ph type="title"/>
          </p:nvPr>
        </p:nvSpPr>
        <p:spPr>
          <a:xfrm>
            <a:off x="1371601" y="-164893"/>
            <a:ext cx="8229600" cy="990600"/>
          </a:xfrm>
        </p:spPr>
        <p:txBody>
          <a:bodyPr/>
          <a:lstStyle/>
          <a:p>
            <a:pPr eaLnBrk="1" hangingPunct="1">
              <a:defRPr/>
            </a:pPr>
            <a:r>
              <a:rPr lang="en-US" sz="2800" dirty="0">
                <a:latin typeface="+mn-lt"/>
                <a:ea typeface="ＭＳ Ｐゴシック" charset="0"/>
                <a:cs typeface="ＭＳ Ｐゴシック" charset="0"/>
              </a:rPr>
              <a:t>Aerodynamics </a:t>
            </a:r>
            <a:r>
              <a:rPr lang="mr-IN" sz="2800" dirty="0">
                <a:latin typeface="+mn-lt"/>
                <a:ea typeface="ＭＳ Ｐゴシック" charset="0"/>
                <a:cs typeface="ＭＳ Ｐゴシック" charset="0"/>
              </a:rPr>
              <a:t>–</a:t>
            </a:r>
            <a:r>
              <a:rPr lang="en-US" sz="2800" dirty="0">
                <a:latin typeface="+mn-lt"/>
                <a:ea typeface="ＭＳ Ｐゴシック" charset="0"/>
                <a:cs typeface="ＭＳ Ｐゴシック" charset="0"/>
              </a:rPr>
              <a:t> Subsonic Wind Tunnel</a:t>
            </a:r>
          </a:p>
        </p:txBody>
      </p:sp>
      <p:pic>
        <p:nvPicPr>
          <p:cNvPr id="78850"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rcRect l="2380" r="2380"/>
          <a:stretch>
            <a:fillRect/>
          </a:stretch>
        </p:blipFill>
        <p:spPr>
          <a:xfrm>
            <a:off x="494676" y="1042067"/>
            <a:ext cx="8229600" cy="3922501"/>
          </a:xfrm>
        </p:spPr>
      </p:pic>
    </p:spTree>
    <p:extLst>
      <p:ext uri="{BB962C8B-B14F-4D97-AF65-F5344CB8AC3E}">
        <p14:creationId xmlns:p14="http://schemas.microsoft.com/office/powerpoint/2010/main" val="1404466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87" name="Rectangle 11"/>
          <p:cNvSpPr>
            <a:spLocks noGrp="1" noChangeArrowheads="1"/>
          </p:cNvSpPr>
          <p:nvPr>
            <p:ph type="title"/>
          </p:nvPr>
        </p:nvSpPr>
        <p:spPr>
          <a:xfrm>
            <a:off x="824459" y="-241523"/>
            <a:ext cx="8229600" cy="1199727"/>
          </a:xfrm>
        </p:spPr>
        <p:txBody>
          <a:bodyPr/>
          <a:lstStyle/>
          <a:p>
            <a:pPr eaLnBrk="1" hangingPunct="1">
              <a:defRPr/>
            </a:pPr>
            <a:r>
              <a:rPr lang="en-US" sz="2800" dirty="0">
                <a:latin typeface="+mn-lt"/>
                <a:ea typeface="ＭＳ Ｐゴシック" charset="0"/>
                <a:cs typeface="ＭＳ Ｐゴシック" charset="0"/>
              </a:rPr>
              <a:t>Aerodynamics </a:t>
            </a:r>
            <a:r>
              <a:rPr lang="mr-IN" sz="2800" dirty="0">
                <a:latin typeface="+mn-lt"/>
                <a:ea typeface="ＭＳ Ｐゴシック" charset="0"/>
                <a:cs typeface="ＭＳ Ｐゴシック" charset="0"/>
              </a:rPr>
              <a:t>–</a:t>
            </a:r>
            <a:r>
              <a:rPr lang="en-US" sz="2800" dirty="0">
                <a:latin typeface="+mn-lt"/>
                <a:ea typeface="ＭＳ Ｐゴシック" charset="0"/>
                <a:cs typeface="ＭＳ Ｐゴシック" charset="0"/>
              </a:rPr>
              <a:t> Flow Visualization</a:t>
            </a:r>
          </a:p>
        </p:txBody>
      </p:sp>
      <p:pic>
        <p:nvPicPr>
          <p:cNvPr id="79874" name="Picture 4" descr="Cylinder Flow"/>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741680" y="2111905"/>
            <a:ext cx="3665220" cy="2406332"/>
          </a:xfrm>
          <a:noFill/>
          <a:extLst>
            <a:ext uri="{909E8E84-426E-40dd-AFC4-6F175D3DCCD1}">
              <a14:hiddenFill xmlns="" xmlns:a14="http://schemas.microsoft.com/office/drawing/2010/main">
                <a:solidFill>
                  <a:srgbClr val="FFFFFF"/>
                </a:solidFill>
              </a14:hiddenFill>
            </a:ext>
          </a:extLst>
        </p:spPr>
      </p:pic>
      <p:pic>
        <p:nvPicPr>
          <p:cNvPr id="79875" name="Picture 7" descr="Airfoil Flow"/>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505960" y="1274022"/>
            <a:ext cx="3189182" cy="2094018"/>
          </a:xfrm>
          <a:noFill/>
          <a:extLst>
            <a:ext uri="{909E8E84-426E-40dd-AFC4-6F175D3DCCD1}">
              <a14:hiddenFill xmlns="" xmlns:a14="http://schemas.microsoft.com/office/drawing/2010/main">
                <a:solidFill>
                  <a:srgbClr val="FFFFFF"/>
                </a:solidFill>
              </a14:hiddenFill>
            </a:ext>
          </a:extLst>
        </p:spPr>
      </p:pic>
      <p:pic>
        <p:nvPicPr>
          <p:cNvPr id="79876" name="Picture 10" descr="Forebody Flow"/>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5079683" y="3500120"/>
            <a:ext cx="3256597" cy="2138045"/>
          </a:xfr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2050697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3046</TotalTime>
  <Words>747</Words>
  <Application>Microsoft Office PowerPoint</Application>
  <PresentationFormat>Custom</PresentationFormat>
  <Paragraphs>99</Paragraphs>
  <Slides>17</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17</vt:i4>
      </vt:variant>
    </vt:vector>
  </HeadingPairs>
  <TitlesOfParts>
    <vt:vector size="26" baseType="lpstr">
      <vt:lpstr>ＭＳ Ｐゴシック</vt:lpstr>
      <vt:lpstr>Arial</vt:lpstr>
      <vt:lpstr>Calibri</vt:lpstr>
      <vt:lpstr>Tahoma</vt:lpstr>
      <vt:lpstr>Times New Roman</vt:lpstr>
      <vt:lpstr>Wingdings</vt:lpstr>
      <vt:lpstr>Office Theme</vt:lpstr>
      <vt:lpstr>Document</vt:lpstr>
      <vt:lpstr>Photo Editor Photo</vt:lpstr>
      <vt:lpstr>Aerospace Engineering Department 1987 – 2021 </vt:lpstr>
      <vt:lpstr>AE Department History</vt:lpstr>
      <vt:lpstr>Program Distinctives</vt:lpstr>
      <vt:lpstr>BSAE Program – 350 students</vt:lpstr>
      <vt:lpstr>MSAE Program – 90 students</vt:lpstr>
      <vt:lpstr>Space Systems Engineering – Nanobed</vt:lpstr>
      <vt:lpstr>Space Systems Engineering – Ground Station</vt:lpstr>
      <vt:lpstr>Aerodynamics – Subsonic Wind Tunnel</vt:lpstr>
      <vt:lpstr>Aerodynamics – Flow Visualization</vt:lpstr>
      <vt:lpstr>1st Place, AIAA Design–Build–Fly: 2012 &amp; 2016 </vt:lpstr>
      <vt:lpstr>Rocketry</vt:lpstr>
      <vt:lpstr>Tech Ed Sat  8 missions launched to ISS 2012 – 2019</vt:lpstr>
      <vt:lpstr>San Jose City Council Commendation  February 26, 2019 </vt:lpstr>
      <vt:lpstr>Alumni</vt:lpstr>
      <vt:lpstr>Alumni Comments</vt:lpstr>
      <vt:lpstr>A</vt:lpstr>
      <vt:lpstr> More information ?  Dr. Nikos J. Mourtos, Chair Office: Engr. 272A (408) 924-3867 nikos.mourtos@sjsu.edu  Website: www.sjsu.edu/ae/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Mara Mintz</dc:creator>
  <cp:lastModifiedBy>admin</cp:lastModifiedBy>
  <cp:revision>69</cp:revision>
  <cp:lastPrinted>2021-04-09T18:53:48Z</cp:lastPrinted>
  <dcterms:modified xsi:type="dcterms:W3CDTF">2021-04-25T00:47:05Z</dcterms:modified>
</cp:coreProperties>
</file>